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67" r:id="rId2"/>
    <p:sldId id="270" r:id="rId3"/>
    <p:sldId id="269" r:id="rId4"/>
    <p:sldId id="277" r:id="rId5"/>
    <p:sldId id="296" r:id="rId6"/>
    <p:sldId id="300" r:id="rId7"/>
    <p:sldId id="297" r:id="rId8"/>
    <p:sldId id="298" r:id="rId9"/>
    <p:sldId id="256" r:id="rId10"/>
    <p:sldId id="311" r:id="rId11"/>
    <p:sldId id="312" r:id="rId12"/>
    <p:sldId id="313" r:id="rId13"/>
    <p:sldId id="314" r:id="rId14"/>
    <p:sldId id="315" r:id="rId15"/>
    <p:sldId id="316" r:id="rId16"/>
    <p:sldId id="318" r:id="rId17"/>
    <p:sldId id="317" r:id="rId18"/>
    <p:sldId id="303" r:id="rId19"/>
    <p:sldId id="304" r:id="rId20"/>
    <p:sldId id="289" r:id="rId21"/>
    <p:sldId id="308" r:id="rId22"/>
    <p:sldId id="307" r:id="rId23"/>
    <p:sldId id="275" r:id="rId24"/>
    <p:sldId id="306" r:id="rId25"/>
    <p:sldId id="309" r:id="rId26"/>
    <p:sldId id="319" r:id="rId27"/>
    <p:sldId id="320" r:id="rId28"/>
    <p:sldId id="32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C7AE81-D6E7-497B-95CA-03405FA6FAAA}">
          <p14:sldIdLst>
            <p14:sldId id="267"/>
            <p14:sldId id="270"/>
            <p14:sldId id="269"/>
            <p14:sldId id="277"/>
            <p14:sldId id="296"/>
            <p14:sldId id="300"/>
            <p14:sldId id="297"/>
            <p14:sldId id="298"/>
            <p14:sldId id="256"/>
            <p14:sldId id="311"/>
            <p14:sldId id="312"/>
            <p14:sldId id="313"/>
            <p14:sldId id="314"/>
            <p14:sldId id="315"/>
            <p14:sldId id="316"/>
            <p14:sldId id="318"/>
            <p14:sldId id="317"/>
            <p14:sldId id="303"/>
            <p14:sldId id="304"/>
            <p14:sldId id="289"/>
            <p14:sldId id="308"/>
            <p14:sldId id="307"/>
            <p14:sldId id="275"/>
            <p14:sldId id="306"/>
            <p14:sldId id="309"/>
            <p14:sldId id="319"/>
            <p14:sldId id="320"/>
            <p14:sldId id="321"/>
          </p14:sldIdLst>
        </p14:section>
        <p14:section name="Summary Section" id="{0AEB0AEF-6275-4B41-B68E-866A5E5AF03A}">
          <p14:sldIdLst/>
        </p14:section>
        <p14:section name="Section 1" id="{FBB610D3-FA34-492F-BF8D-2C8644350E1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4568385"/>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8497556"/>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868678"/>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4326330"/>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911821"/>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5982211"/>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4564052"/>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7524815"/>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6434743"/>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0752113"/>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407769"/>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2084360"/>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123831"/>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2259423"/>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9424446"/>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0803467"/>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1361565"/>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1/10/2023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0763921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http://www.ichistory.com/propaganda.html" TargetMode="External"/><Relationship Id="rId3" Type="http://schemas.microsoft.com/office/2007/relationships/hdphoto" Target="../media/hdphoto3.wdp"/><Relationship Id="rId7" Type="http://schemas.openxmlformats.org/officeDocument/2006/relationships/image" Target="../media/image52.png"/><Relationship Id="rId12" Type="http://schemas.openxmlformats.org/officeDocument/2006/relationships/image" Target="../media/image10.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xml"/><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54.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6.jpeg"/><Relationship Id="rId7" Type="http://schemas.openxmlformats.org/officeDocument/2006/relationships/slide" Target="slide3.xm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slide" Target="slide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slide" Target="slide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61.jpe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8.xml"/><Relationship Id="rId5" Type="http://schemas.microsoft.com/office/2007/relationships/hdphoto" Target="../media/hdphoto5.wdp"/><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4.png"/><Relationship Id="rId7"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slide" Target="slide8.xml"/><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slide" Target="slide8.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2.png"/><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0.png"/><Relationship Id="rId7" Type="http://schemas.openxmlformats.org/officeDocument/2006/relationships/slide" Target="slide3.xml"/><Relationship Id="rId2" Type="http://schemas.openxmlformats.org/officeDocument/2006/relationships/image" Target="../media/image69.gif"/><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slide" Target="slide8.xm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www.ichistory.com/full-site-pass.html" TargetMode="External"/><Relationship Id="rId2" Type="http://schemas.openxmlformats.org/officeDocument/2006/relationships/hyperlink" Target="http://www.ichistory.com/propaganda.html"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slide" Target="slide3.xml"/><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10.png"/><Relationship Id="rId7" Type="http://schemas.openxmlformats.org/officeDocument/2006/relationships/slide" Target="slide21.xml"/><Relationship Id="rId12" Type="http://schemas.openxmlformats.org/officeDocument/2006/relationships/image" Target="../media/image1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6.jpeg"/><Relationship Id="rId5" Type="http://schemas.openxmlformats.org/officeDocument/2006/relationships/image" Target="../media/image10.png"/><Relationship Id="rId10" Type="http://schemas.openxmlformats.org/officeDocument/2006/relationships/image" Target="../media/image75.png"/><Relationship Id="rId4" Type="http://schemas.openxmlformats.org/officeDocument/2006/relationships/slide" Target="slide3.xml"/><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7.gif"/><Relationship Id="rId7" Type="http://schemas.openxmlformats.org/officeDocument/2006/relationships/image" Target="../media/image79.jpe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78.jpeg"/><Relationship Id="rId4" Type="http://schemas.openxmlformats.org/officeDocument/2006/relationships/slide" Target="slide25.xml"/><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3.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hyperlink" Target="https://www.youtube.com/watch?v=vWG4rV5FpR4" TargetMode="External"/></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1.xml"/><Relationship Id="rId7"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24.xml"/><Relationship Id="rId4" Type="http://schemas.openxmlformats.org/officeDocument/2006/relationships/image" Target="../media/image10.pn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5.png"/><Relationship Id="rId7" Type="http://schemas.openxmlformats.org/officeDocument/2006/relationships/image" Target="../media/image87.jpeg"/><Relationship Id="rId2"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hyperlink" Target="https://www.britannica.com/event/Fiume-question" TargetMode="External"/><Relationship Id="rId5" Type="http://schemas.openxmlformats.org/officeDocument/2006/relationships/image" Target="../media/image52.png"/><Relationship Id="rId10" Type="http://schemas.openxmlformats.org/officeDocument/2006/relationships/image" Target="../media/image10.png"/><Relationship Id="rId4" Type="http://schemas.openxmlformats.org/officeDocument/2006/relationships/image" Target="../media/image86.png"/><Relationship Id="rId9" Type="http://schemas.openxmlformats.org/officeDocument/2006/relationships/slide" Target="slide20.xml"/></Relationships>
</file>

<file path=ppt/slides/_rels/slide25.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slide" Target="slide3.xml"/><Relationship Id="rId3" Type="http://schemas.openxmlformats.org/officeDocument/2006/relationships/image" Target="../media/image90.jpeg"/><Relationship Id="rId7" Type="http://schemas.openxmlformats.org/officeDocument/2006/relationships/image" Target="../media/image94.png"/><Relationship Id="rId12" Type="http://schemas.openxmlformats.org/officeDocument/2006/relationships/image" Target="../media/image14.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slide" Target="slide25.xml"/><Relationship Id="rId5" Type="http://schemas.openxmlformats.org/officeDocument/2006/relationships/image" Target="../media/image92.jpeg"/><Relationship Id="rId10" Type="http://schemas.openxmlformats.org/officeDocument/2006/relationships/image" Target="../media/image97.jpe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16.jpeg"/><Relationship Id="rId21" Type="http://schemas.openxmlformats.org/officeDocument/2006/relationships/image" Target="../media/image29.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13.png"/><Relationship Id="rId2" Type="http://schemas.openxmlformats.org/officeDocument/2006/relationships/image" Target="../media/image15.jpeg"/><Relationship Id="rId16" Type="http://schemas.openxmlformats.org/officeDocument/2006/relationships/image" Target="../media/image26.png"/><Relationship Id="rId20"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slide" Target="slide21.xml"/><Relationship Id="rId23" Type="http://schemas.openxmlformats.org/officeDocument/2006/relationships/image" Target="../media/image30.jpeg"/><Relationship Id="rId10" Type="http://schemas.openxmlformats.org/officeDocument/2006/relationships/image" Target="../media/image21.png"/><Relationship Id="rId19" Type="http://schemas.openxmlformats.org/officeDocument/2006/relationships/slide" Target="slide26.xml"/><Relationship Id="rId4" Type="http://schemas.openxmlformats.org/officeDocument/2006/relationships/slide" Target="slide4.xml"/><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slide" Target="slide2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ww.youtube.com/watch?v=JzjjBQl0fu0&amp;t=241s"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slide" Target="slide3.xml"/><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32.jpeg"/><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4.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10.png"/><Relationship Id="rId9" Type="http://schemas.openxmlformats.org/officeDocument/2006/relationships/image" Target="../media/image36.png"/><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10.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slide" Target="slide3.xml"/><Relationship Id="rId2" Type="http://schemas.openxmlformats.org/officeDocument/2006/relationships/image" Target="../media/image33.png"/><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7.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 Target="slide3.xml"/><Relationship Id="rId7" Type="http://schemas.openxmlformats.org/officeDocument/2006/relationships/slide" Target="slide8.xml"/><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51.jpeg"/><Relationship Id="rId4" Type="http://schemas.openxmlformats.org/officeDocument/2006/relationships/image" Target="../media/image10.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Image result for next bu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2662" y="360677"/>
            <a:ext cx="1084550" cy="10845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Final Moments Of Benito Mussolini">
            <a:extLst>
              <a:ext uri="{FF2B5EF4-FFF2-40B4-BE49-F238E27FC236}">
                <a16:creationId xmlns:a16="http://schemas.microsoft.com/office/drawing/2014/main" id="{7D6DF142-556F-1967-0071-46FE0165A8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800" r="19682"/>
          <a:stretch/>
        </p:blipFill>
        <p:spPr bwMode="auto">
          <a:xfrm>
            <a:off x="3894591" y="2014322"/>
            <a:ext cx="3939724" cy="4073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80" name="Picture 8">
            <a:extLst>
              <a:ext uri="{FF2B5EF4-FFF2-40B4-BE49-F238E27FC236}">
                <a16:creationId xmlns:a16="http://schemas.microsoft.com/office/drawing/2014/main" id="{2FA509CD-7B72-72CF-2D94-E02331703CD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66978" y="488905"/>
            <a:ext cx="8467888" cy="10333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talian Fascist Vintage Italy Propaganda Advertisement Retro - Etsy">
            <a:extLst>
              <a:ext uri="{FF2B5EF4-FFF2-40B4-BE49-F238E27FC236}">
                <a16:creationId xmlns:a16="http://schemas.microsoft.com/office/drawing/2014/main" id="{6D67AEBB-6FD1-18DA-4B03-3AD9A022D9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6564" y="1958225"/>
            <a:ext cx="3013645" cy="41861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Everyone do your duty! A propaganda poster from Italy | The British Library">
            <a:extLst>
              <a:ext uri="{FF2B5EF4-FFF2-40B4-BE49-F238E27FC236}">
                <a16:creationId xmlns:a16="http://schemas.microsoft.com/office/drawing/2014/main" id="{44D76E96-6C98-8262-9FD6-C2AD8D9D81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978" y="1958225"/>
            <a:ext cx="2905364" cy="411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68956"/>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56FC5FC-80DC-3DD0-BA57-D5E1BE9FFBA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6333" y="235176"/>
            <a:ext cx="5129267" cy="754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C48C05-5A64-DF07-3F27-80E97C049DCF}"/>
              </a:ext>
            </a:extLst>
          </p:cNvPr>
          <p:cNvSpPr txBox="1"/>
          <p:nvPr/>
        </p:nvSpPr>
        <p:spPr>
          <a:xfrm>
            <a:off x="191435" y="1156726"/>
            <a:ext cx="7916780" cy="5878532"/>
          </a:xfrm>
          <a:prstGeom prst="rect">
            <a:avLst/>
          </a:prstGeom>
          <a:noFill/>
        </p:spPr>
        <p:txBody>
          <a:bodyPr wrap="square" rtlCol="0">
            <a:spAutoFit/>
          </a:bodyPr>
          <a:lstStyle/>
          <a:p>
            <a:r>
              <a:rPr lang="en-GB" sz="2000" dirty="0"/>
              <a:t>An ‘</a:t>
            </a:r>
            <a:r>
              <a:rPr lang="en-GB" sz="2000" i="1" dirty="0"/>
              <a:t>incubation period’ </a:t>
            </a:r>
            <a:r>
              <a:rPr lang="en-GB" sz="2000" dirty="0"/>
              <a:t>developed since the late 19th century until the First World War.</a:t>
            </a:r>
            <a:br>
              <a:rPr lang="en-GB" sz="2000" dirty="0"/>
            </a:br>
            <a:br>
              <a:rPr lang="en-GB" sz="2000" dirty="0"/>
            </a:br>
            <a:r>
              <a:rPr lang="en-GB" sz="2000" b="1" dirty="0">
                <a:solidFill>
                  <a:srgbClr val="00B0F0"/>
                </a:solidFill>
              </a:rPr>
              <a:t>Anti - liberal ( weak government ) </a:t>
            </a:r>
            <a:br>
              <a:rPr lang="en-GB" sz="2000" b="1" dirty="0">
                <a:solidFill>
                  <a:srgbClr val="00B0F0"/>
                </a:solidFill>
              </a:rPr>
            </a:br>
            <a:r>
              <a:rPr lang="en-GB" sz="2000" b="1" dirty="0">
                <a:solidFill>
                  <a:srgbClr val="00B0F0"/>
                </a:solidFill>
              </a:rPr>
              <a:t>Anti - capitalism</a:t>
            </a:r>
          </a:p>
          <a:p>
            <a:r>
              <a:rPr lang="en-GB" sz="2000" b="1" dirty="0">
                <a:solidFill>
                  <a:srgbClr val="00B0F0"/>
                </a:solidFill>
              </a:rPr>
              <a:t>Anti - big business ( industrial ) capitalists</a:t>
            </a:r>
            <a:br>
              <a:rPr lang="en-GB" sz="2000" b="1" dirty="0">
                <a:solidFill>
                  <a:srgbClr val="00B0F0"/>
                </a:solidFill>
              </a:rPr>
            </a:br>
            <a:r>
              <a:rPr lang="en-GB" sz="2000" b="1" dirty="0">
                <a:solidFill>
                  <a:srgbClr val="00B0F0"/>
                </a:solidFill>
              </a:rPr>
              <a:t>Anti - socialist / trade union ( organised labour ) movements.</a:t>
            </a:r>
            <a:br>
              <a:rPr lang="en-GB" sz="2000" dirty="0"/>
            </a:br>
            <a:br>
              <a:rPr lang="en-GB" sz="2000" dirty="0"/>
            </a:br>
            <a:r>
              <a:rPr lang="en-GB" sz="2000" dirty="0"/>
              <a:t>The viewpoint was that the above allowed the wealthy to manipulate politics. This harmed the ‘small man’ and the greater nation.</a:t>
            </a:r>
            <a:br>
              <a:rPr lang="en-GB" sz="2000" dirty="0"/>
            </a:br>
            <a:br>
              <a:rPr lang="en-GB" sz="2000" dirty="0"/>
            </a:br>
            <a:r>
              <a:rPr lang="en-GB" sz="2000" dirty="0"/>
              <a:t>Led to a form of ‘</a:t>
            </a:r>
            <a:r>
              <a:rPr lang="en-GB" sz="2000" i="1" dirty="0"/>
              <a:t>reactionary ultra- nationalism</a:t>
            </a:r>
            <a:r>
              <a:rPr lang="en-GB" sz="2000" dirty="0"/>
              <a:t>’ and calls for a return to imperialism, and yearning for Italy’s glorious past.</a:t>
            </a:r>
            <a:br>
              <a:rPr lang="en-GB" sz="2000" dirty="0"/>
            </a:br>
            <a:br>
              <a:rPr lang="en-GB" sz="2000" dirty="0"/>
            </a:br>
            <a:r>
              <a:rPr lang="en-GB" sz="2000" dirty="0"/>
              <a:t>Main group – Italian Nationalist Association pre WW1.</a:t>
            </a:r>
            <a:br>
              <a:rPr lang="en-GB" sz="2000" dirty="0"/>
            </a:br>
            <a:r>
              <a:rPr lang="en-GB" sz="2000" dirty="0"/>
              <a:t>Growth in support from conservatives, upper / middle classes, shopkeepers and farmers -  afraid of growth of socialism.</a:t>
            </a:r>
            <a:br>
              <a:rPr lang="en-GB" sz="2000" dirty="0"/>
            </a:br>
            <a:br>
              <a:rPr lang="en-GB" dirty="0"/>
            </a:br>
            <a:endParaRPr lang="en-GB" dirty="0"/>
          </a:p>
        </p:txBody>
      </p:sp>
      <p:pic>
        <p:nvPicPr>
          <p:cNvPr id="1032" name="Picture 8" descr="Baby dwarf crocodile hatches! - CGTN">
            <a:extLst>
              <a:ext uri="{FF2B5EF4-FFF2-40B4-BE49-F238E27FC236}">
                <a16:creationId xmlns:a16="http://schemas.microsoft.com/office/drawing/2014/main" id="{484654E9-F483-9644-E55B-EE73E050F9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844" t="384" r="36055" b="-384"/>
          <a:stretch/>
        </p:blipFill>
        <p:spPr bwMode="auto">
          <a:xfrm>
            <a:off x="8473440" y="0"/>
            <a:ext cx="3718560" cy="6948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Image result for next button">
            <a:hlinkClick r:id="" action="ppaction://hlinkshowjump?jump=nextslide"/>
            <a:extLst>
              <a:ext uri="{FF2B5EF4-FFF2-40B4-BE49-F238E27FC236}">
                <a16:creationId xmlns:a16="http://schemas.microsoft.com/office/drawing/2014/main" id="{BF0BF013-52FA-BCE1-912A-9CA8573DFB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094" y="175518"/>
            <a:ext cx="814262" cy="8142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hlinkClick r:id="rId6" action="ppaction://hlinksldjump"/>
            <a:extLst>
              <a:ext uri="{FF2B5EF4-FFF2-40B4-BE49-F238E27FC236}">
                <a16:creationId xmlns:a16="http://schemas.microsoft.com/office/drawing/2014/main" id="{E79F61E3-AAE6-FD94-D5D5-FDDC9944900A}"/>
              </a:ext>
            </a:extLst>
          </p:cNvPr>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9793542" y="5577840"/>
            <a:ext cx="1955370" cy="1176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2" descr="Image result for pdf file no background">
            <a:hlinkClick r:id="rId8"/>
            <a:extLst>
              <a:ext uri="{FF2B5EF4-FFF2-40B4-BE49-F238E27FC236}">
                <a16:creationId xmlns:a16="http://schemas.microsoft.com/office/drawing/2014/main" id="{47D0F0BD-6B27-1BB4-11FE-46A7168ED7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261811">
            <a:off x="7159560" y="1744288"/>
            <a:ext cx="1609560" cy="1609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Image result for lock no background">
            <a:extLst>
              <a:ext uri="{FF2B5EF4-FFF2-40B4-BE49-F238E27FC236}">
                <a16:creationId xmlns:a16="http://schemas.microsoft.com/office/drawing/2014/main" id="{485D071F-4865-CD06-C1E2-21EA9F5224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2954" y="2520746"/>
            <a:ext cx="1030805" cy="1030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descr="Image result for main menu button icon">
            <a:hlinkClick r:id="rId11" action="ppaction://hlinksldjump"/>
            <a:extLst>
              <a:ext uri="{FF2B5EF4-FFF2-40B4-BE49-F238E27FC236}">
                <a16:creationId xmlns:a16="http://schemas.microsoft.com/office/drawing/2014/main" id="{4D0DA8BB-A254-F580-0CB9-8CBB1497C2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08788" y="103415"/>
            <a:ext cx="1076879" cy="106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110452"/>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48C05-5A64-DF07-3F27-80E97C049DCF}"/>
              </a:ext>
            </a:extLst>
          </p:cNvPr>
          <p:cNvSpPr txBox="1"/>
          <p:nvPr/>
        </p:nvSpPr>
        <p:spPr>
          <a:xfrm>
            <a:off x="3626636" y="1266872"/>
            <a:ext cx="8464922" cy="5016758"/>
          </a:xfrm>
          <a:prstGeom prst="rect">
            <a:avLst/>
          </a:prstGeom>
          <a:noFill/>
        </p:spPr>
        <p:txBody>
          <a:bodyPr wrap="square" rtlCol="0">
            <a:spAutoFit/>
          </a:bodyPr>
          <a:lstStyle/>
          <a:p>
            <a:r>
              <a:rPr lang="en-GB" sz="2000" dirty="0"/>
              <a:t>In 1911, Benito Mussolini was a member of the Socialist Party. He was arrested for attempting to provoke an insurrection against the liberal government – for its war in Libya. </a:t>
            </a:r>
            <a:br>
              <a:rPr lang="en-GB" sz="2000" dirty="0"/>
            </a:br>
            <a:br>
              <a:rPr lang="en-GB" sz="2000" dirty="0"/>
            </a:br>
            <a:r>
              <a:rPr lang="en-GB" sz="2000" b="1" dirty="0">
                <a:solidFill>
                  <a:srgbClr val="00B0F0"/>
                </a:solidFill>
              </a:rPr>
              <a:t>Anti – War</a:t>
            </a:r>
            <a:br>
              <a:rPr lang="en-GB" sz="2000" b="1" dirty="0">
                <a:solidFill>
                  <a:srgbClr val="00B0F0"/>
                </a:solidFill>
              </a:rPr>
            </a:br>
            <a:r>
              <a:rPr lang="en-GB" sz="2000" b="1" dirty="0">
                <a:solidFill>
                  <a:srgbClr val="00B0F0"/>
                </a:solidFill>
              </a:rPr>
              <a:t>Anti – Catholic Church </a:t>
            </a:r>
            <a:br>
              <a:rPr lang="en-GB" sz="2000" b="1" dirty="0">
                <a:solidFill>
                  <a:srgbClr val="00B0F0"/>
                </a:solidFill>
              </a:rPr>
            </a:br>
            <a:r>
              <a:rPr lang="en-GB" sz="2000" b="1" dirty="0">
                <a:solidFill>
                  <a:srgbClr val="00B0F0"/>
                </a:solidFill>
              </a:rPr>
              <a:t>Anti – Liberal Government</a:t>
            </a:r>
            <a:br>
              <a:rPr lang="en-GB" sz="2000" b="1" dirty="0">
                <a:solidFill>
                  <a:srgbClr val="00B0F0"/>
                </a:solidFill>
              </a:rPr>
            </a:br>
            <a:r>
              <a:rPr lang="en-GB" sz="2000" b="1" dirty="0">
                <a:solidFill>
                  <a:srgbClr val="00B0F0"/>
                </a:solidFill>
              </a:rPr>
              <a:t>Pro – Violence to overthrow the government</a:t>
            </a:r>
            <a:br>
              <a:rPr lang="en-GB" sz="2000" dirty="0"/>
            </a:br>
            <a:br>
              <a:rPr lang="en-GB" sz="2000" dirty="0"/>
            </a:br>
            <a:r>
              <a:rPr lang="en-GB" sz="2000" dirty="0"/>
              <a:t>1912 – Mussolini became editor of Socialist newspaper Avanti in Milan. A </a:t>
            </a:r>
            <a:r>
              <a:rPr lang="en-GB" sz="2000" b="1" dirty="0">
                <a:solidFill>
                  <a:srgbClr val="FF0000"/>
                </a:solidFill>
              </a:rPr>
              <a:t>well red </a:t>
            </a:r>
            <a:r>
              <a:rPr lang="en-GB" sz="2000" dirty="0"/>
              <a:t>newspaper </a:t>
            </a:r>
            <a:r>
              <a:rPr lang="en-GB" sz="2000" dirty="0">
                <a:sym typeface="Wingdings" panose="05000000000000000000" pitchFamily="2" charset="2"/>
              </a:rPr>
              <a:t> .  </a:t>
            </a:r>
            <a:br>
              <a:rPr lang="en-GB" sz="2000" dirty="0"/>
            </a:br>
            <a:br>
              <a:rPr lang="en-GB" sz="2000" dirty="0"/>
            </a:br>
            <a:r>
              <a:rPr lang="en-GB" sz="2000" b="1" dirty="0"/>
              <a:t>Syndicalism</a:t>
            </a:r>
            <a:r>
              <a:rPr lang="en-GB" sz="2000" dirty="0"/>
              <a:t> = Marxists socialist idea / theory to unionise workers and gain control of means of production + government via general strikes. </a:t>
            </a:r>
            <a:br>
              <a:rPr lang="en-GB" sz="2000" dirty="0"/>
            </a:br>
            <a:br>
              <a:rPr lang="en-GB" sz="2000" dirty="0"/>
            </a:br>
            <a:r>
              <a:rPr lang="en-GB" sz="2000" dirty="0"/>
              <a:t>Note – Mussolini not considered a Marxist.  </a:t>
            </a:r>
          </a:p>
        </p:txBody>
      </p:sp>
      <p:pic>
        <p:nvPicPr>
          <p:cNvPr id="2050" name="Picture 2">
            <a:extLst>
              <a:ext uri="{FF2B5EF4-FFF2-40B4-BE49-F238E27FC236}">
                <a16:creationId xmlns:a16="http://schemas.microsoft.com/office/drawing/2014/main" id="{E3631D33-DD5E-0C2D-55B8-D32E4D51B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4" y="203256"/>
            <a:ext cx="6675722" cy="8138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vanti! (newspaper) - Wikiwand">
            <a:extLst>
              <a:ext uri="{FF2B5EF4-FFF2-40B4-BE49-F238E27FC236}">
                <a16:creationId xmlns:a16="http://schemas.microsoft.com/office/drawing/2014/main" id="{26570E02-3C99-993A-498E-7C49E515E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10" y="1266872"/>
            <a:ext cx="3012404" cy="41312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Image result for next button">
            <a:hlinkClick r:id="" action="ppaction://hlinkshowjump?jump=nextslide"/>
            <a:extLst>
              <a:ext uri="{FF2B5EF4-FFF2-40B4-BE49-F238E27FC236}">
                <a16:creationId xmlns:a16="http://schemas.microsoft.com/office/drawing/2014/main" id="{708E7915-7F74-0B09-EB3C-9E2395051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689" y="203256"/>
            <a:ext cx="914815" cy="9148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hlinkClick r:id="rId5" action="ppaction://hlinksldjump"/>
            <a:extLst>
              <a:ext uri="{FF2B5EF4-FFF2-40B4-BE49-F238E27FC236}">
                <a16:creationId xmlns:a16="http://schemas.microsoft.com/office/drawing/2014/main" id="{36C5504E-8CA7-78A8-FFA0-71E30D8DDA28}"/>
              </a:ext>
            </a:extLst>
          </p:cNvPr>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994982" y="5591128"/>
            <a:ext cx="1955370" cy="1176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4" descr="Image result for main menu button icon">
            <a:hlinkClick r:id="rId7" action="ppaction://hlinksldjump"/>
            <a:extLst>
              <a:ext uri="{FF2B5EF4-FFF2-40B4-BE49-F238E27FC236}">
                <a16:creationId xmlns:a16="http://schemas.microsoft.com/office/drawing/2014/main" id="{722DC100-7BBD-809A-8B37-9B1C0D01BB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7239" y="152770"/>
            <a:ext cx="1076879" cy="106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58423"/>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48C05-5A64-DF07-3F27-80E97C049DCF}"/>
              </a:ext>
            </a:extLst>
          </p:cNvPr>
          <p:cNvSpPr txBox="1"/>
          <p:nvPr/>
        </p:nvSpPr>
        <p:spPr>
          <a:xfrm>
            <a:off x="1297997" y="442850"/>
            <a:ext cx="7719462" cy="6463308"/>
          </a:xfrm>
          <a:prstGeom prst="rect">
            <a:avLst/>
          </a:prstGeom>
          <a:noFill/>
        </p:spPr>
        <p:txBody>
          <a:bodyPr wrap="square" rtlCol="0">
            <a:spAutoFit/>
          </a:bodyPr>
          <a:lstStyle/>
          <a:p>
            <a:pPr algn="ctr"/>
            <a:r>
              <a:rPr lang="en-GB" sz="2200" dirty="0"/>
              <a:t>During the First World War, Mussolini would make a ‘</a:t>
            </a:r>
            <a:r>
              <a:rPr lang="en-GB" sz="2200" i="1" dirty="0"/>
              <a:t>dramatic, political U-turn.’ </a:t>
            </a:r>
            <a:r>
              <a:rPr lang="en-GB" sz="2200" dirty="0"/>
              <a:t>The Socialist Party stood in opposition to the war, however, Mussolini was influenced by members of syndicalists and republicans groups who were in favour if Italian entry. </a:t>
            </a:r>
            <a:br>
              <a:rPr lang="en-GB" sz="2200" dirty="0"/>
            </a:br>
            <a:br>
              <a:rPr lang="en-GB" sz="2200" dirty="0"/>
            </a:br>
            <a:r>
              <a:rPr lang="en-GB" sz="2200" dirty="0"/>
              <a:t>Mussolini shifted from his anti-war stance and to more extreme nationalism.</a:t>
            </a:r>
            <a:br>
              <a:rPr lang="en-GB" sz="2200" dirty="0"/>
            </a:br>
            <a:br>
              <a:rPr lang="en-GB" sz="2200" dirty="0"/>
            </a:br>
            <a:r>
              <a:rPr lang="en-GB" sz="2200" dirty="0"/>
              <a:t>BM = Involved with the setting up of Fascio </a:t>
            </a:r>
            <a:r>
              <a:rPr lang="en-GB" sz="2200" dirty="0" err="1"/>
              <a:t>Rivoluzionario</a:t>
            </a:r>
            <a:r>
              <a:rPr lang="en-GB" sz="2200" dirty="0"/>
              <a:t> d Azione </a:t>
            </a:r>
            <a:r>
              <a:rPr lang="en-GB" sz="2200" dirty="0" err="1"/>
              <a:t>Internazionalista</a:t>
            </a:r>
            <a:r>
              <a:rPr lang="en-GB" sz="2200" dirty="0"/>
              <a:t> – Revolutionary Group of International Action. </a:t>
            </a:r>
            <a:br>
              <a:rPr lang="en-GB" sz="2200" dirty="0"/>
            </a:br>
            <a:br>
              <a:rPr lang="en-GB" sz="2200" dirty="0"/>
            </a:br>
            <a:r>
              <a:rPr lang="en-GB" sz="2200" dirty="0"/>
              <a:t>1914 – he was fired from Avanti and set up his own paper – Il </a:t>
            </a:r>
            <a:r>
              <a:rPr lang="en-GB" sz="2200" dirty="0" err="1"/>
              <a:t>Popolo</a:t>
            </a:r>
            <a:r>
              <a:rPr lang="en-GB" sz="2200" dirty="0"/>
              <a:t> D’ Italia or The People of Italy. His paper received backing from some wealthy Italian companies ( capitalists ) such as Fiat who would gain from lucrative war contracts.</a:t>
            </a:r>
            <a:br>
              <a:rPr lang="en-GB" sz="2200" dirty="0"/>
            </a:br>
            <a:br>
              <a:rPr lang="en-GB" sz="2200" dirty="0"/>
            </a:br>
            <a:r>
              <a:rPr lang="en-GB" sz="2200" dirty="0"/>
              <a:t>Mussolini was expelled from the Socialist Party in 1914.</a:t>
            </a:r>
            <a:br>
              <a:rPr lang="en-GB" sz="2000" dirty="0"/>
            </a:br>
            <a:br>
              <a:rPr lang="en-GB" sz="2000" dirty="0"/>
            </a:br>
            <a:endParaRPr lang="en-GB" sz="2000" dirty="0"/>
          </a:p>
        </p:txBody>
      </p:sp>
      <p:pic>
        <p:nvPicPr>
          <p:cNvPr id="3074" name="Picture 2">
            <a:extLst>
              <a:ext uri="{FF2B5EF4-FFF2-40B4-BE49-F238E27FC236}">
                <a16:creationId xmlns:a16="http://schemas.microsoft.com/office/drawing/2014/main" id="{BF589C98-AA18-63A5-68CA-08C8A3CED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59977" y="2981150"/>
            <a:ext cx="5592067" cy="8956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rio Sironi – Illustrazioni per il Popolo d'Italia 1921-1940">
            <a:extLst>
              <a:ext uri="{FF2B5EF4-FFF2-40B4-BE49-F238E27FC236}">
                <a16:creationId xmlns:a16="http://schemas.microsoft.com/office/drawing/2014/main" id="{B2120886-DCFE-6D87-AE08-7A855AB97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1550" y="1883922"/>
            <a:ext cx="2772242" cy="33682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Image result for next button">
            <a:hlinkClick r:id="" action="ppaction://hlinkshowjump?jump=nextslide"/>
            <a:extLst>
              <a:ext uri="{FF2B5EF4-FFF2-40B4-BE49-F238E27FC236}">
                <a16:creationId xmlns:a16="http://schemas.microsoft.com/office/drawing/2014/main" id="{977BF63E-6F6E-AF78-6244-ACC71F9E5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416" y="417182"/>
            <a:ext cx="1082210" cy="10822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hlinkClick r:id="rId5" action="ppaction://hlinksldjump"/>
            <a:extLst>
              <a:ext uri="{FF2B5EF4-FFF2-40B4-BE49-F238E27FC236}">
                <a16:creationId xmlns:a16="http://schemas.microsoft.com/office/drawing/2014/main" id="{E49DA020-D204-17B1-94DD-BB9961645F3F}"/>
              </a:ext>
            </a:extLst>
          </p:cNvPr>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9729836" y="5636660"/>
            <a:ext cx="1955370" cy="1176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62274225"/>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mage result for next button">
            <a:hlinkClick r:id="" action="ppaction://hlinkshowjump?jump=nextslide"/>
            <a:extLst>
              <a:ext uri="{FF2B5EF4-FFF2-40B4-BE49-F238E27FC236}">
                <a16:creationId xmlns:a16="http://schemas.microsoft.com/office/drawing/2014/main" id="{708E7915-7F74-0B09-EB3C-9E2395051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287" y="329095"/>
            <a:ext cx="1015785" cy="10157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D80CFA1D-C038-D61D-B4E3-6F51B64448FF}"/>
              </a:ext>
            </a:extLst>
          </p:cNvPr>
          <p:cNvGraphicFramePr>
            <a:graphicFrameLocks noGrp="1"/>
          </p:cNvGraphicFramePr>
          <p:nvPr>
            <p:extLst>
              <p:ext uri="{D42A27DB-BD31-4B8C-83A1-F6EECF244321}">
                <p14:modId xmlns:p14="http://schemas.microsoft.com/office/powerpoint/2010/main" val="384063675"/>
              </p:ext>
            </p:extLst>
          </p:nvPr>
        </p:nvGraphicFramePr>
        <p:xfrm>
          <a:off x="405326" y="5703325"/>
          <a:ext cx="11356746" cy="701040"/>
        </p:xfrm>
        <a:graphic>
          <a:graphicData uri="http://schemas.openxmlformats.org/drawingml/2006/table">
            <a:tbl>
              <a:tblPr firstRow="1" bandRow="1">
                <a:tableStyleId>{073A0DAA-6AF3-43AB-8588-CEC1D06C72B9}</a:tableStyleId>
              </a:tblPr>
              <a:tblGrid>
                <a:gridCol w="5678373">
                  <a:extLst>
                    <a:ext uri="{9D8B030D-6E8A-4147-A177-3AD203B41FA5}">
                      <a16:colId xmlns:a16="http://schemas.microsoft.com/office/drawing/2014/main" val="2664446890"/>
                    </a:ext>
                  </a:extLst>
                </a:gridCol>
                <a:gridCol w="5678373">
                  <a:extLst>
                    <a:ext uri="{9D8B030D-6E8A-4147-A177-3AD203B41FA5}">
                      <a16:colId xmlns:a16="http://schemas.microsoft.com/office/drawing/2014/main" val="274625922"/>
                    </a:ext>
                  </a:extLst>
                </a:gridCol>
              </a:tblGrid>
              <a:tr h="697475">
                <a:tc>
                  <a:txBody>
                    <a:bodyPr/>
                    <a:lstStyle/>
                    <a:p>
                      <a:pPr algn="ctr"/>
                      <a:r>
                        <a:rPr lang="en-GB" sz="4000" dirty="0">
                          <a:solidFill>
                            <a:srgbClr val="00B0F0"/>
                          </a:solidFill>
                        </a:rPr>
                        <a:t>True</a:t>
                      </a:r>
                    </a:p>
                  </a:txBody>
                  <a:tcPr/>
                </a:tc>
                <a:tc>
                  <a:txBody>
                    <a:bodyPr/>
                    <a:lstStyle/>
                    <a:p>
                      <a:pPr algn="ctr"/>
                      <a:r>
                        <a:rPr lang="en-GB" sz="4000" dirty="0">
                          <a:solidFill>
                            <a:srgbClr val="FF0000"/>
                          </a:solidFill>
                        </a:rPr>
                        <a:t>False</a:t>
                      </a:r>
                      <a:r>
                        <a:rPr lang="en-GB" sz="4000" dirty="0"/>
                        <a:t> </a:t>
                      </a:r>
                    </a:p>
                  </a:txBody>
                  <a:tcPr/>
                </a:tc>
                <a:extLst>
                  <a:ext uri="{0D108BD9-81ED-4DB2-BD59-A6C34878D82A}">
                    <a16:rowId xmlns:a16="http://schemas.microsoft.com/office/drawing/2014/main" val="3534403109"/>
                  </a:ext>
                </a:extLst>
              </a:tr>
            </a:tbl>
          </a:graphicData>
        </a:graphic>
      </p:graphicFrame>
      <p:sp>
        <p:nvSpPr>
          <p:cNvPr id="7" name="Rectangle 6">
            <a:extLst>
              <a:ext uri="{FF2B5EF4-FFF2-40B4-BE49-F238E27FC236}">
                <a16:creationId xmlns:a16="http://schemas.microsoft.com/office/drawing/2014/main" id="{90AD845D-0ACB-E145-2271-09DE61175EFB}"/>
              </a:ext>
            </a:extLst>
          </p:cNvPr>
          <p:cNvSpPr/>
          <p:nvPr/>
        </p:nvSpPr>
        <p:spPr>
          <a:xfrm>
            <a:off x="3314298" y="1518483"/>
            <a:ext cx="5563403" cy="44276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Mussolini fought in WW1 </a:t>
            </a:r>
          </a:p>
        </p:txBody>
      </p:sp>
      <p:sp>
        <p:nvSpPr>
          <p:cNvPr id="8" name="Rectangle 7">
            <a:extLst>
              <a:ext uri="{FF2B5EF4-FFF2-40B4-BE49-F238E27FC236}">
                <a16:creationId xmlns:a16="http://schemas.microsoft.com/office/drawing/2014/main" id="{812B6447-FAC8-3EA1-5B18-16D74CB82344}"/>
              </a:ext>
            </a:extLst>
          </p:cNvPr>
          <p:cNvSpPr/>
          <p:nvPr/>
        </p:nvSpPr>
        <p:spPr>
          <a:xfrm>
            <a:off x="3314298" y="2084706"/>
            <a:ext cx="5563403" cy="44276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Mussolini volunteered to fight in WW1</a:t>
            </a:r>
          </a:p>
        </p:txBody>
      </p:sp>
      <p:sp>
        <p:nvSpPr>
          <p:cNvPr id="10" name="Rectangle 9">
            <a:extLst>
              <a:ext uri="{FF2B5EF4-FFF2-40B4-BE49-F238E27FC236}">
                <a16:creationId xmlns:a16="http://schemas.microsoft.com/office/drawing/2014/main" id="{2E54941F-5A32-7114-2702-DDE5ABF46CFA}"/>
              </a:ext>
            </a:extLst>
          </p:cNvPr>
          <p:cNvSpPr/>
          <p:nvPr/>
        </p:nvSpPr>
        <p:spPr>
          <a:xfrm>
            <a:off x="3301997" y="3241245"/>
            <a:ext cx="5563403" cy="44276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Mussolini was injured in a training exercise</a:t>
            </a:r>
          </a:p>
        </p:txBody>
      </p:sp>
      <p:sp>
        <p:nvSpPr>
          <p:cNvPr id="11" name="Rectangle 10">
            <a:extLst>
              <a:ext uri="{FF2B5EF4-FFF2-40B4-BE49-F238E27FC236}">
                <a16:creationId xmlns:a16="http://schemas.microsoft.com/office/drawing/2014/main" id="{28B8CD42-32A9-DCCA-44D5-E51548932A95}"/>
              </a:ext>
            </a:extLst>
          </p:cNvPr>
          <p:cNvSpPr/>
          <p:nvPr/>
        </p:nvSpPr>
        <p:spPr>
          <a:xfrm>
            <a:off x="3314298" y="4367203"/>
            <a:ext cx="5563403" cy="44276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He wrote that a dictator should take over</a:t>
            </a:r>
          </a:p>
        </p:txBody>
      </p:sp>
      <p:sp>
        <p:nvSpPr>
          <p:cNvPr id="12" name="Rectangle 11">
            <a:extLst>
              <a:ext uri="{FF2B5EF4-FFF2-40B4-BE49-F238E27FC236}">
                <a16:creationId xmlns:a16="http://schemas.microsoft.com/office/drawing/2014/main" id="{92D2FF94-325C-085A-5F50-CB86BB995B11}"/>
              </a:ext>
            </a:extLst>
          </p:cNvPr>
          <p:cNvSpPr/>
          <p:nvPr/>
        </p:nvSpPr>
        <p:spPr>
          <a:xfrm>
            <a:off x="3314298" y="2654586"/>
            <a:ext cx="5563403" cy="44276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He won a medal and became a general</a:t>
            </a:r>
          </a:p>
        </p:txBody>
      </p:sp>
      <p:sp>
        <p:nvSpPr>
          <p:cNvPr id="13" name="Rectangle 12">
            <a:extLst>
              <a:ext uri="{FF2B5EF4-FFF2-40B4-BE49-F238E27FC236}">
                <a16:creationId xmlns:a16="http://schemas.microsoft.com/office/drawing/2014/main" id="{5388017F-575B-9DAC-6CB4-F695BFD325D3}"/>
              </a:ext>
            </a:extLst>
          </p:cNvPr>
          <p:cNvSpPr/>
          <p:nvPr/>
        </p:nvSpPr>
        <p:spPr>
          <a:xfrm>
            <a:off x="3314298" y="3811125"/>
            <a:ext cx="5563403" cy="44276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He wrote his ‘</a:t>
            </a:r>
            <a:r>
              <a:rPr lang="en-GB" sz="2400" i="1" dirty="0">
                <a:solidFill>
                  <a:schemeClr val="bg1"/>
                </a:solidFill>
              </a:rPr>
              <a:t>Manifesto for a Nation’</a:t>
            </a:r>
          </a:p>
        </p:txBody>
      </p:sp>
      <p:pic>
        <p:nvPicPr>
          <p:cNvPr id="4098" name="Picture 2">
            <a:extLst>
              <a:ext uri="{FF2B5EF4-FFF2-40B4-BE49-F238E27FC236}">
                <a16:creationId xmlns:a16="http://schemas.microsoft.com/office/drawing/2014/main" id="{D153F5CE-E1AA-24FE-8E94-21000561B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251" y="366440"/>
            <a:ext cx="4656843" cy="7977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68AA9832-7A1A-AA98-46F6-FDF97EAF42D5}"/>
              </a:ext>
            </a:extLst>
          </p:cNvPr>
          <p:cNvSpPr/>
          <p:nvPr/>
        </p:nvSpPr>
        <p:spPr>
          <a:xfrm>
            <a:off x="3301996" y="4964007"/>
            <a:ext cx="5563403" cy="44276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He was kicked out the PSI - Socialist Party</a:t>
            </a:r>
          </a:p>
        </p:txBody>
      </p:sp>
      <p:sp>
        <p:nvSpPr>
          <p:cNvPr id="4" name="TextBox 3">
            <a:extLst>
              <a:ext uri="{FF2B5EF4-FFF2-40B4-BE49-F238E27FC236}">
                <a16:creationId xmlns:a16="http://schemas.microsoft.com/office/drawing/2014/main" id="{43527855-F136-8012-1969-2239A123911F}"/>
              </a:ext>
            </a:extLst>
          </p:cNvPr>
          <p:cNvSpPr txBox="1"/>
          <p:nvPr/>
        </p:nvSpPr>
        <p:spPr>
          <a:xfrm>
            <a:off x="8877701" y="329095"/>
            <a:ext cx="1554480" cy="923330"/>
          </a:xfrm>
          <a:prstGeom prst="rect">
            <a:avLst/>
          </a:prstGeom>
          <a:noFill/>
        </p:spPr>
        <p:txBody>
          <a:bodyPr wrap="square" rtlCol="0">
            <a:spAutoFit/>
          </a:bodyPr>
          <a:lstStyle/>
          <a:p>
            <a:pPr algn="ctr"/>
            <a:r>
              <a:rPr lang="en-GB" dirty="0"/>
              <a:t>Click on slide to move statements</a:t>
            </a:r>
          </a:p>
        </p:txBody>
      </p:sp>
    </p:spTree>
    <p:extLst>
      <p:ext uri="{BB962C8B-B14F-4D97-AF65-F5344CB8AC3E}">
        <p14:creationId xmlns:p14="http://schemas.microsoft.com/office/powerpoint/2010/main" val="1853156683"/>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3.7037E-6 L -0.23633 -3.7037E-6 " pathEditMode="relative" rAng="0" ptsTypes="AA">
                                      <p:cBhvr>
                                        <p:cTn id="6" dur="2000" fill="hold"/>
                                        <p:tgtEl>
                                          <p:spTgt spid="7"/>
                                        </p:tgtEl>
                                        <p:attrNameLst>
                                          <p:attrName>ppt_x</p:attrName>
                                          <p:attrName>ppt_y</p:attrName>
                                        </p:attrNameLst>
                                      </p:cBhvr>
                                      <p:rCtr x="-11823"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1.11111E-6 L 0.2168 -0.00046 " pathEditMode="relative" rAng="0" ptsTypes="AA">
                                      <p:cBhvr>
                                        <p:cTn id="10" dur="2000" fill="hold"/>
                                        <p:tgtEl>
                                          <p:spTgt spid="8"/>
                                        </p:tgtEl>
                                        <p:attrNameLst>
                                          <p:attrName>ppt_x</p:attrName>
                                          <p:attrName>ppt_y</p:attrName>
                                        </p:attrNameLst>
                                      </p:cBhvr>
                                      <p:rCtr x="10833" y="-23"/>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2.96296E-6 L 0.2168 0.00047 " pathEditMode="relative" rAng="0" ptsTypes="AA">
                                      <p:cBhvr>
                                        <p:cTn id="14" dur="2000" fill="hold"/>
                                        <p:tgtEl>
                                          <p:spTgt spid="12"/>
                                        </p:tgtEl>
                                        <p:attrNameLst>
                                          <p:attrName>ppt_x</p:attrName>
                                          <p:attrName>ppt_y</p:attrName>
                                        </p:attrNameLst>
                                      </p:cBhvr>
                                      <p:rCtr x="10833" y="23"/>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1.66667E-6 -1.11111E-6 L -0.24076 -0.00092 " pathEditMode="relative" rAng="0" ptsTypes="AA">
                                      <p:cBhvr>
                                        <p:cTn id="18" dur="2000" fill="hold"/>
                                        <p:tgtEl>
                                          <p:spTgt spid="10"/>
                                        </p:tgtEl>
                                        <p:attrNameLst>
                                          <p:attrName>ppt_x</p:attrName>
                                          <p:attrName>ppt_y</p:attrName>
                                        </p:attrNameLst>
                                      </p:cBhvr>
                                      <p:rCtr x="-12044" y="-46"/>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0 -2.96296E-6 L -0.22812 0.00185 " pathEditMode="relative" rAng="0" ptsTypes="AA">
                                      <p:cBhvr>
                                        <p:cTn id="22" dur="2000" fill="hold"/>
                                        <p:tgtEl>
                                          <p:spTgt spid="13"/>
                                        </p:tgtEl>
                                        <p:attrNameLst>
                                          <p:attrName>ppt_x</p:attrName>
                                          <p:attrName>ppt_y</p:attrName>
                                        </p:attrNameLst>
                                      </p:cBhvr>
                                      <p:rCtr x="-11406" y="93"/>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0 -1.48148E-6 L -0.22917 0.00185 " pathEditMode="relative" rAng="0" ptsTypes="AA">
                                      <p:cBhvr>
                                        <p:cTn id="26" dur="2000" fill="hold"/>
                                        <p:tgtEl>
                                          <p:spTgt spid="11"/>
                                        </p:tgtEl>
                                        <p:attrNameLst>
                                          <p:attrName>ppt_x</p:attrName>
                                          <p:attrName>ppt_y</p:attrName>
                                        </p:attrNameLst>
                                      </p:cBhvr>
                                      <p:rCtr x="-11458" y="93"/>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0" nodeType="clickEffect">
                                  <p:stCondLst>
                                    <p:cond delay="0"/>
                                  </p:stCondLst>
                                  <p:childTnLst>
                                    <p:animMotion origin="layout" path="M 1.66667E-6 1.48148E-6 L -0.22917 0.00185 " pathEditMode="relative" rAng="0" ptsTypes="AA">
                                      <p:cBhvr>
                                        <p:cTn id="30" dur="2000" fill="hold"/>
                                        <p:tgtEl>
                                          <p:spTgt spid="14"/>
                                        </p:tgtEl>
                                        <p:attrNameLst>
                                          <p:attrName>ppt_x</p:attrName>
                                          <p:attrName>ppt_y</p:attrName>
                                        </p:attrNameLst>
                                      </p:cBhvr>
                                      <p:rCtr x="-11458" y="93"/>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1" nodeType="clickEffect">
                                  <p:stCondLst>
                                    <p:cond delay="0"/>
                                  </p:stCondLst>
                                  <p:childTnLst>
                                    <p:animMotion origin="layout" path="M 1.66667E-6 1.48148E-6 L -0.22813 0.00579 " pathEditMode="relative" rAng="0" ptsTypes="AA">
                                      <p:cBhvr>
                                        <p:cTn id="34" dur="2000" fill="hold"/>
                                        <p:tgtEl>
                                          <p:spTgt spid="14"/>
                                        </p:tgtEl>
                                        <p:attrNameLst>
                                          <p:attrName>ppt_x</p:attrName>
                                          <p:attrName>ppt_y</p:attrName>
                                        </p:attrNameLst>
                                      </p:cBhvr>
                                      <p:rCtr x="-11406"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48C05-5A64-DF07-3F27-80E97C049DCF}"/>
              </a:ext>
            </a:extLst>
          </p:cNvPr>
          <p:cNvSpPr txBox="1"/>
          <p:nvPr/>
        </p:nvSpPr>
        <p:spPr>
          <a:xfrm>
            <a:off x="214731" y="1677130"/>
            <a:ext cx="8258709" cy="5693866"/>
          </a:xfrm>
          <a:prstGeom prst="rect">
            <a:avLst/>
          </a:prstGeom>
          <a:noFill/>
        </p:spPr>
        <p:txBody>
          <a:bodyPr wrap="square" rtlCol="0">
            <a:spAutoFit/>
          </a:bodyPr>
          <a:lstStyle/>
          <a:p>
            <a:r>
              <a:rPr lang="en-GB" sz="2400" dirty="0"/>
              <a:t>In 1919 Mussolini and other founding members set up the Fascists of the First Hour – ( Fascio di </a:t>
            </a:r>
            <a:r>
              <a:rPr lang="en-GB" sz="2400" dirty="0" err="1"/>
              <a:t>Combattimento</a:t>
            </a:r>
            <a:r>
              <a:rPr lang="en-GB" sz="2400" dirty="0"/>
              <a:t> ) in Milan. 70 other fasci groups were soon established across northern and central Italy. </a:t>
            </a:r>
            <a:br>
              <a:rPr lang="en-GB" sz="2400" dirty="0"/>
            </a:br>
            <a:br>
              <a:rPr lang="en-GB" sz="2400" dirty="0"/>
            </a:br>
            <a:r>
              <a:rPr lang="en-GB" sz="2400" dirty="0"/>
              <a:t>An ‘</a:t>
            </a:r>
            <a:r>
              <a:rPr lang="en-GB" sz="2400" i="1" dirty="0"/>
              <a:t>incoherent mix</a:t>
            </a:r>
            <a:r>
              <a:rPr lang="en-GB" sz="2400" dirty="0"/>
              <a:t>’ of left and right wing policies - to appeal to broad spectrum. ( Throwing spaghetti against a wall ) </a:t>
            </a:r>
            <a:br>
              <a:rPr lang="en-GB" sz="2400" dirty="0"/>
            </a:br>
            <a:br>
              <a:rPr lang="en-GB" sz="2000" dirty="0"/>
            </a:br>
            <a:r>
              <a:rPr lang="en-GB" sz="2000" b="1" dirty="0">
                <a:solidFill>
                  <a:schemeClr val="accent3">
                    <a:lumMod val="60000"/>
                    <a:lumOff val="40000"/>
                  </a:schemeClr>
                </a:solidFill>
              </a:rPr>
              <a:t>National Syndicalism </a:t>
            </a:r>
            <a:r>
              <a:rPr lang="en-GB" sz="2000" dirty="0"/>
              <a:t>= republican, socialist and anti – clerical (church)</a:t>
            </a:r>
            <a:br>
              <a:rPr lang="en-GB" sz="2000" dirty="0"/>
            </a:br>
            <a:r>
              <a:rPr lang="en-GB" sz="2000" b="1" dirty="0">
                <a:solidFill>
                  <a:schemeClr val="accent3">
                    <a:lumMod val="60000"/>
                    <a:lumOff val="40000"/>
                  </a:schemeClr>
                </a:solidFill>
              </a:rPr>
              <a:t>Technocratic Fascism </a:t>
            </a:r>
            <a:r>
              <a:rPr lang="en-GB" sz="2000" dirty="0"/>
              <a:t>= embracing modernisation + industrialisation ( Futurists )</a:t>
            </a:r>
          </a:p>
          <a:p>
            <a:r>
              <a:rPr lang="en-GB" sz="2000" b="1" dirty="0">
                <a:solidFill>
                  <a:schemeClr val="accent3">
                    <a:lumMod val="60000"/>
                    <a:lumOff val="40000"/>
                  </a:schemeClr>
                </a:solidFill>
              </a:rPr>
              <a:t>Rural Fascism </a:t>
            </a:r>
            <a:r>
              <a:rPr lang="en-GB" sz="2000" dirty="0"/>
              <a:t>= anti – urban, industrialisation and anti – modern.</a:t>
            </a:r>
            <a:br>
              <a:rPr lang="en-GB" sz="2000" dirty="0"/>
            </a:br>
            <a:r>
              <a:rPr lang="en-GB" sz="2000" b="1" dirty="0">
                <a:solidFill>
                  <a:schemeClr val="accent3">
                    <a:lumMod val="60000"/>
                    <a:lumOff val="40000"/>
                  </a:schemeClr>
                </a:solidFill>
              </a:rPr>
              <a:t>Conservative Fascism </a:t>
            </a:r>
            <a:r>
              <a:rPr lang="en-GB" sz="2000" dirty="0"/>
              <a:t>= pro tradition, monarchy and Catholic Church</a:t>
            </a:r>
            <a:br>
              <a:rPr lang="en-GB" sz="2000" dirty="0"/>
            </a:br>
            <a:r>
              <a:rPr lang="en-GB" sz="2000" b="1" dirty="0">
                <a:solidFill>
                  <a:schemeClr val="accent3">
                    <a:lumMod val="60000"/>
                    <a:lumOff val="40000"/>
                  </a:schemeClr>
                </a:solidFill>
              </a:rPr>
              <a:t>National Fascism </a:t>
            </a:r>
            <a:r>
              <a:rPr lang="en-GB" sz="2000" dirty="0"/>
              <a:t>= authoritarian and imperialistic – irredentism.</a:t>
            </a:r>
            <a:br>
              <a:rPr lang="en-GB" sz="2000" dirty="0"/>
            </a:br>
            <a:br>
              <a:rPr lang="en-GB" sz="2000" dirty="0"/>
            </a:br>
            <a:br>
              <a:rPr lang="en-GB" sz="2000" dirty="0"/>
            </a:br>
            <a:br>
              <a:rPr lang="en-GB" dirty="0"/>
            </a:br>
            <a:endParaRPr lang="en-GB" dirty="0"/>
          </a:p>
        </p:txBody>
      </p:sp>
      <p:pic>
        <p:nvPicPr>
          <p:cNvPr id="3" name="Picture 12" descr="Image result for next button">
            <a:hlinkClick r:id="" action="ppaction://hlinkshowjump?jump=nextslide"/>
            <a:extLst>
              <a:ext uri="{FF2B5EF4-FFF2-40B4-BE49-F238E27FC236}">
                <a16:creationId xmlns:a16="http://schemas.microsoft.com/office/drawing/2014/main" id="{BF0BF013-52FA-BCE1-912A-9CA8573DF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4407" y="205347"/>
            <a:ext cx="814262" cy="8142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88094FAD-94F9-93C8-B25A-77E71AFBC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14731" y="290236"/>
            <a:ext cx="6544374" cy="72937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or PR, is throwing spaghetti at the wall all that bad? - Wax Marketing">
            <a:extLst>
              <a:ext uri="{FF2B5EF4-FFF2-40B4-BE49-F238E27FC236}">
                <a16:creationId xmlns:a16="http://schemas.microsoft.com/office/drawing/2014/main" id="{2DED97A1-00D4-5523-5C9A-15655C3EB4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71" r="30997"/>
          <a:stretch/>
        </p:blipFill>
        <p:spPr bwMode="auto">
          <a:xfrm>
            <a:off x="8873318" y="0"/>
            <a:ext cx="331868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hlinkClick r:id="rId6" action="ppaction://hlinksldjump"/>
            <a:extLst>
              <a:ext uri="{FF2B5EF4-FFF2-40B4-BE49-F238E27FC236}">
                <a16:creationId xmlns:a16="http://schemas.microsoft.com/office/drawing/2014/main" id="{970F0D3A-FF41-6487-0AA8-150A681BABA0}"/>
              </a:ext>
            </a:extLst>
          </p:cNvPr>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9793542" y="5577840"/>
            <a:ext cx="1955370" cy="1176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54938140"/>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48C05-5A64-DF07-3F27-80E97C049DCF}"/>
              </a:ext>
            </a:extLst>
          </p:cNvPr>
          <p:cNvSpPr txBox="1"/>
          <p:nvPr/>
        </p:nvSpPr>
        <p:spPr>
          <a:xfrm>
            <a:off x="297649" y="853773"/>
            <a:ext cx="7179943" cy="6986528"/>
          </a:xfrm>
          <a:prstGeom prst="rect">
            <a:avLst/>
          </a:prstGeom>
          <a:noFill/>
        </p:spPr>
        <p:txBody>
          <a:bodyPr wrap="square" rtlCol="0">
            <a:spAutoFit/>
          </a:bodyPr>
          <a:lstStyle/>
          <a:p>
            <a:pPr algn="ctr"/>
            <a:br>
              <a:rPr lang="en-GB" sz="2400" dirty="0"/>
            </a:br>
            <a:br>
              <a:rPr lang="en-GB" sz="2400" dirty="0"/>
            </a:br>
            <a:r>
              <a:rPr lang="en-GB" sz="3200" i="1" dirty="0">
                <a:solidFill>
                  <a:srgbClr val="FFFF00"/>
                </a:solidFill>
                <a:latin typeface="Calibri" panose="020F0502020204030204" pitchFamily="34" charset="0"/>
                <a:ea typeface="Calibri" panose="020F0502020204030204" pitchFamily="34" charset="0"/>
                <a:cs typeface="Calibri" panose="020F0502020204030204" pitchFamily="34" charset="0"/>
              </a:rPr>
              <a:t>‘We allow ourselves the luxury of being aristocrats and democrats; conservatives and progressives, reactionaries and revolutionaries, </a:t>
            </a:r>
            <a:r>
              <a:rPr lang="en-GB" sz="3200" i="1" dirty="0" err="1">
                <a:solidFill>
                  <a:srgbClr val="FFFF00"/>
                </a:solidFill>
                <a:latin typeface="Calibri" panose="020F0502020204030204" pitchFamily="34" charset="0"/>
                <a:ea typeface="Calibri" panose="020F0502020204030204" pitchFamily="34" charset="0"/>
                <a:cs typeface="Calibri" panose="020F0502020204030204" pitchFamily="34" charset="0"/>
              </a:rPr>
              <a:t>legalitarians</a:t>
            </a:r>
            <a:br>
              <a:rPr lang="en-GB" sz="3200" i="1" dirty="0">
                <a:solidFill>
                  <a:srgbClr val="FFFF00"/>
                </a:solidFill>
                <a:latin typeface="Calibri" panose="020F0502020204030204" pitchFamily="34" charset="0"/>
                <a:ea typeface="Calibri" panose="020F0502020204030204" pitchFamily="34" charset="0"/>
                <a:cs typeface="Calibri" panose="020F0502020204030204" pitchFamily="34" charset="0"/>
              </a:rPr>
            </a:br>
            <a:r>
              <a:rPr lang="en-GB" sz="3200" i="1" dirty="0">
                <a:solidFill>
                  <a:srgbClr val="FFFF00"/>
                </a:solidFill>
                <a:latin typeface="Calibri" panose="020F0502020204030204" pitchFamily="34" charset="0"/>
                <a:ea typeface="Calibri" panose="020F0502020204030204" pitchFamily="34" charset="0"/>
                <a:cs typeface="Calibri" panose="020F0502020204030204" pitchFamily="34" charset="0"/>
              </a:rPr>
              <a:t> ( equality for all ) and </a:t>
            </a:r>
            <a:r>
              <a:rPr lang="en-GB" sz="3200" i="1" dirty="0" err="1">
                <a:solidFill>
                  <a:srgbClr val="FFFF00"/>
                </a:solidFill>
                <a:latin typeface="Calibri" panose="020F0502020204030204" pitchFamily="34" charset="0"/>
                <a:ea typeface="Calibri" panose="020F0502020204030204" pitchFamily="34" charset="0"/>
                <a:cs typeface="Calibri" panose="020F0502020204030204" pitchFamily="34" charset="0"/>
              </a:rPr>
              <a:t>illegalitarians</a:t>
            </a:r>
            <a:r>
              <a:rPr lang="en-GB" sz="3200" i="1" dirty="0">
                <a:solidFill>
                  <a:srgbClr val="FFFF00"/>
                </a:solidFill>
                <a:latin typeface="Calibri" panose="020F0502020204030204" pitchFamily="34" charset="0"/>
                <a:ea typeface="Calibri" panose="020F0502020204030204" pitchFamily="34" charset="0"/>
                <a:cs typeface="Calibri" panose="020F0502020204030204" pitchFamily="34" charset="0"/>
              </a:rPr>
              <a:t> according to the circumstances of the time.’</a:t>
            </a:r>
            <a:br>
              <a:rPr lang="en-GB" sz="3200" dirty="0">
                <a:solidFill>
                  <a:srgbClr val="FFFF00"/>
                </a:solidFill>
                <a:latin typeface="Calibri" panose="020F0502020204030204" pitchFamily="34" charset="0"/>
                <a:ea typeface="Calibri" panose="020F0502020204030204" pitchFamily="34" charset="0"/>
                <a:cs typeface="Calibri" panose="020F0502020204030204" pitchFamily="34" charset="0"/>
              </a:rPr>
            </a:br>
            <a:br>
              <a:rPr lang="en-GB" sz="2400" dirty="0"/>
            </a:br>
            <a:r>
              <a:rPr lang="en-GB" sz="2600" b="1" dirty="0"/>
              <a:t>Benito Mussolini – commenting on fascist </a:t>
            </a:r>
            <a:br>
              <a:rPr lang="en-GB" sz="2600" b="1" dirty="0"/>
            </a:br>
            <a:r>
              <a:rPr lang="en-GB" sz="2600" b="1" dirty="0"/>
              <a:t>ideology in 1919.</a:t>
            </a:r>
            <a:br>
              <a:rPr lang="en-GB" sz="2400" dirty="0"/>
            </a:br>
            <a:br>
              <a:rPr lang="en-GB" sz="2400" dirty="0"/>
            </a:br>
            <a:br>
              <a:rPr lang="en-GB" sz="2000" dirty="0"/>
            </a:br>
            <a:br>
              <a:rPr lang="en-GB" sz="2000" dirty="0"/>
            </a:br>
            <a:br>
              <a:rPr lang="en-GB" dirty="0"/>
            </a:br>
            <a:endParaRPr lang="en-GB" dirty="0"/>
          </a:p>
        </p:txBody>
      </p:sp>
      <p:pic>
        <p:nvPicPr>
          <p:cNvPr id="3" name="Picture 12" descr="Image result for next button">
            <a:hlinkClick r:id="" action="ppaction://hlinkshowjump?jump=nextslide"/>
            <a:extLst>
              <a:ext uri="{FF2B5EF4-FFF2-40B4-BE49-F238E27FC236}">
                <a16:creationId xmlns:a16="http://schemas.microsoft.com/office/drawing/2014/main" id="{BF0BF013-52FA-BCE1-912A-9CA8573DF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804" y="264206"/>
            <a:ext cx="814262" cy="81426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enito Mussolini - Wikipedia">
            <a:extLst>
              <a:ext uri="{FF2B5EF4-FFF2-40B4-BE49-F238E27FC236}">
                <a16:creationId xmlns:a16="http://schemas.microsoft.com/office/drawing/2014/main" id="{15896314-CF4B-CF8C-E892-52D0E7FD0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086" y="-1"/>
            <a:ext cx="4462914" cy="664586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7D61F214-C97D-6F77-72C2-69F5B812C2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3859" y="328437"/>
            <a:ext cx="68675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hlinkClick r:id="rId6" action="ppaction://hlinksldjump"/>
            <a:extLst>
              <a:ext uri="{FF2B5EF4-FFF2-40B4-BE49-F238E27FC236}">
                <a16:creationId xmlns:a16="http://schemas.microsoft.com/office/drawing/2014/main" id="{F03138C7-421D-1A94-3913-541F58FBFEEE}"/>
              </a:ext>
            </a:extLst>
          </p:cNvPr>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9793542" y="5577840"/>
            <a:ext cx="1955370" cy="1176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12" descr="Image result for next button">
            <a:hlinkClick r:id="" action="ppaction://hlinkshowjump?jump=nextslide"/>
            <a:extLst>
              <a:ext uri="{FF2B5EF4-FFF2-40B4-BE49-F238E27FC236}">
                <a16:creationId xmlns:a16="http://schemas.microsoft.com/office/drawing/2014/main" id="{165F0D6F-4FBF-6CD2-86C2-19DD83773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287" y="329095"/>
            <a:ext cx="1015785" cy="1015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694062"/>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48C05-5A64-DF07-3F27-80E97C049DCF}"/>
              </a:ext>
            </a:extLst>
          </p:cNvPr>
          <p:cNvSpPr txBox="1"/>
          <p:nvPr/>
        </p:nvSpPr>
        <p:spPr>
          <a:xfrm>
            <a:off x="288925" y="1315786"/>
            <a:ext cx="9117834" cy="5909310"/>
          </a:xfrm>
          <a:prstGeom prst="rect">
            <a:avLst/>
          </a:prstGeom>
          <a:noFill/>
        </p:spPr>
        <p:txBody>
          <a:bodyPr wrap="square" rtlCol="0">
            <a:spAutoFit/>
          </a:bodyPr>
          <a:lstStyle/>
          <a:p>
            <a:pPr algn="ctr"/>
            <a:r>
              <a:rPr lang="en-GB" sz="2400" dirty="0"/>
              <a:t>Following poor performance in 1919 ( regional ) elections – Mussolini began to shed the more radical aspects of their programme and reduce its ‘enemy list’ … a more </a:t>
            </a:r>
            <a:r>
              <a:rPr lang="en-GB" sz="2400" b="1" dirty="0"/>
              <a:t>focused</a:t>
            </a:r>
            <a:r>
              <a:rPr lang="en-GB" sz="2400" dirty="0"/>
              <a:t> programme.</a:t>
            </a:r>
            <a:br>
              <a:rPr lang="en-GB" sz="2400" dirty="0"/>
            </a:br>
            <a:br>
              <a:rPr lang="en-GB" sz="2400" dirty="0"/>
            </a:br>
            <a:r>
              <a:rPr lang="en-GB" sz="2400" i="1" dirty="0">
                <a:solidFill>
                  <a:srgbClr val="FFFF00"/>
                </a:solidFill>
              </a:rPr>
              <a:t>‘Our programme is simple, we wish to govern Italy. They ask us for programmes but there are already too many. The crisis of the Liberal State has proved it … we must have a state that will simply say …’The State does not represent a party but the nation as a whole, it includes all, is over all, protects all.’ A state which does not fall under the power of the Socialists.’  </a:t>
            </a:r>
            <a:br>
              <a:rPr lang="en-GB" sz="2400" dirty="0">
                <a:solidFill>
                  <a:srgbClr val="FFFF00"/>
                </a:solidFill>
              </a:rPr>
            </a:br>
            <a:br>
              <a:rPr lang="en-GB" sz="2400" dirty="0"/>
            </a:br>
            <a:r>
              <a:rPr lang="en-GB" sz="2600" b="1" dirty="0"/>
              <a:t>Benito Mussolini – speech, 1922.</a:t>
            </a:r>
            <a:br>
              <a:rPr lang="en-GB" sz="2400" dirty="0"/>
            </a:br>
            <a:br>
              <a:rPr lang="en-GB" sz="2400" dirty="0"/>
            </a:br>
            <a:r>
              <a:rPr lang="en-GB" sz="3200" b="1" dirty="0">
                <a:latin typeface="Impact" panose="020B0806030902050204" pitchFamily="34" charset="0"/>
                <a:ea typeface="Calibri" panose="020F0502020204030204" pitchFamily="34" charset="0"/>
                <a:cs typeface="Calibri" panose="020F0502020204030204" pitchFamily="34" charset="0"/>
              </a:rPr>
              <a:t>Two enemies?  Promoting fear of?</a:t>
            </a:r>
            <a:br>
              <a:rPr lang="en-GB" sz="2000" dirty="0"/>
            </a:br>
            <a:br>
              <a:rPr lang="en-GB" sz="2000" dirty="0"/>
            </a:br>
            <a:br>
              <a:rPr lang="en-GB" dirty="0"/>
            </a:br>
            <a:endParaRPr lang="en-GB" dirty="0"/>
          </a:p>
        </p:txBody>
      </p:sp>
      <p:pic>
        <p:nvPicPr>
          <p:cNvPr id="3" name="Picture 12" descr="Image result for next button">
            <a:hlinkClick r:id="" action="ppaction://hlinkshowjump?jump=nextslide"/>
            <a:extLst>
              <a:ext uri="{FF2B5EF4-FFF2-40B4-BE49-F238E27FC236}">
                <a16:creationId xmlns:a16="http://schemas.microsoft.com/office/drawing/2014/main" id="{BF0BF013-52FA-BCE1-912A-9CA8573DF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804" y="264206"/>
            <a:ext cx="814262" cy="81426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C53CAE81-4190-4D03-0143-9252A9BDB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205347"/>
            <a:ext cx="77533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xperience Captivating Sight of Snake Shedding Its Skin - 29.01.2020,  Sputnik International">
            <a:extLst>
              <a:ext uri="{FF2B5EF4-FFF2-40B4-BE49-F238E27FC236}">
                <a16:creationId xmlns:a16="http://schemas.microsoft.com/office/drawing/2014/main" id="{1F69FA06-E95B-5BC3-83BB-419E7D009A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964" r="39384"/>
          <a:stretch/>
        </p:blipFill>
        <p:spPr bwMode="auto">
          <a:xfrm>
            <a:off x="10049435" y="0"/>
            <a:ext cx="21425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hlinkClick r:id="rId5" action="ppaction://hlinksldjump"/>
            <a:extLst>
              <a:ext uri="{FF2B5EF4-FFF2-40B4-BE49-F238E27FC236}">
                <a16:creationId xmlns:a16="http://schemas.microsoft.com/office/drawing/2014/main" id="{62BA83E8-7D99-FB3E-32B4-3B7AA87902EB}"/>
              </a:ext>
            </a:extLst>
          </p:cNvPr>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10236630" y="5476240"/>
            <a:ext cx="1955370" cy="1176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4" descr="Image result for main menu button icon">
            <a:hlinkClick r:id="rId7" action="ppaction://hlinksldjump"/>
            <a:extLst>
              <a:ext uri="{FF2B5EF4-FFF2-40B4-BE49-F238E27FC236}">
                <a16:creationId xmlns:a16="http://schemas.microsoft.com/office/drawing/2014/main" id="{4F5FEA29-7320-D718-0C58-82EA38380F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62639" y="266339"/>
            <a:ext cx="1076879" cy="106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237431"/>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48C05-5A64-DF07-3F27-80E97C049DCF}"/>
              </a:ext>
            </a:extLst>
          </p:cNvPr>
          <p:cNvSpPr txBox="1"/>
          <p:nvPr/>
        </p:nvSpPr>
        <p:spPr>
          <a:xfrm>
            <a:off x="3496411" y="1508200"/>
            <a:ext cx="8522869" cy="5016758"/>
          </a:xfrm>
          <a:prstGeom prst="rect">
            <a:avLst/>
          </a:prstGeom>
          <a:noFill/>
        </p:spPr>
        <p:txBody>
          <a:bodyPr wrap="square" rtlCol="0">
            <a:spAutoFit/>
          </a:bodyPr>
          <a:lstStyle/>
          <a:p>
            <a:r>
              <a:rPr lang="en-GB" sz="2000" dirty="0"/>
              <a:t>Following election in May 1921 -  Mussolini and 34 fascists deputies from right wing of the movement elected. </a:t>
            </a:r>
            <a:br>
              <a:rPr lang="en-GB" sz="2000" dirty="0"/>
            </a:br>
            <a:br>
              <a:rPr lang="en-GB" sz="2000" dirty="0"/>
            </a:br>
            <a:r>
              <a:rPr lang="en-GB" sz="2000" dirty="0"/>
              <a:t>- Increasing their appeal to and support from conservatives. </a:t>
            </a:r>
          </a:p>
          <a:p>
            <a:r>
              <a:rPr lang="en-GB" sz="2000" dirty="0"/>
              <a:t>- Controlling the </a:t>
            </a:r>
            <a:r>
              <a:rPr lang="en-GB" sz="2000" dirty="0" err="1"/>
              <a:t>ras</a:t>
            </a:r>
            <a:r>
              <a:rPr lang="en-GB" sz="2000" dirty="0"/>
              <a:t> – ( leaders of action groups called </a:t>
            </a:r>
            <a:r>
              <a:rPr lang="en-GB" sz="2000" b="1" dirty="0" err="1"/>
              <a:t>Squadrismo</a:t>
            </a:r>
            <a:r>
              <a:rPr lang="en-GB" sz="2000" dirty="0"/>
              <a:t> )</a:t>
            </a:r>
            <a:br>
              <a:rPr lang="en-GB" sz="2000" dirty="0"/>
            </a:br>
            <a:br>
              <a:rPr lang="en-GB" sz="2000" dirty="0"/>
            </a:br>
            <a:r>
              <a:rPr lang="en-GB" sz="2000" dirty="0"/>
              <a:t>In October 1921 Mussolini set up the PNF – Fascist Nationalist Party. This has a clearer right – wing programme and appealed to capitalists backers.</a:t>
            </a:r>
            <a:br>
              <a:rPr lang="en-GB" sz="2000" dirty="0"/>
            </a:br>
            <a:br>
              <a:rPr lang="en-GB" sz="2000" dirty="0"/>
            </a:br>
            <a:r>
              <a:rPr lang="en-GB" sz="2000" dirty="0"/>
              <a:t>This was at the back end of the </a:t>
            </a:r>
            <a:r>
              <a:rPr lang="en-GB" sz="2000" dirty="0" err="1"/>
              <a:t>Bienno</a:t>
            </a:r>
            <a:r>
              <a:rPr lang="en-GB" sz="2000" dirty="0"/>
              <a:t> Rosso – Two Red Years – further frightened conservatives and made the PNF more appealing. </a:t>
            </a:r>
            <a:br>
              <a:rPr lang="en-GB" sz="2000" dirty="0"/>
            </a:br>
            <a:br>
              <a:rPr lang="en-GB" sz="2000" dirty="0"/>
            </a:br>
            <a:r>
              <a:rPr lang="en-GB" sz="2000" dirty="0"/>
              <a:t>PNF – also pushing for fascist violence ( using </a:t>
            </a:r>
            <a:r>
              <a:rPr lang="en-GB" sz="2000" dirty="0" err="1"/>
              <a:t>Squadrismo</a:t>
            </a:r>
            <a:r>
              <a:rPr lang="en-GB" sz="2000" dirty="0"/>
              <a:t> ) against enemy within.</a:t>
            </a:r>
            <a:br>
              <a:rPr lang="en-GB" sz="2000" dirty="0"/>
            </a:br>
            <a:r>
              <a:rPr lang="en-GB" sz="2000" dirty="0"/>
              <a:t>PNF – appeal to Catholic Church ( oppose divorce and support for peasants)  </a:t>
            </a:r>
            <a:br>
              <a:rPr lang="en-GB" sz="2000" dirty="0"/>
            </a:br>
            <a:br>
              <a:rPr lang="en-GB" sz="2000" dirty="0"/>
            </a:br>
            <a:endParaRPr lang="en-GB" sz="2000" dirty="0"/>
          </a:p>
        </p:txBody>
      </p:sp>
      <p:pic>
        <p:nvPicPr>
          <p:cNvPr id="7172" name="Picture 4">
            <a:extLst>
              <a:ext uri="{FF2B5EF4-FFF2-40B4-BE49-F238E27FC236}">
                <a16:creationId xmlns:a16="http://schemas.microsoft.com/office/drawing/2014/main" id="{26FEA1DB-E3A5-5461-A0D4-03E9B6113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54" y="333042"/>
            <a:ext cx="67437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TORIA DELLO SQUADRISMO FIORENTINO NEL 1920: “Anche solo per sputare su  quel ritratto di Lenin messo lì nell'angolo” (2^ parte) – Giacinto Reale -  EreticaMente">
            <a:extLst>
              <a:ext uri="{FF2B5EF4-FFF2-40B4-BE49-F238E27FC236}">
                <a16:creationId xmlns:a16="http://schemas.microsoft.com/office/drawing/2014/main" id="{4D8F39EB-A799-8958-575B-A20FC39AB0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4" r="15378"/>
          <a:stretch/>
        </p:blipFill>
        <p:spPr bwMode="auto">
          <a:xfrm>
            <a:off x="1" y="0"/>
            <a:ext cx="32533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Image result for next button">
            <a:hlinkClick r:id="" action="ppaction://hlinkshowjump?jump=nextslide"/>
            <a:extLst>
              <a:ext uri="{FF2B5EF4-FFF2-40B4-BE49-F238E27FC236}">
                <a16:creationId xmlns:a16="http://schemas.microsoft.com/office/drawing/2014/main" id="{BF0BF013-52FA-BCE1-912A-9CA8573DF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82" y="3826263"/>
            <a:ext cx="1215637" cy="12156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a:hlinkClick r:id="rId5" action="ppaction://hlinksldjump"/>
            <a:extLst>
              <a:ext uri="{FF2B5EF4-FFF2-40B4-BE49-F238E27FC236}">
                <a16:creationId xmlns:a16="http://schemas.microsoft.com/office/drawing/2014/main" id="{610BB6A4-50AE-17AC-7634-2FA067744A4C}"/>
              </a:ext>
            </a:extLst>
          </p:cNvPr>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172720" y="5552440"/>
            <a:ext cx="1955370" cy="1176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49328430"/>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6D883B-D101-1045-43AA-7B5D4E10E052}"/>
              </a:ext>
            </a:extLst>
          </p:cNvPr>
          <p:cNvPicPr>
            <a:picLocks noChangeAspect="1"/>
          </p:cNvPicPr>
          <p:nvPr/>
        </p:nvPicPr>
        <p:blipFill>
          <a:blip r:embed="rId2"/>
          <a:stretch>
            <a:fillRect/>
          </a:stretch>
        </p:blipFill>
        <p:spPr>
          <a:xfrm>
            <a:off x="1332141" y="142063"/>
            <a:ext cx="9162337" cy="6573875"/>
          </a:xfrm>
          <a:prstGeom prst="rect">
            <a:avLst/>
          </a:prstGeom>
        </p:spPr>
      </p:pic>
      <p:pic>
        <p:nvPicPr>
          <p:cNvPr id="2" name="Picture 12" descr="Image result for next button">
            <a:hlinkClick r:id="" action="ppaction://hlinkshowjump?jump=nextslide"/>
            <a:extLst>
              <a:ext uri="{FF2B5EF4-FFF2-40B4-BE49-F238E27FC236}">
                <a16:creationId xmlns:a16="http://schemas.microsoft.com/office/drawing/2014/main" id="{370521DC-1BE7-B582-80CC-80D37622C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9643" y="2732863"/>
            <a:ext cx="1107618" cy="11076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hlinkClick r:id="rId4" action="ppaction://hlinksldjump"/>
            <a:extLst>
              <a:ext uri="{FF2B5EF4-FFF2-40B4-BE49-F238E27FC236}">
                <a16:creationId xmlns:a16="http://schemas.microsoft.com/office/drawing/2014/main" id="{A87822D0-0BE8-AF7F-8FDF-9B27853D7934}"/>
              </a:ext>
            </a:extLst>
          </p:cNvPr>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325120" y="5704840"/>
            <a:ext cx="1955370" cy="1176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24" descr="Image result for main menu button icon">
            <a:hlinkClick r:id="rId6" action="ppaction://hlinksldjump"/>
            <a:extLst>
              <a:ext uri="{FF2B5EF4-FFF2-40B4-BE49-F238E27FC236}">
                <a16:creationId xmlns:a16="http://schemas.microsoft.com/office/drawing/2014/main" id="{948866E0-C17B-6719-44E7-07EA806877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99" y="167876"/>
            <a:ext cx="1358053" cy="134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96429"/>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6C98AB-4C80-27B7-198B-5D76976F279E}"/>
              </a:ext>
            </a:extLst>
          </p:cNvPr>
          <p:cNvSpPr>
            <a:spLocks noGrp="1"/>
          </p:cNvSpPr>
          <p:nvPr>
            <p:ph sz="quarter" idx="13"/>
          </p:nvPr>
        </p:nvSpPr>
        <p:spPr>
          <a:xfrm>
            <a:off x="4927600" y="375920"/>
            <a:ext cx="7091680" cy="5943599"/>
          </a:xfrm>
        </p:spPr>
        <p:txBody>
          <a:bodyPr>
            <a:normAutofit fontScale="40000" lnSpcReduction="20000"/>
          </a:bodyPr>
          <a:lstStyle/>
          <a:p>
            <a:pPr marL="0" marR="0" indent="0" algn="r">
              <a:lnSpc>
                <a:spcPct val="119000"/>
              </a:lnSpc>
              <a:spcBef>
                <a:spcPts val="0"/>
              </a:spcBef>
              <a:spcAft>
                <a:spcPts val="600"/>
              </a:spcAft>
            </a:pPr>
            <a:r>
              <a:rPr lang="en-GB" sz="5500" b="1" i="1" kern="1400" dirty="0">
                <a:ln>
                  <a:noFill/>
                </a:ln>
                <a:effectLst/>
                <a:latin typeface="Calibri" panose="020F0502020204030204" pitchFamily="34" charset="0"/>
              </a:rPr>
              <a:t>"And, however much violence may be deplored, it is evident that we, in order to make our ideas understood, must beat refractory ( stubborn ) skulls with resounding blows … we are violent because it is necessary to be so. All those acts of violence which figure in the papers must always have that character of the just retort and legitimate reprisal ( retaliation ). because we are the first to recognise that it is sad, after having to fight the enemy within ...and for this reason that which we are causing today is a revolution to break up the Bolshevik  State, while waiting to settle our account with the Liberal Sate which remains."  </a:t>
            </a:r>
            <a:br>
              <a:rPr lang="en-GB" sz="5500" i="1" kern="1400" dirty="0">
                <a:ln>
                  <a:noFill/>
                </a:ln>
                <a:solidFill>
                  <a:srgbClr val="FFFF00"/>
                </a:solidFill>
                <a:effectLst/>
                <a:latin typeface="Calibri" panose="020F0502020204030204" pitchFamily="34" charset="0"/>
              </a:rPr>
            </a:br>
            <a:br>
              <a:rPr lang="en-GB" sz="5500" b="1" kern="1400" dirty="0">
                <a:ln>
                  <a:noFill/>
                </a:ln>
                <a:solidFill>
                  <a:srgbClr val="FFFF00"/>
                </a:solidFill>
                <a:effectLst/>
                <a:latin typeface="Calibri" panose="020F0502020204030204" pitchFamily="34" charset="0"/>
              </a:rPr>
            </a:br>
            <a:r>
              <a:rPr lang="en-GB" sz="5500" b="1" kern="1400" dirty="0">
                <a:ln>
                  <a:noFill/>
                </a:ln>
                <a:solidFill>
                  <a:srgbClr val="FFFF00"/>
                </a:solidFill>
                <a:effectLst/>
                <a:latin typeface="Calibri" panose="020F0502020204030204" pitchFamily="34" charset="0"/>
              </a:rPr>
              <a:t>Mussolini speech extract to the fascists of Bologna, April 1921. </a:t>
            </a:r>
            <a:endParaRPr lang="en-GB" sz="5500" kern="1400" dirty="0">
              <a:ln>
                <a:noFill/>
              </a:ln>
              <a:solidFill>
                <a:srgbClr val="FFFF00"/>
              </a:solidFill>
              <a:effectLst/>
              <a:latin typeface="Calibri" panose="020F0502020204030204" pitchFamily="34" charset="0"/>
            </a:endParaRPr>
          </a:p>
          <a:p>
            <a:pPr marL="0" marR="0" indent="0" algn="l">
              <a:lnSpc>
                <a:spcPct val="119000"/>
              </a:lnSpc>
              <a:spcBef>
                <a:spcPts val="0"/>
              </a:spcBef>
              <a:spcAft>
                <a:spcPts val="600"/>
              </a:spcAft>
            </a:pPr>
            <a:endParaRPr lang="en-GB" sz="1800" kern="1400" dirty="0">
              <a:ln>
                <a:noFill/>
              </a:ln>
              <a:solidFill>
                <a:srgbClr val="FFFF00"/>
              </a:solidFill>
              <a:effectLst/>
              <a:latin typeface="Calibri" panose="020F0502020204030204" pitchFamily="34" charset="0"/>
            </a:endParaRPr>
          </a:p>
          <a:p>
            <a:endParaRPr lang="en-GB" dirty="0"/>
          </a:p>
        </p:txBody>
      </p:sp>
      <p:pic>
        <p:nvPicPr>
          <p:cNvPr id="1026" name="Picture 2" descr="Fascism – Visual Propaganda: Ideology in Art">
            <a:extLst>
              <a:ext uri="{FF2B5EF4-FFF2-40B4-BE49-F238E27FC236}">
                <a16:creationId xmlns:a16="http://schemas.microsoft.com/office/drawing/2014/main" id="{1E2FFBA1-B01F-2590-8D66-8C1735500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4" y="560189"/>
            <a:ext cx="3935095" cy="573762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813ACB8-9984-F281-8D74-2BA7F12C9CA4}"/>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4129981" y="375920"/>
            <a:ext cx="574098"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8" name="Picture 4">
            <a:extLst>
              <a:ext uri="{FF2B5EF4-FFF2-40B4-BE49-F238E27FC236}">
                <a16:creationId xmlns:a16="http://schemas.microsoft.com/office/drawing/2014/main" id="{731CCE87-A13C-FE5B-79D4-7440A6097FCC}"/>
              </a:ext>
            </a:extLst>
          </p:cNvPr>
          <p:cNvPicPr>
            <a:picLocks noChangeAspect="1" noChangeArrowheads="1"/>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a:off x="5283200" y="5412105"/>
            <a:ext cx="510223" cy="74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5">
            <a:hlinkClick r:id="rId5" action="ppaction://hlinksldjump"/>
            <a:extLst>
              <a:ext uri="{FF2B5EF4-FFF2-40B4-BE49-F238E27FC236}">
                <a16:creationId xmlns:a16="http://schemas.microsoft.com/office/drawing/2014/main" id="{103AB5ED-DA00-A8A6-F9C9-44FD332C41EA}"/>
              </a:ext>
            </a:extLst>
          </p:cNvPr>
          <p:cNvPicPr>
            <a:picLocks noChangeAspect="1" noChangeArrowheads="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2901109" y="5566837"/>
            <a:ext cx="1955370" cy="11767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24" descr="Image result for main menu button icon">
            <a:hlinkClick r:id="rId7" action="ppaction://hlinksldjump"/>
            <a:extLst>
              <a:ext uri="{FF2B5EF4-FFF2-40B4-BE49-F238E27FC236}">
                <a16:creationId xmlns:a16="http://schemas.microsoft.com/office/drawing/2014/main" id="{9C3E0E7F-D589-6B74-4104-637C384BB9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499" y="167876"/>
            <a:ext cx="1358053" cy="134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50276"/>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71439" y="157689"/>
            <a:ext cx="9972730" cy="816583"/>
          </a:xfrm>
        </p:spPr>
        <p:txBody>
          <a:bodyPr>
            <a:normAutofit/>
          </a:bodyPr>
          <a:lstStyle/>
          <a:p>
            <a:pPr algn="l"/>
            <a:r>
              <a:rPr lang="en-GB" dirty="0"/>
              <a:t>Navigation and action buttons</a:t>
            </a:r>
          </a:p>
        </p:txBody>
      </p:sp>
      <p:sp>
        <p:nvSpPr>
          <p:cNvPr id="5" name="TextBox 4"/>
          <p:cNvSpPr txBox="1"/>
          <p:nvPr/>
        </p:nvSpPr>
        <p:spPr>
          <a:xfrm>
            <a:off x="1660200" y="3119317"/>
            <a:ext cx="7358613" cy="83099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Click this symbol on pages to connect to external videos or websites.</a:t>
            </a:r>
          </a:p>
        </p:txBody>
      </p:sp>
      <p:pic>
        <p:nvPicPr>
          <p:cNvPr id="9" name="Picture 22" descr="Image result for pdf file no backgrou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49" y="5444782"/>
            <a:ext cx="830997" cy="830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0200" y="5444783"/>
            <a:ext cx="8798261" cy="83099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Click this PDF symbol  to access the supporting student resources, PowerPoint  and worksheets.</a:t>
            </a:r>
          </a:p>
        </p:txBody>
      </p:sp>
      <p:sp>
        <p:nvSpPr>
          <p:cNvPr id="12" name="TextBox 11"/>
          <p:cNvSpPr txBox="1"/>
          <p:nvPr/>
        </p:nvSpPr>
        <p:spPr>
          <a:xfrm>
            <a:off x="1630383" y="1070863"/>
            <a:ext cx="6905961"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Click to return to the main menu.</a:t>
            </a:r>
            <a:endParaRPr lang="en-GB" sz="2400" dirty="0"/>
          </a:p>
        </p:txBody>
      </p:sp>
      <p:pic>
        <p:nvPicPr>
          <p:cNvPr id="16" name="Picture 24" descr="Image result for main menu button icon">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544" y="774632"/>
            <a:ext cx="1099489" cy="10918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mage result for next but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140" y="2072836"/>
            <a:ext cx="811213" cy="8112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660201" y="2034902"/>
            <a:ext cx="7358613" cy="83099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Click this symbol on pages to ensure you follow the correct navigation path of the PowerPoint. </a:t>
            </a:r>
          </a:p>
        </p:txBody>
      </p:sp>
      <p:sp>
        <p:nvSpPr>
          <p:cNvPr id="20" name="TextBox 19"/>
          <p:cNvSpPr txBox="1"/>
          <p:nvPr/>
        </p:nvSpPr>
        <p:spPr>
          <a:xfrm>
            <a:off x="1660200" y="4347163"/>
            <a:ext cx="7358613" cy="83099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Content locked or in development – available for </a:t>
            </a:r>
            <a:r>
              <a:rPr lang="en-GB" sz="2400" b="1" dirty="0">
                <a:latin typeface="Calibri" panose="020F0502020204030204" pitchFamily="34" charset="0"/>
                <a:cs typeface="Calibri" panose="020F0502020204030204" pitchFamily="34" charset="0"/>
              </a:rPr>
              <a:t>full site pass holders </a:t>
            </a:r>
            <a:r>
              <a:rPr lang="en-GB" sz="240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hlinkClick r:id="rId7"/>
              </a:rPr>
              <a:t>access here.</a:t>
            </a:r>
            <a:endParaRPr lang="en-GB" sz="2400" dirty="0">
              <a:latin typeface="Calibri" panose="020F0502020204030204" pitchFamily="34" charset="0"/>
              <a:cs typeface="Calibri" panose="020F0502020204030204" pitchFamily="34" charset="0"/>
            </a:endParaRPr>
          </a:p>
        </p:txBody>
      </p:sp>
      <p:pic>
        <p:nvPicPr>
          <p:cNvPr id="21" name="Picture 22" descr="Image result for pdf file no backgrou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1811">
            <a:off x="10268447" y="1809257"/>
            <a:ext cx="1609560" cy="160956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arrow no backgrou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943437">
            <a:off x="9701063" y="3761622"/>
            <a:ext cx="910562" cy="13042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mage result for next but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2636" y="5232290"/>
            <a:ext cx="1244515" cy="12445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Mussolini comment causes uproar in Italy | The Canberra Times | Canberra,  ACT">
            <a:extLst>
              <a:ext uri="{FF2B5EF4-FFF2-40B4-BE49-F238E27FC236}">
                <a16:creationId xmlns:a16="http://schemas.microsoft.com/office/drawing/2014/main" id="{D0A0B8EF-B048-E898-4B32-69F01D6DE84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9630" r="12242"/>
          <a:stretch/>
        </p:blipFill>
        <p:spPr bwMode="auto">
          <a:xfrm>
            <a:off x="9287438" y="1061816"/>
            <a:ext cx="682540" cy="10636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descr="Image result for lock no background">
            <a:extLst>
              <a:ext uri="{FF2B5EF4-FFF2-40B4-BE49-F238E27FC236}">
                <a16:creationId xmlns:a16="http://schemas.microsoft.com/office/drawing/2014/main" id="{A97C9D5C-DD5E-6AB9-DDA2-7EE123160E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1841" y="2585715"/>
            <a:ext cx="1030805" cy="1030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Image result for lock no background">
            <a:extLst>
              <a:ext uri="{FF2B5EF4-FFF2-40B4-BE49-F238E27FC236}">
                <a16:creationId xmlns:a16="http://schemas.microsoft.com/office/drawing/2014/main" id="{1DA139C1-A15D-73DD-9821-C3B7A9C8FD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185" y="4267591"/>
            <a:ext cx="890822" cy="8908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ircle Blue Play 1 Pressed Icon - Vista Play Stop Pause Icons ...">
            <a:extLst>
              <a:ext uri="{FF2B5EF4-FFF2-40B4-BE49-F238E27FC236}">
                <a16:creationId xmlns:a16="http://schemas.microsoft.com/office/drawing/2014/main" id="{A8CE6624-2471-8E3D-0F93-50353473326E}"/>
              </a:ext>
            </a:extLst>
          </p:cNvPr>
          <p:cNvPicPr>
            <a:picLocks noChangeAspect="1" noChangeArrowheads="1"/>
          </p:cNvPicPr>
          <p:nvPr/>
        </p:nvPicPr>
        <p:blipFill>
          <a:blip r:embed="rId11">
            <a:lum bright="-20000" contrast="40000"/>
            <a:extLst>
              <a:ext uri="{28A0092B-C50C-407E-A947-70E740481C1C}">
                <a14:useLocalDpi xmlns:a14="http://schemas.microsoft.com/office/drawing/2010/main" val="0"/>
              </a:ext>
            </a:extLst>
          </a:blip>
          <a:srcRect/>
          <a:stretch>
            <a:fillRect/>
          </a:stretch>
        </p:blipFill>
        <p:spPr bwMode="auto">
          <a:xfrm>
            <a:off x="499354" y="3250028"/>
            <a:ext cx="81121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592317003"/>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0ACF3018-ADEE-4341-9770-7BF4BA467FAD}"/>
                  </a:ext>
                </a:extLst>
              </p:cNvPr>
              <p:cNvGraphicFramePr>
                <a:graphicFrameLocks noChangeAspect="1"/>
              </p:cNvGraphicFramePr>
              <p:nvPr>
                <p:extLst>
                  <p:ext uri="{D42A27DB-BD31-4B8C-83A1-F6EECF244321}">
                    <p14:modId xmlns:p14="http://schemas.microsoft.com/office/powerpoint/2010/main" val="3960244047"/>
                  </p:ext>
                </p:extLst>
              </p:nvPr>
            </p:nvGraphicFramePr>
            <p:xfrm>
              <a:off x="10666084" y="5762494"/>
              <a:ext cx="1425607" cy="801904"/>
            </p:xfrm>
            <a:graphic>
              <a:graphicData uri="http://schemas.microsoft.com/office/powerpoint/2016/slidezoom">
                <pslz:sldZm>
                  <pslz:sldZmObj sldId="280" cId="838633593">
                    <pslz:zmPr id="{FC2CA40A-04F1-4ACE-900A-BE2E904ABBFB}" returnToParent="0" transitionDur="1000">
                      <p166:blipFill xmlns:p166="http://schemas.microsoft.com/office/powerpoint/2016/6/main">
                        <a:blip r:embed="rId2"/>
                        <a:stretch>
                          <a:fillRect/>
                        </a:stretch>
                      </p166:blipFill>
                      <p166:spPr xmlns:p166="http://schemas.microsoft.com/office/powerpoint/2016/6/main">
                        <a:xfrm>
                          <a:off x="0" y="0"/>
                          <a:ext cx="1425607" cy="801904"/>
                        </a:xfrm>
                        <a:prstGeom prst="rect">
                          <a:avLst/>
                        </a:prstGeom>
                        <a:ln w="3175">
                          <a:solidFill>
                            <a:prstClr val="ltGray"/>
                          </a:solidFill>
                        </a:ln>
                      </p166:spPr>
                    </pslz:zmPr>
                  </pslz:sldZmObj>
                </pslz:sldZm>
              </a:graphicData>
            </a:graphic>
          </p:graphicFrame>
        </mc:Choice>
        <mc:Fallback xmlns="">
          <p:pic>
            <p:nvPicPr>
              <p:cNvPr id="15" name="Slide Zoom 14">
                <a:extLst>
                  <a:ext uri="{FF2B5EF4-FFF2-40B4-BE49-F238E27FC236}">
                    <a16:creationId xmlns:a16="http://schemas.microsoft.com/office/drawing/2014/main" id="{0ACF3018-ADEE-4341-9770-7BF4BA467FAD}"/>
                  </a:ext>
                </a:extLst>
              </p:cNvPr>
              <p:cNvPicPr>
                <a:picLocks noGrp="1" noRot="1" noChangeAspect="1" noMove="1" noResize="1" noEditPoints="1" noAdjustHandles="1" noChangeArrowheads="1" noChangeShapeType="1"/>
              </p:cNvPicPr>
              <p:nvPr/>
            </p:nvPicPr>
            <p:blipFill>
              <a:blip r:embed="rId3"/>
              <a:stretch>
                <a:fillRect/>
              </a:stretch>
            </p:blipFill>
            <p:spPr>
              <a:xfrm>
                <a:off x="10666084" y="5762494"/>
                <a:ext cx="1425607" cy="801904"/>
              </a:xfrm>
              <a:prstGeom prst="rect">
                <a:avLst/>
              </a:prstGeom>
              <a:ln w="3175">
                <a:solidFill>
                  <a:prstClr val="ltGray"/>
                </a:solidFill>
              </a:ln>
            </p:spPr>
          </p:pic>
        </mc:Fallback>
      </mc:AlternateContent>
      <p:pic>
        <p:nvPicPr>
          <p:cNvPr id="16" name="Picture 24" descr="Image result for main menu button icon">
            <a:hlinkClick r:id="rId4" action="ppaction://hlinksldjump"/>
            <a:extLst>
              <a:ext uri="{FF2B5EF4-FFF2-40B4-BE49-F238E27FC236}">
                <a16:creationId xmlns:a16="http://schemas.microsoft.com/office/drawing/2014/main" id="{E21E1DDA-0654-4C7A-A919-48CB3817C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5860" y="473908"/>
            <a:ext cx="1139211" cy="113130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125FC114-9622-ECD9-7CC0-CAFD7DA0E37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3093" b="-225"/>
          <a:stretch/>
        </p:blipFill>
        <p:spPr bwMode="auto">
          <a:xfrm>
            <a:off x="253876" y="572370"/>
            <a:ext cx="3859324" cy="8019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B3F3B8B-01CC-6382-6CAF-6F192545D8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2164" t="-1749" r="-3554" b="1524"/>
          <a:stretch/>
        </p:blipFill>
        <p:spPr bwMode="auto">
          <a:xfrm>
            <a:off x="4553893" y="576488"/>
            <a:ext cx="3084213" cy="80190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talian aviator and politician Count Italo Balbo , who became... Foto di  attualità - Getty Images">
            <a:hlinkClick r:id="rId7" action="ppaction://hlinksldjump"/>
            <a:extLst>
              <a:ext uri="{FF2B5EF4-FFF2-40B4-BE49-F238E27FC236}">
                <a16:creationId xmlns:a16="http://schemas.microsoft.com/office/drawing/2014/main" id="{3959E775-6DAD-D4C9-1877-0737E16F0F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195" y="1876785"/>
            <a:ext cx="2935612" cy="42513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 name="Picture 4" descr="Italian Fascist Vintage Italy Propaganda Advertisement Retro - Etsy">
            <a:extLst>
              <a:ext uri="{FF2B5EF4-FFF2-40B4-BE49-F238E27FC236}">
                <a16:creationId xmlns:a16="http://schemas.microsoft.com/office/drawing/2014/main" id="{205596D7-795F-1F8F-1FA8-B8C08564FD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1776" y="2145797"/>
            <a:ext cx="2628445" cy="37133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099727AF-61B6-033C-BE1A-2DD793B4A2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3292" y="577038"/>
            <a:ext cx="2315261" cy="797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talian neofascists display banner celebrating Mussolini's march on Rome |  Italy | The Guardian">
            <a:hlinkClick r:id="rId7" action="ppaction://hlinksldjump"/>
            <a:extLst>
              <a:ext uri="{FF2B5EF4-FFF2-40B4-BE49-F238E27FC236}">
                <a16:creationId xmlns:a16="http://schemas.microsoft.com/office/drawing/2014/main" id="{3DFD587E-2207-A366-C190-9273B3E288E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7492" t="412" r="37508" b="-412"/>
          <a:stretch/>
        </p:blipFill>
        <p:spPr bwMode="auto">
          <a:xfrm>
            <a:off x="8203261" y="1876785"/>
            <a:ext cx="3242205" cy="4322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18" descr="Image result for lock no background">
            <a:extLst>
              <a:ext uri="{FF2B5EF4-FFF2-40B4-BE49-F238E27FC236}">
                <a16:creationId xmlns:a16="http://schemas.microsoft.com/office/drawing/2014/main" id="{827A2C64-F134-F5E0-2208-5F288CA7BB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4327" y="3796818"/>
            <a:ext cx="1460104" cy="1460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Image result for lock no background">
            <a:extLst>
              <a:ext uri="{FF2B5EF4-FFF2-40B4-BE49-F238E27FC236}">
                <a16:creationId xmlns:a16="http://schemas.microsoft.com/office/drawing/2014/main" id="{817DEAAD-0B3B-7BF7-45B4-F483747688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1847" y="1764818"/>
            <a:ext cx="1460104" cy="146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669485"/>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8DDAF7-5933-63B1-86E3-FA87628955A2}"/>
              </a:ext>
            </a:extLst>
          </p:cNvPr>
          <p:cNvSpPr txBox="1"/>
          <p:nvPr/>
        </p:nvSpPr>
        <p:spPr>
          <a:xfrm>
            <a:off x="9329526" y="5776269"/>
            <a:ext cx="2199861" cy="584775"/>
          </a:xfrm>
          <a:prstGeom prst="rect">
            <a:avLst/>
          </a:prstGeom>
          <a:noFill/>
        </p:spPr>
        <p:txBody>
          <a:bodyPr wrap="square" rtlCol="0">
            <a:spAutoFit/>
          </a:bodyPr>
          <a:lstStyle/>
          <a:p>
            <a:pPr algn="ctr"/>
            <a:r>
              <a:rPr lang="en-GB" sz="3200" dirty="0"/>
              <a:t> </a:t>
            </a:r>
          </a:p>
        </p:txBody>
      </p:sp>
      <p:sp>
        <p:nvSpPr>
          <p:cNvPr id="9" name="TextBox 8">
            <a:extLst>
              <a:ext uri="{FF2B5EF4-FFF2-40B4-BE49-F238E27FC236}">
                <a16:creationId xmlns:a16="http://schemas.microsoft.com/office/drawing/2014/main" id="{BC4CD38B-19E1-A582-A6FD-AA83C8C04E9F}"/>
              </a:ext>
            </a:extLst>
          </p:cNvPr>
          <p:cNvSpPr txBox="1"/>
          <p:nvPr/>
        </p:nvSpPr>
        <p:spPr>
          <a:xfrm>
            <a:off x="662613" y="5776269"/>
            <a:ext cx="2491409" cy="584775"/>
          </a:xfrm>
          <a:prstGeom prst="rect">
            <a:avLst/>
          </a:prstGeom>
          <a:noFill/>
        </p:spPr>
        <p:txBody>
          <a:bodyPr wrap="square" rtlCol="0">
            <a:spAutoFit/>
          </a:bodyPr>
          <a:lstStyle/>
          <a:p>
            <a:pPr algn="ctr"/>
            <a:r>
              <a:rPr lang="en-GB" sz="3200" dirty="0"/>
              <a:t>Italy in WW1 </a:t>
            </a:r>
          </a:p>
        </p:txBody>
      </p:sp>
      <p:cxnSp>
        <p:nvCxnSpPr>
          <p:cNvPr id="10" name="Straight Connector 9">
            <a:extLst>
              <a:ext uri="{FF2B5EF4-FFF2-40B4-BE49-F238E27FC236}">
                <a16:creationId xmlns:a16="http://schemas.microsoft.com/office/drawing/2014/main" id="{0520E362-2096-641C-F1BA-033F88B5EDED}"/>
              </a:ext>
            </a:extLst>
          </p:cNvPr>
          <p:cNvCxnSpPr/>
          <p:nvPr/>
        </p:nvCxnSpPr>
        <p:spPr>
          <a:xfrm>
            <a:off x="516840" y="5645426"/>
            <a:ext cx="2491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7D9449-E06D-A50A-21DF-F685655D723B}"/>
              </a:ext>
            </a:extLst>
          </p:cNvPr>
          <p:cNvCxnSpPr/>
          <p:nvPr/>
        </p:nvCxnSpPr>
        <p:spPr>
          <a:xfrm>
            <a:off x="1245712" y="6480313"/>
            <a:ext cx="12589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8F8399E-3525-5CFF-7D35-688E8CF042CE}"/>
              </a:ext>
            </a:extLst>
          </p:cNvPr>
          <p:cNvSpPr txBox="1"/>
          <p:nvPr/>
        </p:nvSpPr>
        <p:spPr>
          <a:xfrm>
            <a:off x="3594431" y="5776269"/>
            <a:ext cx="2752492" cy="584775"/>
          </a:xfrm>
          <a:prstGeom prst="rect">
            <a:avLst/>
          </a:prstGeom>
          <a:noFill/>
        </p:spPr>
        <p:txBody>
          <a:bodyPr wrap="square" rtlCol="0">
            <a:spAutoFit/>
          </a:bodyPr>
          <a:lstStyle/>
          <a:p>
            <a:pPr algn="ctr"/>
            <a:r>
              <a:rPr lang="en-GB" sz="3200" dirty="0"/>
              <a:t>Fiume </a:t>
            </a:r>
          </a:p>
        </p:txBody>
      </p:sp>
      <p:cxnSp>
        <p:nvCxnSpPr>
          <p:cNvPr id="17" name="Straight Connector 16">
            <a:extLst>
              <a:ext uri="{FF2B5EF4-FFF2-40B4-BE49-F238E27FC236}">
                <a16:creationId xmlns:a16="http://schemas.microsoft.com/office/drawing/2014/main" id="{4BCF48AE-C1C1-65CA-9207-EE8145CF63B8}"/>
              </a:ext>
            </a:extLst>
          </p:cNvPr>
          <p:cNvCxnSpPr/>
          <p:nvPr/>
        </p:nvCxnSpPr>
        <p:spPr>
          <a:xfrm>
            <a:off x="3666660" y="5645426"/>
            <a:ext cx="2491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A95D47-4BB2-5B55-B02D-B7C7BF453C88}"/>
              </a:ext>
            </a:extLst>
          </p:cNvPr>
          <p:cNvCxnSpPr/>
          <p:nvPr/>
        </p:nvCxnSpPr>
        <p:spPr>
          <a:xfrm>
            <a:off x="4395532" y="6480313"/>
            <a:ext cx="12589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6" descr="Image result for home button no background">
            <a:hlinkClick r:id="rId2" action="ppaction://hlinksldjump"/>
            <a:extLst>
              <a:ext uri="{FF2B5EF4-FFF2-40B4-BE49-F238E27FC236}">
                <a16:creationId xmlns:a16="http://schemas.microsoft.com/office/drawing/2014/main" id="{7AFBAA67-9A2E-726B-AA2E-1FD6EABD0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1412" y="213980"/>
            <a:ext cx="975949" cy="99859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FFA9531-C1BA-7F7C-39B0-918F596D5E4C}"/>
              </a:ext>
            </a:extLst>
          </p:cNvPr>
          <p:cNvSpPr txBox="1"/>
          <p:nvPr/>
        </p:nvSpPr>
        <p:spPr>
          <a:xfrm>
            <a:off x="6910517" y="5776269"/>
            <a:ext cx="2752492" cy="584775"/>
          </a:xfrm>
          <a:prstGeom prst="rect">
            <a:avLst/>
          </a:prstGeom>
          <a:noFill/>
        </p:spPr>
        <p:txBody>
          <a:bodyPr wrap="square" rtlCol="0">
            <a:spAutoFit/>
          </a:bodyPr>
          <a:lstStyle/>
          <a:p>
            <a:pPr algn="ctr"/>
            <a:r>
              <a:rPr lang="en-GB" sz="3200" dirty="0"/>
              <a:t>March on Rome </a:t>
            </a:r>
          </a:p>
        </p:txBody>
      </p:sp>
      <p:cxnSp>
        <p:nvCxnSpPr>
          <p:cNvPr id="26" name="Straight Connector 25">
            <a:extLst>
              <a:ext uri="{FF2B5EF4-FFF2-40B4-BE49-F238E27FC236}">
                <a16:creationId xmlns:a16="http://schemas.microsoft.com/office/drawing/2014/main" id="{33B758B5-59FD-98E7-7903-B4B960E286A5}"/>
              </a:ext>
            </a:extLst>
          </p:cNvPr>
          <p:cNvCxnSpPr/>
          <p:nvPr/>
        </p:nvCxnSpPr>
        <p:spPr>
          <a:xfrm>
            <a:off x="6982746" y="5645426"/>
            <a:ext cx="24914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FC2402-2B0B-59EB-0C09-D01709706970}"/>
              </a:ext>
            </a:extLst>
          </p:cNvPr>
          <p:cNvCxnSpPr/>
          <p:nvPr/>
        </p:nvCxnSpPr>
        <p:spPr>
          <a:xfrm>
            <a:off x="7711618" y="6480313"/>
            <a:ext cx="12589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4" descr="March on Rome - 100 years">
            <a:hlinkClick r:id="rId4" action="ppaction://hlinksldjump"/>
            <a:extLst>
              <a:ext uri="{FF2B5EF4-FFF2-40B4-BE49-F238E27FC236}">
                <a16:creationId xmlns:a16="http://schemas.microsoft.com/office/drawing/2014/main" id="{906E100D-9074-0897-C7A5-E0A8DDC046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005" t="2960" r="12920" b="6388"/>
          <a:stretch/>
        </p:blipFill>
        <p:spPr bwMode="auto">
          <a:xfrm>
            <a:off x="6982745" y="496956"/>
            <a:ext cx="2854641" cy="48508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 giorni di Fiume e le brame di un seduttore insaziabile di protagonismo |  Il Foglio">
            <a:hlinkClick r:id="rId6" action="ppaction://hlinksldjump"/>
            <a:extLst>
              <a:ext uri="{FF2B5EF4-FFF2-40B4-BE49-F238E27FC236}">
                <a16:creationId xmlns:a16="http://schemas.microsoft.com/office/drawing/2014/main" id="{96E3E1ED-A4C6-39B7-10AB-CADDDBE909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0775" r="26333"/>
          <a:stretch/>
        </p:blipFill>
        <p:spPr bwMode="auto">
          <a:xfrm>
            <a:off x="3681616" y="494516"/>
            <a:ext cx="2854641" cy="485089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as Italy better in WW1 or WW2? - Quora">
            <a:extLst>
              <a:ext uri="{FF2B5EF4-FFF2-40B4-BE49-F238E27FC236}">
                <a16:creationId xmlns:a16="http://schemas.microsoft.com/office/drawing/2014/main" id="{C35191D5-49CA-76B9-A610-A5F3F5D88B1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965" r="43043"/>
          <a:stretch/>
        </p:blipFill>
        <p:spPr bwMode="auto">
          <a:xfrm>
            <a:off x="450703" y="494516"/>
            <a:ext cx="2764063" cy="485089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8" descr="Image result for lock no background">
            <a:extLst>
              <a:ext uri="{FF2B5EF4-FFF2-40B4-BE49-F238E27FC236}">
                <a16:creationId xmlns:a16="http://schemas.microsoft.com/office/drawing/2014/main" id="{426698B2-796A-C75D-D73D-ADE7B5AF2D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4327" y="3796818"/>
            <a:ext cx="1460104" cy="146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446990"/>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12" descr="Image result for next button">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2279" y="319973"/>
            <a:ext cx="654954" cy="65495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video symbo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31412">
            <a:off x="11082897" y="6086072"/>
            <a:ext cx="576977" cy="5769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2EAADF-5B2A-81F2-0A20-2BFB23F7A3EF}"/>
              </a:ext>
            </a:extLst>
          </p:cNvPr>
          <p:cNvSpPr txBox="1"/>
          <p:nvPr/>
        </p:nvSpPr>
        <p:spPr>
          <a:xfrm>
            <a:off x="8226687" y="6180852"/>
            <a:ext cx="3084904" cy="369332"/>
          </a:xfrm>
          <a:prstGeom prst="rect">
            <a:avLst/>
          </a:prstGeom>
          <a:noFill/>
        </p:spPr>
        <p:txBody>
          <a:bodyPr wrap="square" rtlCol="0">
            <a:spAutoFit/>
          </a:bodyPr>
          <a:lstStyle/>
          <a:p>
            <a:r>
              <a:rPr lang="en-GB" dirty="0"/>
              <a:t>Fiume - 20 mins Great War</a:t>
            </a:r>
          </a:p>
        </p:txBody>
      </p:sp>
      <p:pic>
        <p:nvPicPr>
          <p:cNvPr id="1028" name="Picture 4">
            <a:extLst>
              <a:ext uri="{FF2B5EF4-FFF2-40B4-BE49-F238E27FC236}">
                <a16:creationId xmlns:a16="http://schemas.microsoft.com/office/drawing/2014/main" id="{0F94A756-556A-B44C-4439-563171A258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520" y="332376"/>
            <a:ext cx="10826702" cy="63014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5CD5E23-E8B3-0673-C7CC-52B08426AC8F}"/>
              </a:ext>
            </a:extLst>
          </p:cNvPr>
          <p:cNvSpPr/>
          <p:nvPr/>
        </p:nvSpPr>
        <p:spPr>
          <a:xfrm>
            <a:off x="1976418" y="2882812"/>
            <a:ext cx="1251284" cy="1338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Irredentism</a:t>
            </a:r>
            <a:r>
              <a:rPr lang="en-GB" dirty="0">
                <a:solidFill>
                  <a:schemeClr val="bg1"/>
                </a:solidFill>
              </a:rPr>
              <a:t>.</a:t>
            </a:r>
            <a:r>
              <a:rPr lang="en-GB" dirty="0"/>
              <a:t> </a:t>
            </a:r>
            <a:br>
              <a:rPr lang="en-GB" dirty="0"/>
            </a:br>
            <a:r>
              <a:rPr lang="en-GB" sz="1400" dirty="0">
                <a:solidFill>
                  <a:schemeClr val="bg1"/>
                </a:solidFill>
              </a:rPr>
              <a:t>Fiume a free state / port near Trieste.</a:t>
            </a:r>
          </a:p>
        </p:txBody>
      </p:sp>
      <p:sp>
        <p:nvSpPr>
          <p:cNvPr id="9" name="Rectangle 8">
            <a:extLst>
              <a:ext uri="{FF2B5EF4-FFF2-40B4-BE49-F238E27FC236}">
                <a16:creationId xmlns:a16="http://schemas.microsoft.com/office/drawing/2014/main" id="{1340732A-7D49-7A1C-53FD-352CCA024E2C}"/>
              </a:ext>
            </a:extLst>
          </p:cNvPr>
          <p:cNvSpPr/>
          <p:nvPr/>
        </p:nvSpPr>
        <p:spPr>
          <a:xfrm>
            <a:off x="3382674" y="4396040"/>
            <a:ext cx="1251284" cy="1338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Nationalist Poet D'Annunzio + 2000 troops occupy Fiume. </a:t>
            </a:r>
            <a:endParaRPr lang="en-GB" sz="1400" dirty="0"/>
          </a:p>
        </p:txBody>
      </p:sp>
      <p:sp>
        <p:nvSpPr>
          <p:cNvPr id="10" name="Rectangle 9">
            <a:extLst>
              <a:ext uri="{FF2B5EF4-FFF2-40B4-BE49-F238E27FC236}">
                <a16:creationId xmlns:a16="http://schemas.microsoft.com/office/drawing/2014/main" id="{EE8352E3-0422-A10E-151D-C1F60F2CEB50}"/>
              </a:ext>
            </a:extLst>
          </p:cNvPr>
          <p:cNvSpPr/>
          <p:nvPr/>
        </p:nvSpPr>
        <p:spPr>
          <a:xfrm>
            <a:off x="4844716" y="1471384"/>
            <a:ext cx="1251284" cy="1338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1920 - </a:t>
            </a:r>
            <a:r>
              <a:rPr lang="en-GB" sz="1400" dirty="0" err="1">
                <a:solidFill>
                  <a:schemeClr val="bg1"/>
                </a:solidFill>
              </a:rPr>
              <a:t>Giolitti</a:t>
            </a:r>
            <a:r>
              <a:rPr lang="en-GB" sz="1400" dirty="0">
                <a:solidFill>
                  <a:schemeClr val="bg1"/>
                </a:solidFill>
              </a:rPr>
              <a:t> returns as PM due to failure of current government. </a:t>
            </a:r>
          </a:p>
        </p:txBody>
      </p:sp>
      <p:sp>
        <p:nvSpPr>
          <p:cNvPr id="12" name="Rectangle 11">
            <a:extLst>
              <a:ext uri="{FF2B5EF4-FFF2-40B4-BE49-F238E27FC236}">
                <a16:creationId xmlns:a16="http://schemas.microsoft.com/office/drawing/2014/main" id="{AEECE642-6D8A-2F61-7171-CD10D449B9AA}"/>
              </a:ext>
            </a:extLst>
          </p:cNvPr>
          <p:cNvSpPr/>
          <p:nvPr/>
        </p:nvSpPr>
        <p:spPr>
          <a:xfrm>
            <a:off x="3382674" y="2873966"/>
            <a:ext cx="1251284" cy="1338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To protest Fiume not having  been given to Italy after WW1. </a:t>
            </a:r>
            <a:endParaRPr lang="en-GB" sz="1400" dirty="0"/>
          </a:p>
        </p:txBody>
      </p:sp>
      <p:sp>
        <p:nvSpPr>
          <p:cNvPr id="14" name="Rectangle 13">
            <a:extLst>
              <a:ext uri="{FF2B5EF4-FFF2-40B4-BE49-F238E27FC236}">
                <a16:creationId xmlns:a16="http://schemas.microsoft.com/office/drawing/2014/main" id="{2754669A-B526-8B4C-72E8-9CC4DD3F08AE}"/>
              </a:ext>
            </a:extLst>
          </p:cNvPr>
          <p:cNvSpPr/>
          <p:nvPr/>
        </p:nvSpPr>
        <p:spPr>
          <a:xfrm>
            <a:off x="9278762" y="1452319"/>
            <a:ext cx="1251284" cy="1338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Black shirts, salutes and theatre of the fiasco inspired Mussolini.  </a:t>
            </a:r>
          </a:p>
        </p:txBody>
      </p:sp>
      <p:sp>
        <p:nvSpPr>
          <p:cNvPr id="15" name="Rectangle 14">
            <a:extLst>
              <a:ext uri="{FF2B5EF4-FFF2-40B4-BE49-F238E27FC236}">
                <a16:creationId xmlns:a16="http://schemas.microsoft.com/office/drawing/2014/main" id="{89A7F1F4-6ECF-D723-389B-A1282ACE03E6}"/>
              </a:ext>
            </a:extLst>
          </p:cNvPr>
          <p:cNvSpPr/>
          <p:nvPr/>
        </p:nvSpPr>
        <p:spPr>
          <a:xfrm>
            <a:off x="6264697" y="1471383"/>
            <a:ext cx="1251284" cy="1338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Weakens</a:t>
            </a:r>
            <a:r>
              <a:rPr lang="en-GB" sz="1400" dirty="0">
                <a:solidFill>
                  <a:schemeClr val="bg1"/>
                </a:solidFill>
              </a:rPr>
              <a:t> Italian Liberal government. </a:t>
            </a:r>
            <a:r>
              <a:rPr lang="en-GB" sz="1400" b="1" dirty="0">
                <a:solidFill>
                  <a:schemeClr val="bg1"/>
                </a:solidFill>
              </a:rPr>
              <a:t>Increases</a:t>
            </a:r>
            <a:r>
              <a:rPr lang="en-GB" sz="1400" dirty="0">
                <a:solidFill>
                  <a:schemeClr val="bg1"/>
                </a:solidFill>
              </a:rPr>
              <a:t> support for fascism.</a:t>
            </a:r>
          </a:p>
        </p:txBody>
      </p:sp>
      <p:sp>
        <p:nvSpPr>
          <p:cNvPr id="2" name="Rectangle 1">
            <a:extLst>
              <a:ext uri="{FF2B5EF4-FFF2-40B4-BE49-F238E27FC236}">
                <a16:creationId xmlns:a16="http://schemas.microsoft.com/office/drawing/2014/main" id="{D6108118-03FD-4A4D-C828-1E37FC0D1764}"/>
              </a:ext>
            </a:extLst>
          </p:cNvPr>
          <p:cNvSpPr/>
          <p:nvPr/>
        </p:nvSpPr>
        <p:spPr>
          <a:xfrm>
            <a:off x="6264697" y="4396040"/>
            <a:ext cx="1251284" cy="1338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Battleship ‘Andrea </a:t>
            </a:r>
            <a:r>
              <a:rPr lang="en-GB" sz="1400" dirty="0" err="1">
                <a:solidFill>
                  <a:schemeClr val="bg1"/>
                </a:solidFill>
              </a:rPr>
              <a:t>Doria</a:t>
            </a:r>
            <a:r>
              <a:rPr lang="en-GB" sz="1400" dirty="0">
                <a:solidFill>
                  <a:schemeClr val="bg1"/>
                </a:solidFill>
              </a:rPr>
              <a:t>’ bombed D’Annunzio’s palace – he fled . </a:t>
            </a:r>
          </a:p>
        </p:txBody>
      </p:sp>
      <p:sp>
        <p:nvSpPr>
          <p:cNvPr id="4" name="Rectangle 3">
            <a:extLst>
              <a:ext uri="{FF2B5EF4-FFF2-40B4-BE49-F238E27FC236}">
                <a16:creationId xmlns:a16="http://schemas.microsoft.com/office/drawing/2014/main" id="{FEE07F54-6303-9E0A-332A-7A41F7501FDE}"/>
              </a:ext>
            </a:extLst>
          </p:cNvPr>
          <p:cNvSpPr/>
          <p:nvPr/>
        </p:nvSpPr>
        <p:spPr>
          <a:xfrm>
            <a:off x="7795544" y="2933711"/>
            <a:ext cx="1251284" cy="1338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D’Annunzio a nationalist hero. Overshadows Mussolini in ST. </a:t>
            </a:r>
          </a:p>
        </p:txBody>
      </p:sp>
      <p:sp>
        <p:nvSpPr>
          <p:cNvPr id="5" name="Rectangle 4">
            <a:extLst>
              <a:ext uri="{FF2B5EF4-FFF2-40B4-BE49-F238E27FC236}">
                <a16:creationId xmlns:a16="http://schemas.microsoft.com/office/drawing/2014/main" id="{CB9C8744-AF93-942A-AACA-9D3EEBECC619}"/>
              </a:ext>
            </a:extLst>
          </p:cNvPr>
          <p:cNvSpPr/>
          <p:nvPr/>
        </p:nvSpPr>
        <p:spPr>
          <a:xfrm>
            <a:off x="10685949" y="2933711"/>
            <a:ext cx="1251284" cy="1338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LT – Fiume would be annexed by Mussolini in 1924. </a:t>
            </a:r>
          </a:p>
        </p:txBody>
      </p:sp>
      <p:graphicFrame>
        <p:nvGraphicFramePr>
          <p:cNvPr id="6" name="Table 7">
            <a:extLst>
              <a:ext uri="{FF2B5EF4-FFF2-40B4-BE49-F238E27FC236}">
                <a16:creationId xmlns:a16="http://schemas.microsoft.com/office/drawing/2014/main" id="{05672E33-4F83-E38A-E481-16BA1BE7FCA8}"/>
              </a:ext>
            </a:extLst>
          </p:cNvPr>
          <p:cNvGraphicFramePr>
            <a:graphicFrameLocks noGrp="1"/>
          </p:cNvGraphicFramePr>
          <p:nvPr>
            <p:extLst>
              <p:ext uri="{D42A27DB-BD31-4B8C-83A1-F6EECF244321}">
                <p14:modId xmlns:p14="http://schemas.microsoft.com/office/powerpoint/2010/main" val="3032732152"/>
              </p:ext>
            </p:extLst>
          </p:nvPr>
        </p:nvGraphicFramePr>
        <p:xfrm>
          <a:off x="223520" y="1471384"/>
          <a:ext cx="1597926" cy="4263035"/>
        </p:xfrm>
        <a:graphic>
          <a:graphicData uri="http://schemas.openxmlformats.org/drawingml/2006/table">
            <a:tbl>
              <a:tblPr firstRow="1" bandRow="1">
                <a:tableStyleId>{5C22544A-7EE6-4342-B048-85BDC9FD1C3A}</a:tableStyleId>
              </a:tblPr>
              <a:tblGrid>
                <a:gridCol w="1597926">
                  <a:extLst>
                    <a:ext uri="{9D8B030D-6E8A-4147-A177-3AD203B41FA5}">
                      <a16:colId xmlns:a16="http://schemas.microsoft.com/office/drawing/2014/main" val="1600009819"/>
                    </a:ext>
                  </a:extLst>
                </a:gridCol>
              </a:tblGrid>
              <a:tr h="1339814">
                <a:tc>
                  <a:txBody>
                    <a:bodyPr/>
                    <a:lstStyle/>
                    <a:p>
                      <a:pPr algn="l"/>
                      <a:r>
                        <a:rPr lang="en-GB" sz="3200" dirty="0">
                          <a:solidFill>
                            <a:schemeClr val="tx1"/>
                          </a:solidFill>
                        </a:rPr>
                        <a:t>Why</a:t>
                      </a:r>
                      <a:br>
                        <a:rPr lang="en-GB" sz="3200" dirty="0">
                          <a:solidFill>
                            <a:schemeClr val="tx1"/>
                          </a:solidFill>
                        </a:rPr>
                      </a:br>
                      <a:endParaRPr lang="en-GB"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706364"/>
                  </a:ext>
                </a:extLst>
              </a:tr>
              <a:tr h="1339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tx1"/>
                          </a:solidFill>
                        </a:rPr>
                        <a:t>What</a:t>
                      </a:r>
                      <a:br>
                        <a:rPr lang="en-GB" sz="3200" b="1" dirty="0">
                          <a:solidFill>
                            <a:schemeClr val="tx1"/>
                          </a:solidFill>
                        </a:rPr>
                      </a:br>
                      <a:endParaRPr lang="en-GB"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632543"/>
                  </a:ext>
                </a:extLst>
              </a:tr>
              <a:tr h="15834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tx1"/>
                          </a:solidFill>
                        </a:rPr>
                        <a:t>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44674"/>
                  </a:ext>
                </a:extLst>
              </a:tr>
            </a:tbl>
          </a:graphicData>
        </a:graphic>
      </p:graphicFrame>
      <p:sp>
        <p:nvSpPr>
          <p:cNvPr id="7" name="TextBox 6">
            <a:extLst>
              <a:ext uri="{FF2B5EF4-FFF2-40B4-BE49-F238E27FC236}">
                <a16:creationId xmlns:a16="http://schemas.microsoft.com/office/drawing/2014/main" id="{9AE19ADB-F82C-0FCF-E751-F56CCEB48812}"/>
              </a:ext>
            </a:extLst>
          </p:cNvPr>
          <p:cNvSpPr txBox="1"/>
          <p:nvPr/>
        </p:nvSpPr>
        <p:spPr>
          <a:xfrm>
            <a:off x="1656668" y="6243278"/>
            <a:ext cx="3789091" cy="369332"/>
          </a:xfrm>
          <a:prstGeom prst="rect">
            <a:avLst/>
          </a:prstGeom>
          <a:noFill/>
        </p:spPr>
        <p:txBody>
          <a:bodyPr wrap="square" rtlCol="0">
            <a:spAutoFit/>
          </a:bodyPr>
          <a:lstStyle/>
          <a:p>
            <a:pPr algn="ctr"/>
            <a:r>
              <a:rPr lang="en-GB" dirty="0">
                <a:solidFill>
                  <a:srgbClr val="FFFF00"/>
                </a:solidFill>
              </a:rPr>
              <a:t>Click on slide to move statements </a:t>
            </a:r>
          </a:p>
        </p:txBody>
      </p:sp>
    </p:spTree>
    <p:extLst>
      <p:ext uri="{BB962C8B-B14F-4D97-AF65-F5344CB8AC3E}">
        <p14:creationId xmlns:p14="http://schemas.microsoft.com/office/powerpoint/2010/main" val="3722801924"/>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45833E-6 -4.07407E-6 L 0.00013 -0.2125 " pathEditMode="relative" rAng="0" ptsTypes="AA">
                                      <p:cBhvr>
                                        <p:cTn id="6" dur="2000" fill="hold"/>
                                        <p:tgtEl>
                                          <p:spTgt spid="8"/>
                                        </p:tgtEl>
                                        <p:attrNameLst>
                                          <p:attrName>ppt_x</p:attrName>
                                          <p:attrName>ppt_y</p:attrName>
                                        </p:attrNameLst>
                                      </p:cBhvr>
                                      <p:rCtr x="0" y="-10625"/>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3.95833E-6 4.81481E-6 L -0.00039 -0.21505 " pathEditMode="relative" rAng="0" ptsTypes="AA">
                                      <p:cBhvr>
                                        <p:cTn id="10" dur="2000" fill="hold"/>
                                        <p:tgtEl>
                                          <p:spTgt spid="12"/>
                                        </p:tgtEl>
                                        <p:attrNameLst>
                                          <p:attrName>ppt_x</p:attrName>
                                          <p:attrName>ppt_y</p:attrName>
                                        </p:attrNameLst>
                                      </p:cBhvr>
                                      <p:rCtr x="-26" y="-10764"/>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3.95833E-6 4.07407E-6 L 4.58333E-6 -0.2132 " pathEditMode="relative" rAng="0" ptsTypes="AA">
                                      <p:cBhvr>
                                        <p:cTn id="14" dur="2000" fill="hold"/>
                                        <p:tgtEl>
                                          <p:spTgt spid="9"/>
                                        </p:tgtEl>
                                        <p:attrNameLst>
                                          <p:attrName>ppt_x</p:attrName>
                                          <p:attrName>ppt_y</p:attrName>
                                        </p:attrNameLst>
                                      </p:cBhvr>
                                      <p:rCtr x="-26" y="-1097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6 2.96296E-6 L -0.00104 0.21435 " pathEditMode="relative" rAng="0" ptsTypes="AA">
                                      <p:cBhvr>
                                        <p:cTn id="18" dur="2000" fill="hold"/>
                                        <p:tgtEl>
                                          <p:spTgt spid="10"/>
                                        </p:tgtEl>
                                        <p:attrNameLst>
                                          <p:attrName>ppt_x</p:attrName>
                                          <p:attrName>ppt_y</p:attrName>
                                        </p:attrNameLst>
                                      </p:cBhvr>
                                      <p:rCtr x="-52" y="10718"/>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4.16667E-6 4.07407E-6 L 0.00209 -0.21806 " pathEditMode="relative" rAng="0" ptsTypes="AA">
                                      <p:cBhvr>
                                        <p:cTn id="22" dur="2000" fill="hold"/>
                                        <p:tgtEl>
                                          <p:spTgt spid="2"/>
                                        </p:tgtEl>
                                        <p:attrNameLst>
                                          <p:attrName>ppt_x</p:attrName>
                                          <p:attrName>ppt_y</p:attrName>
                                        </p:attrNameLst>
                                      </p:cBhvr>
                                      <p:rCtr x="104" y="-1090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16667E-6 2.96296E-6 L -0.00508 0.42963 " pathEditMode="relative" rAng="0" ptsTypes="AA">
                                      <p:cBhvr>
                                        <p:cTn id="26" dur="2000" fill="hold"/>
                                        <p:tgtEl>
                                          <p:spTgt spid="15"/>
                                        </p:tgtEl>
                                        <p:attrNameLst>
                                          <p:attrName>ppt_x</p:attrName>
                                          <p:attrName>ppt_y</p:attrName>
                                        </p:attrNameLst>
                                      </p:cBhvr>
                                      <p:rCtr x="-195" y="21667"/>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79167E-6 -1.48148E-6 L 0.00403 0.22153 " pathEditMode="relative" rAng="0" ptsTypes="AA">
                                      <p:cBhvr>
                                        <p:cTn id="30" dur="2000" fill="hold"/>
                                        <p:tgtEl>
                                          <p:spTgt spid="4"/>
                                        </p:tgtEl>
                                        <p:attrNameLst>
                                          <p:attrName>ppt_x</p:attrName>
                                          <p:attrName>ppt_y</p:attrName>
                                        </p:attrNameLst>
                                      </p:cBhvr>
                                      <p:rCtr x="195" y="1106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08333E-7 7.40741E-7 L 0.00156 0.43889 " pathEditMode="relative" rAng="0" ptsTypes="AA">
                                      <p:cBhvr>
                                        <p:cTn id="34" dur="2000" fill="hold"/>
                                        <p:tgtEl>
                                          <p:spTgt spid="14"/>
                                        </p:tgtEl>
                                        <p:attrNameLst>
                                          <p:attrName>ppt_x</p:attrName>
                                          <p:attrName>ppt_y</p:attrName>
                                        </p:attrNameLst>
                                      </p:cBhvr>
                                      <p:rCtr x="78" y="2194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375E-6 -1.48148E-6 L -0.00156 0.21759 " pathEditMode="relative" rAng="0" ptsTypes="AA">
                                      <p:cBhvr>
                                        <p:cTn id="38" dur="2000" fill="hold"/>
                                        <p:tgtEl>
                                          <p:spTgt spid="5"/>
                                        </p:tgtEl>
                                        <p:attrNameLst>
                                          <p:attrName>ppt_x</p:attrName>
                                          <p:attrName>ppt_y</p:attrName>
                                        </p:attrNameLst>
                                      </p:cBhvr>
                                      <p:rCtr x="-78" y="1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4" grpId="0" animBg="1"/>
      <p:bldP spid="15" grpId="0" animBg="1"/>
      <p:bldP spid="2"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L'impresa fiumana | Meer">
            <a:extLst>
              <a:ext uri="{FF2B5EF4-FFF2-40B4-BE49-F238E27FC236}">
                <a16:creationId xmlns:a16="http://schemas.microsoft.com/office/drawing/2014/main" id="{FC0E40F2-9447-D500-175E-787F361300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48" t="185" r="41019" b="-185"/>
          <a:stretch/>
        </p:blipFill>
        <p:spPr bwMode="auto">
          <a:xfrm>
            <a:off x="8432800" y="12700"/>
            <a:ext cx="3759200" cy="68566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6700" y="987556"/>
            <a:ext cx="7961793" cy="5632311"/>
          </a:xfrm>
          <a:prstGeom prst="rect">
            <a:avLst/>
          </a:prstGeom>
        </p:spPr>
        <p:txBody>
          <a:bodyPr wrap="square">
            <a:spAutoFit/>
          </a:bodyPr>
          <a:lstStyle/>
          <a:p>
            <a:r>
              <a:rPr lang="en-GB" sz="2400" i="1" dirty="0">
                <a:latin typeface="Calibri" panose="020F0502020204030204" pitchFamily="34" charset="0"/>
                <a:cs typeface="Calibri" panose="020F0502020204030204" pitchFamily="34" charset="0"/>
              </a:rPr>
              <a:t>‘Support for this escapade ( fiasco) was obtained from many patriots who had no intention of honouring Orlando’s signature at Versailles. And D’Annunzio spoke for such people when in November (1919 ) he stated ‘’the Yugoslavs are excited by a savage spirit of domination and we cannot avoid perpetual quarrel with them’’ …. D’Annunzio’s ‘’Regency of Camaro’’ lasted over a year. Although it was a pretty ridiculous affair, its example was a dress rehearsal for fascism. The black shirts of the </a:t>
            </a:r>
            <a:r>
              <a:rPr lang="en-GB" sz="2400" i="1" dirty="0" err="1">
                <a:latin typeface="Calibri" panose="020F0502020204030204" pitchFamily="34" charset="0"/>
                <a:cs typeface="Calibri" panose="020F0502020204030204" pitchFamily="34" charset="0"/>
              </a:rPr>
              <a:t>arditi</a:t>
            </a:r>
            <a:r>
              <a:rPr lang="en-GB" sz="2400" i="1" dirty="0">
                <a:latin typeface="Calibri" panose="020F0502020204030204" pitchFamily="34" charset="0"/>
                <a:cs typeface="Calibri" panose="020F0502020204030204" pitchFamily="34" charset="0"/>
              </a:rPr>
              <a:t> were to be seen in Fiume as people shouted the future fascist ‘’A </a:t>
            </a:r>
            <a:r>
              <a:rPr lang="en-GB" sz="2400" i="1" dirty="0" err="1">
                <a:latin typeface="Calibri" panose="020F0502020204030204" pitchFamily="34" charset="0"/>
                <a:cs typeface="Calibri" panose="020F0502020204030204" pitchFamily="34" charset="0"/>
              </a:rPr>
              <a:t>noi</a:t>
            </a:r>
            <a:r>
              <a:rPr lang="en-GB" sz="2400" i="1" dirty="0">
                <a:latin typeface="Calibri" panose="020F0502020204030204" pitchFamily="34" charset="0"/>
                <a:cs typeface="Calibri" panose="020F0502020204030204" pitchFamily="34" charset="0"/>
              </a:rPr>
              <a:t> ( to us )  …</a:t>
            </a:r>
            <a:r>
              <a:rPr lang="en-GB" sz="2400" i="1" dirty="0" err="1">
                <a:latin typeface="Calibri" panose="020F0502020204030204" pitchFamily="34" charset="0"/>
                <a:cs typeface="Calibri" panose="020F0502020204030204" pitchFamily="34" charset="0"/>
              </a:rPr>
              <a:t>eja,eja,alala</a:t>
            </a:r>
            <a:r>
              <a:rPr lang="en-GB" sz="2400" i="1" dirty="0">
                <a:latin typeface="Calibri" panose="020F0502020204030204" pitchFamily="34" charset="0"/>
                <a:cs typeface="Calibri" panose="020F0502020204030204" pitchFamily="34" charset="0"/>
              </a:rPr>
              <a:t>.’’ = war cry.  All this would later be copied by Mussolini without acknowledgment.’ </a:t>
            </a:r>
            <a:br>
              <a:rPr lang="en-GB" sz="2400" dirty="0">
                <a:latin typeface="Calibri" panose="020F0502020204030204" pitchFamily="34" charset="0"/>
                <a:cs typeface="Calibri" panose="020F0502020204030204" pitchFamily="34" charset="0"/>
              </a:rPr>
            </a:br>
            <a:br>
              <a:rPr lang="en-GB" sz="2400" dirty="0">
                <a:latin typeface="Calibri" panose="020F0502020204030204" pitchFamily="34" charset="0"/>
                <a:cs typeface="Calibri" panose="020F0502020204030204" pitchFamily="34" charset="0"/>
              </a:rPr>
            </a:br>
            <a:r>
              <a:rPr lang="en-GB" sz="2400" b="1" dirty="0">
                <a:latin typeface="Calibri" panose="020F0502020204030204" pitchFamily="34" charset="0"/>
                <a:cs typeface="Calibri" panose="020F0502020204030204" pitchFamily="34" charset="0"/>
              </a:rPr>
              <a:t>British Historian, Denis Mack Smith. </a:t>
            </a:r>
            <a:br>
              <a:rPr lang="en-GB" sz="2400" b="1" dirty="0">
                <a:latin typeface="Calibri" panose="020F0502020204030204" pitchFamily="34" charset="0"/>
                <a:cs typeface="Calibri" panose="020F0502020204030204" pitchFamily="34" charset="0"/>
              </a:rPr>
            </a:br>
            <a:r>
              <a:rPr lang="en-GB" sz="2400" b="1" dirty="0">
                <a:latin typeface="Calibri" panose="020F0502020204030204" pitchFamily="34" charset="0"/>
                <a:cs typeface="Calibri" panose="020F0502020204030204" pitchFamily="34" charset="0"/>
              </a:rPr>
              <a:t>Modern Italy – A political history ( 1997) </a:t>
            </a:r>
            <a:endParaRPr lang="en-GB" dirty="0"/>
          </a:p>
        </p:txBody>
      </p:sp>
      <p:pic>
        <p:nvPicPr>
          <p:cNvPr id="9" name="Picture 24" descr="Image result for main menu button icon">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2570" y="5534033"/>
            <a:ext cx="1202730" cy="1194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next button">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5610" y="4824433"/>
            <a:ext cx="1194379" cy="11943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0B64EFC-97E3-7D41-C559-997F783032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238133"/>
            <a:ext cx="96393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hlinkClick r:id="rId8" action="ppaction://hlinksldjump"/>
            <a:extLst>
              <a:ext uri="{FF2B5EF4-FFF2-40B4-BE49-F238E27FC236}">
                <a16:creationId xmlns:a16="http://schemas.microsoft.com/office/drawing/2014/main" id="{2975CACB-283B-8CFA-C55A-34EEF4D5AA08}"/>
              </a:ext>
            </a:extLst>
          </p:cNvPr>
          <p:cNvPicPr>
            <a:picLocks noChangeAspect="1" noChangeArrowheads="1"/>
          </p:cNvPicPr>
          <p:nvPr/>
        </p:nvPicPr>
        <p:blipFill>
          <a:blip r:embed="rId9">
            <a:lum bright="20000"/>
            <a:extLst>
              <a:ext uri="{28A0092B-C50C-407E-A947-70E740481C1C}">
                <a14:useLocalDpi xmlns:a14="http://schemas.microsoft.com/office/drawing/2010/main" val="0"/>
              </a:ext>
            </a:extLst>
          </a:blip>
          <a:srcRect/>
          <a:stretch>
            <a:fillRect/>
          </a:stretch>
        </p:blipFill>
        <p:spPr bwMode="auto">
          <a:xfrm>
            <a:off x="5893847" y="5719667"/>
            <a:ext cx="1593756" cy="95912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58032410"/>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B85F91A-D070-55EC-93FD-F65DFF1D86F7}"/>
              </a:ext>
            </a:extLst>
          </p:cNvPr>
          <p:cNvSpPr/>
          <p:nvPr/>
        </p:nvSpPr>
        <p:spPr>
          <a:xfrm>
            <a:off x="7773256" y="2953202"/>
            <a:ext cx="1251284" cy="1468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3" name="TextBox 2">
            <a:extLst>
              <a:ext uri="{FF2B5EF4-FFF2-40B4-BE49-F238E27FC236}">
                <a16:creationId xmlns:a16="http://schemas.microsoft.com/office/drawing/2014/main" id="{F42EAADF-5B2A-81F2-0A20-2BFB23F7A3EF}"/>
              </a:ext>
            </a:extLst>
          </p:cNvPr>
          <p:cNvSpPr txBox="1"/>
          <p:nvPr/>
        </p:nvSpPr>
        <p:spPr>
          <a:xfrm>
            <a:off x="238131" y="6238686"/>
            <a:ext cx="6507480" cy="369332"/>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Complete / develop chart option / add from previous source?  </a:t>
            </a:r>
          </a:p>
        </p:txBody>
      </p:sp>
      <p:pic>
        <p:nvPicPr>
          <p:cNvPr id="1028" name="Picture 4">
            <a:extLst>
              <a:ext uri="{FF2B5EF4-FFF2-40B4-BE49-F238E27FC236}">
                <a16:creationId xmlns:a16="http://schemas.microsoft.com/office/drawing/2014/main" id="{0F94A756-556A-B44C-4439-563171A25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1" y="311857"/>
            <a:ext cx="10826702" cy="7388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5CD5E23-E8B3-0673-C7CC-52B08426AC8F}"/>
              </a:ext>
            </a:extLst>
          </p:cNvPr>
          <p:cNvSpPr/>
          <p:nvPr/>
        </p:nvSpPr>
        <p:spPr>
          <a:xfrm>
            <a:off x="2009445" y="1300665"/>
            <a:ext cx="1251284" cy="1459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9" name="Rectangle 8">
            <a:extLst>
              <a:ext uri="{FF2B5EF4-FFF2-40B4-BE49-F238E27FC236}">
                <a16:creationId xmlns:a16="http://schemas.microsoft.com/office/drawing/2014/main" id="{1340732A-7D49-7A1C-53FD-352CCA024E2C}"/>
              </a:ext>
            </a:extLst>
          </p:cNvPr>
          <p:cNvSpPr/>
          <p:nvPr/>
        </p:nvSpPr>
        <p:spPr>
          <a:xfrm>
            <a:off x="3424735" y="2941344"/>
            <a:ext cx="1251284" cy="1440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 </a:t>
            </a:r>
            <a:endParaRPr lang="en-GB" sz="1400" dirty="0"/>
          </a:p>
        </p:txBody>
      </p:sp>
      <p:sp>
        <p:nvSpPr>
          <p:cNvPr id="10" name="Rectangle 9">
            <a:extLst>
              <a:ext uri="{FF2B5EF4-FFF2-40B4-BE49-F238E27FC236}">
                <a16:creationId xmlns:a16="http://schemas.microsoft.com/office/drawing/2014/main" id="{EE8352E3-0422-A10E-151D-C1F60F2CEB50}"/>
              </a:ext>
            </a:extLst>
          </p:cNvPr>
          <p:cNvSpPr/>
          <p:nvPr/>
        </p:nvSpPr>
        <p:spPr>
          <a:xfrm>
            <a:off x="4878303" y="2955911"/>
            <a:ext cx="1251284" cy="1440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12" name="Rectangle 11">
            <a:extLst>
              <a:ext uri="{FF2B5EF4-FFF2-40B4-BE49-F238E27FC236}">
                <a16:creationId xmlns:a16="http://schemas.microsoft.com/office/drawing/2014/main" id="{AEECE642-6D8A-2F61-7171-CD10D449B9AA}"/>
              </a:ext>
            </a:extLst>
          </p:cNvPr>
          <p:cNvSpPr/>
          <p:nvPr/>
        </p:nvSpPr>
        <p:spPr>
          <a:xfrm>
            <a:off x="3424735" y="1300665"/>
            <a:ext cx="1251284" cy="1441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 name="Rectangle 13">
            <a:extLst>
              <a:ext uri="{FF2B5EF4-FFF2-40B4-BE49-F238E27FC236}">
                <a16:creationId xmlns:a16="http://schemas.microsoft.com/office/drawing/2014/main" id="{2754669A-B526-8B4C-72E8-9CC4DD3F08AE}"/>
              </a:ext>
            </a:extLst>
          </p:cNvPr>
          <p:cNvSpPr/>
          <p:nvPr/>
        </p:nvSpPr>
        <p:spPr>
          <a:xfrm>
            <a:off x="9193325" y="4583466"/>
            <a:ext cx="1251284" cy="1468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15" name="Rectangle 14">
            <a:extLst>
              <a:ext uri="{FF2B5EF4-FFF2-40B4-BE49-F238E27FC236}">
                <a16:creationId xmlns:a16="http://schemas.microsoft.com/office/drawing/2014/main" id="{89A7F1F4-6ECF-D723-389B-A1282ACE03E6}"/>
              </a:ext>
            </a:extLst>
          </p:cNvPr>
          <p:cNvSpPr/>
          <p:nvPr/>
        </p:nvSpPr>
        <p:spPr>
          <a:xfrm>
            <a:off x="6321157" y="4583466"/>
            <a:ext cx="1251284" cy="14682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2" name="Rectangle 1">
            <a:extLst>
              <a:ext uri="{FF2B5EF4-FFF2-40B4-BE49-F238E27FC236}">
                <a16:creationId xmlns:a16="http://schemas.microsoft.com/office/drawing/2014/main" id="{D6108118-03FD-4A4D-C828-1E37FC0D1764}"/>
              </a:ext>
            </a:extLst>
          </p:cNvPr>
          <p:cNvSpPr/>
          <p:nvPr/>
        </p:nvSpPr>
        <p:spPr>
          <a:xfrm>
            <a:off x="6331872" y="2941345"/>
            <a:ext cx="1251284" cy="14405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4" name="Rectangle 3">
            <a:extLst>
              <a:ext uri="{FF2B5EF4-FFF2-40B4-BE49-F238E27FC236}">
                <a16:creationId xmlns:a16="http://schemas.microsoft.com/office/drawing/2014/main" id="{FEE07F54-6303-9E0A-332A-7A41F7501FDE}"/>
              </a:ext>
            </a:extLst>
          </p:cNvPr>
          <p:cNvSpPr/>
          <p:nvPr/>
        </p:nvSpPr>
        <p:spPr>
          <a:xfrm>
            <a:off x="7773256" y="4584772"/>
            <a:ext cx="1251284" cy="1468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sp>
        <p:nvSpPr>
          <p:cNvPr id="5" name="Rectangle 4">
            <a:extLst>
              <a:ext uri="{FF2B5EF4-FFF2-40B4-BE49-F238E27FC236}">
                <a16:creationId xmlns:a16="http://schemas.microsoft.com/office/drawing/2014/main" id="{CB9C8744-AF93-942A-AACA-9D3EEBECC619}"/>
              </a:ext>
            </a:extLst>
          </p:cNvPr>
          <p:cNvSpPr/>
          <p:nvPr/>
        </p:nvSpPr>
        <p:spPr>
          <a:xfrm>
            <a:off x="10604028" y="4574335"/>
            <a:ext cx="1251284" cy="1468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graphicFrame>
        <p:nvGraphicFramePr>
          <p:cNvPr id="13" name="Table 7">
            <a:extLst>
              <a:ext uri="{FF2B5EF4-FFF2-40B4-BE49-F238E27FC236}">
                <a16:creationId xmlns:a16="http://schemas.microsoft.com/office/drawing/2014/main" id="{B29632F9-AF07-7852-6F16-46726E245B8C}"/>
              </a:ext>
            </a:extLst>
          </p:cNvPr>
          <p:cNvGraphicFramePr>
            <a:graphicFrameLocks noGrp="1"/>
          </p:cNvGraphicFramePr>
          <p:nvPr>
            <p:extLst>
              <p:ext uri="{D42A27DB-BD31-4B8C-83A1-F6EECF244321}">
                <p14:modId xmlns:p14="http://schemas.microsoft.com/office/powerpoint/2010/main" val="659354586"/>
              </p:ext>
            </p:extLst>
          </p:nvPr>
        </p:nvGraphicFramePr>
        <p:xfrm>
          <a:off x="238131" y="1300666"/>
          <a:ext cx="1468749" cy="4711606"/>
        </p:xfrm>
        <a:graphic>
          <a:graphicData uri="http://schemas.openxmlformats.org/drawingml/2006/table">
            <a:tbl>
              <a:tblPr firstRow="1" bandRow="1">
                <a:tableStyleId>{5C22544A-7EE6-4342-B048-85BDC9FD1C3A}</a:tableStyleId>
              </a:tblPr>
              <a:tblGrid>
                <a:gridCol w="1468749">
                  <a:extLst>
                    <a:ext uri="{9D8B030D-6E8A-4147-A177-3AD203B41FA5}">
                      <a16:colId xmlns:a16="http://schemas.microsoft.com/office/drawing/2014/main" val="1600009819"/>
                    </a:ext>
                  </a:extLst>
                </a:gridCol>
              </a:tblGrid>
              <a:tr h="1529830">
                <a:tc>
                  <a:txBody>
                    <a:bodyPr/>
                    <a:lstStyle/>
                    <a:p>
                      <a:pPr algn="l"/>
                      <a:r>
                        <a:rPr lang="en-GB" sz="3200" dirty="0">
                          <a:solidFill>
                            <a:schemeClr val="tx1"/>
                          </a:solidFill>
                        </a:rPr>
                        <a:t>Why</a:t>
                      </a:r>
                      <a:br>
                        <a:rPr lang="en-GB" sz="3200" dirty="0">
                          <a:solidFill>
                            <a:schemeClr val="tx1"/>
                          </a:solidFill>
                        </a:rPr>
                      </a:br>
                      <a:endParaRPr lang="en-GB"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706364"/>
                  </a:ext>
                </a:extLst>
              </a:tr>
              <a:tr h="1488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tx1"/>
                          </a:solidFill>
                        </a:rPr>
                        <a:t>What</a:t>
                      </a:r>
                      <a:br>
                        <a:rPr lang="en-GB" sz="3200" b="1" dirty="0">
                          <a:solidFill>
                            <a:schemeClr val="tx1"/>
                          </a:solidFill>
                        </a:rPr>
                      </a:br>
                      <a:endParaRPr lang="en-GB"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632543"/>
                  </a:ext>
                </a:extLst>
              </a:tr>
              <a:tr h="1693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tx1"/>
                          </a:solidFill>
                        </a:rPr>
                        <a:t>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44674"/>
                  </a:ext>
                </a:extLst>
              </a:tr>
            </a:tbl>
          </a:graphicData>
        </a:graphic>
      </p:graphicFrame>
      <p:pic>
        <p:nvPicPr>
          <p:cNvPr id="16" name="Picture 9" descr="Giovanni Giolitti: l'italia nell'età giolittiana - Riassunto">
            <a:extLst>
              <a:ext uri="{FF2B5EF4-FFF2-40B4-BE49-F238E27FC236}">
                <a16:creationId xmlns:a16="http://schemas.microsoft.com/office/drawing/2014/main" id="{1CBA29A3-ADEB-E5C1-002B-619E635C7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44" r="26044"/>
          <a:stretch>
            <a:fillRect/>
          </a:stretch>
        </p:blipFill>
        <p:spPr bwMode="auto">
          <a:xfrm>
            <a:off x="10199646" y="1539059"/>
            <a:ext cx="1674525" cy="234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7" name="Picture 10">
            <a:extLst>
              <a:ext uri="{FF2B5EF4-FFF2-40B4-BE49-F238E27FC236}">
                <a16:creationId xmlns:a16="http://schemas.microsoft.com/office/drawing/2014/main" id="{9EACEF95-5139-0A4E-1A2C-87C35DBF419D}"/>
              </a:ext>
            </a:extLst>
          </p:cNvPr>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r="54665" b="-1361"/>
          <a:stretch>
            <a:fillRect/>
          </a:stretch>
        </p:blipFill>
        <p:spPr bwMode="auto">
          <a:xfrm>
            <a:off x="9439651" y="2790105"/>
            <a:ext cx="1129370" cy="30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8" name="Picture 11">
            <a:extLst>
              <a:ext uri="{FF2B5EF4-FFF2-40B4-BE49-F238E27FC236}">
                <a16:creationId xmlns:a16="http://schemas.microsoft.com/office/drawing/2014/main" id="{38F5CA1C-C84C-09EF-05CB-8D70E0766612}"/>
              </a:ext>
            </a:extLst>
          </p:cNvPr>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l="43672" t="-2724"/>
          <a:stretch>
            <a:fillRect/>
          </a:stretch>
        </p:blipFill>
        <p:spPr bwMode="auto">
          <a:xfrm>
            <a:off x="9551304" y="3260515"/>
            <a:ext cx="1296683" cy="28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9" name="Rectangle 18">
            <a:extLst>
              <a:ext uri="{FF2B5EF4-FFF2-40B4-BE49-F238E27FC236}">
                <a16:creationId xmlns:a16="http://schemas.microsoft.com/office/drawing/2014/main" id="{1D39938F-DDA3-4654-53A1-2FFEDC5EB714}"/>
              </a:ext>
            </a:extLst>
          </p:cNvPr>
          <p:cNvSpPr/>
          <p:nvPr/>
        </p:nvSpPr>
        <p:spPr>
          <a:xfrm>
            <a:off x="4869058" y="1300665"/>
            <a:ext cx="1287902" cy="14773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Rectangle 26">
            <a:extLst>
              <a:ext uri="{FF2B5EF4-FFF2-40B4-BE49-F238E27FC236}">
                <a16:creationId xmlns:a16="http://schemas.microsoft.com/office/drawing/2014/main" id="{2AE1A5F5-E35E-C891-84A6-2C453B035F77}"/>
              </a:ext>
            </a:extLst>
          </p:cNvPr>
          <p:cNvSpPr/>
          <p:nvPr/>
        </p:nvSpPr>
        <p:spPr>
          <a:xfrm>
            <a:off x="4869058" y="4574336"/>
            <a:ext cx="1251284" cy="1468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p:txBody>
      </p:sp>
      <p:pic>
        <p:nvPicPr>
          <p:cNvPr id="2051" name="Picture 3">
            <a:hlinkClick r:id="" action="ppaction://hlinkshowjump?jump=previousslide"/>
            <a:extLst>
              <a:ext uri="{FF2B5EF4-FFF2-40B4-BE49-F238E27FC236}">
                <a16:creationId xmlns:a16="http://schemas.microsoft.com/office/drawing/2014/main" id="{65919C99-39C6-E24E-E7EC-CE2D3412E3F3}"/>
              </a:ext>
            </a:extLst>
          </p:cNvPr>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2481769" y="5211338"/>
            <a:ext cx="1468749" cy="8838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descr="Filmstrip Border Lined Paper by Teacher Vault | Teachers Pay Teachers">
            <a:hlinkClick r:id="rId6"/>
            <a:extLst>
              <a:ext uri="{FF2B5EF4-FFF2-40B4-BE49-F238E27FC236}">
                <a16:creationId xmlns:a16="http://schemas.microsoft.com/office/drawing/2014/main" id="{1A50BE32-9FC8-8C68-06A9-02C5C34AA3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5461" y="6252074"/>
            <a:ext cx="285128"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3" name="Picture 5" descr="Computer Mouse Transparency Pointer Point And Click - Transparent Mouse  Click Png Clipart - Full Size Clipart (#5775036) - PinClipart">
            <a:extLst>
              <a:ext uri="{FF2B5EF4-FFF2-40B4-BE49-F238E27FC236}">
                <a16:creationId xmlns:a16="http://schemas.microsoft.com/office/drawing/2014/main" id="{76F3D36E-9E20-F578-E0CD-A2786956C8E0}"/>
              </a:ext>
            </a:extLst>
          </p:cNvPr>
          <p:cNvPicPr>
            <a:picLocks noChangeAspect="1" noChangeArrowheads="1"/>
          </p:cNvPicPr>
          <p:nvPr/>
        </p:nvPicPr>
        <p:blipFill>
          <a:blip r:embed="rId8">
            <a:lum contrast="40000"/>
            <a:extLst>
              <a:ext uri="{28A0092B-C50C-407E-A947-70E740481C1C}">
                <a14:useLocalDpi xmlns:a14="http://schemas.microsoft.com/office/drawing/2010/main" val="0"/>
              </a:ext>
            </a:extLst>
          </a:blip>
          <a:srcRect/>
          <a:stretch>
            <a:fillRect/>
          </a:stretch>
        </p:blipFill>
        <p:spPr bwMode="auto">
          <a:xfrm rot="29787539">
            <a:off x="6368792" y="6167869"/>
            <a:ext cx="560932" cy="56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24" descr="Image result for main menu button icon">
            <a:hlinkClick r:id="rId9" action="ppaction://hlinksldjump"/>
            <a:extLst>
              <a:ext uri="{FF2B5EF4-FFF2-40B4-BE49-F238E27FC236}">
                <a16:creationId xmlns:a16="http://schemas.microsoft.com/office/drawing/2014/main" id="{F39C9CF1-3B89-B6E3-74C4-03F1D3FFBE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17870" y="240726"/>
            <a:ext cx="803615" cy="79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795702"/>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4D005242-0384-AA6C-B1FD-27AD4900B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15" y="230865"/>
            <a:ext cx="9369425" cy="6407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7">
            <a:extLst>
              <a:ext uri="{FF2B5EF4-FFF2-40B4-BE49-F238E27FC236}">
                <a16:creationId xmlns:a16="http://schemas.microsoft.com/office/drawing/2014/main" id="{0D2D5447-13BE-E640-73FB-8716BF672F4E}"/>
              </a:ext>
            </a:extLst>
          </p:cNvPr>
          <p:cNvGraphicFramePr>
            <a:graphicFrameLocks noGrp="1"/>
          </p:cNvGraphicFramePr>
          <p:nvPr>
            <p:extLst>
              <p:ext uri="{D42A27DB-BD31-4B8C-83A1-F6EECF244321}">
                <p14:modId xmlns:p14="http://schemas.microsoft.com/office/powerpoint/2010/main" val="2460946072"/>
              </p:ext>
            </p:extLst>
          </p:nvPr>
        </p:nvGraphicFramePr>
        <p:xfrm>
          <a:off x="243840" y="1158240"/>
          <a:ext cx="2424883" cy="5328283"/>
        </p:xfrm>
        <a:graphic>
          <a:graphicData uri="http://schemas.openxmlformats.org/drawingml/2006/table">
            <a:tbl>
              <a:tblPr firstRow="1" bandRow="1">
                <a:tableStyleId>{5C22544A-7EE6-4342-B048-85BDC9FD1C3A}</a:tableStyleId>
              </a:tblPr>
              <a:tblGrid>
                <a:gridCol w="2424883">
                  <a:extLst>
                    <a:ext uri="{9D8B030D-6E8A-4147-A177-3AD203B41FA5}">
                      <a16:colId xmlns:a16="http://schemas.microsoft.com/office/drawing/2014/main" val="1600009819"/>
                    </a:ext>
                  </a:extLst>
                </a:gridCol>
              </a:tblGrid>
              <a:tr h="5328283">
                <a:tc>
                  <a:txBody>
                    <a:bodyPr/>
                    <a:lstStyle/>
                    <a:p>
                      <a:pPr algn="ctr"/>
                      <a:endParaRPr lang="en-GB"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GB" sz="2200" b="0" dirty="0">
                          <a:solidFill>
                            <a:schemeClr val="tx1"/>
                          </a:solidFill>
                          <a:latin typeface="Calibri" panose="020F0502020204030204" pitchFamily="34" charset="0"/>
                          <a:ea typeface="Calibri" panose="020F0502020204030204" pitchFamily="34" charset="0"/>
                          <a:cs typeface="Calibri" panose="020F0502020204030204" pitchFamily="34" charset="0"/>
                        </a:rPr>
                        <a:t>Choose one of the methods - right - to cover, teach, present or deliver.</a:t>
                      </a:r>
                      <a:br>
                        <a:rPr lang="en-GB" sz="2200" b="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GB" sz="1000" b="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2200" b="0" dirty="0">
                          <a:solidFill>
                            <a:schemeClr val="tx1"/>
                          </a:solidFill>
                          <a:latin typeface="Calibri" panose="020F0502020204030204" pitchFamily="34" charset="0"/>
                          <a:ea typeface="Calibri" panose="020F0502020204030204" pitchFamily="34" charset="0"/>
                          <a:cs typeface="Calibri" panose="020F0502020204030204" pitchFamily="34" charset="0"/>
                        </a:rPr>
                        <a:t>The … why + what happened + impact of Mussolini's March on Rome.  </a:t>
                      </a:r>
                      <a:br>
                        <a:rPr lang="en-GB" sz="2200" b="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GB" sz="1000" b="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2200" b="0" dirty="0">
                          <a:solidFill>
                            <a:schemeClr val="tx1"/>
                          </a:solidFill>
                          <a:latin typeface="Calibri" panose="020F0502020204030204" pitchFamily="34" charset="0"/>
                          <a:ea typeface="Calibri" panose="020F0502020204030204" pitchFamily="34" charset="0"/>
                          <a:cs typeface="Calibri" panose="020F0502020204030204" pitchFamily="34" charset="0"/>
                        </a:rPr>
                        <a:t>Make it shareable.</a:t>
                      </a:r>
                      <a:br>
                        <a:rPr lang="en-GB" sz="2200" b="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1800" b="0" dirty="0">
                          <a:solidFill>
                            <a:schemeClr val="tx1"/>
                          </a:solidFill>
                          <a:latin typeface="Calibri" panose="020F0502020204030204" pitchFamily="34" charset="0"/>
                          <a:ea typeface="Calibri" panose="020F0502020204030204" pitchFamily="34" charset="0"/>
                          <a:cs typeface="Calibri" panose="020F0502020204030204" pitchFamily="34" charset="0"/>
                        </a:rPr>
                        <a:t>Taught </a:t>
                      </a:r>
                      <a:br>
                        <a:rPr lang="en-GB" sz="1800" b="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1800" b="0" dirty="0">
                          <a:solidFill>
                            <a:schemeClr val="tx1"/>
                          </a:solidFill>
                          <a:latin typeface="Calibri" panose="020F0502020204030204" pitchFamily="34" charset="0"/>
                          <a:ea typeface="Calibri" panose="020F0502020204030204" pitchFamily="34" charset="0"/>
                          <a:cs typeface="Calibri" panose="020F0502020204030204" pitchFamily="34" charset="0"/>
                        </a:rPr>
                        <a:t>Presented </a:t>
                      </a:r>
                      <a:br>
                        <a:rPr lang="en-GB" sz="1800" b="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1800" b="0" dirty="0">
                          <a:solidFill>
                            <a:schemeClr val="tx1"/>
                          </a:solidFill>
                          <a:latin typeface="Calibri" panose="020F0502020204030204" pitchFamily="34" charset="0"/>
                          <a:ea typeface="Calibri" panose="020F0502020204030204" pitchFamily="34" charset="0"/>
                          <a:cs typeface="Calibri" panose="020F0502020204030204" pitchFamily="34" charset="0"/>
                        </a:rPr>
                        <a:t>Hyperlinked</a:t>
                      </a:r>
                      <a:br>
                        <a:rPr lang="en-GB" sz="1800" b="0"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1800" b="0" dirty="0">
                          <a:solidFill>
                            <a:schemeClr val="tx1"/>
                          </a:solidFill>
                          <a:latin typeface="Calibri" panose="020F0502020204030204" pitchFamily="34" charset="0"/>
                          <a:ea typeface="Calibri" panose="020F0502020204030204" pitchFamily="34" charset="0"/>
                          <a:cs typeface="Calibri" panose="020F0502020204030204" pitchFamily="34" charset="0"/>
                        </a:rPr>
                        <a:t>( hand written not easily shareable ) </a:t>
                      </a:r>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706364"/>
                  </a:ext>
                </a:extLst>
              </a:tr>
            </a:tbl>
          </a:graphicData>
        </a:graphic>
      </p:graphicFrame>
      <p:pic>
        <p:nvPicPr>
          <p:cNvPr id="8206" name="Picture 14" descr="The grand end of term quiz | Feature | RSC Education">
            <a:extLst>
              <a:ext uri="{FF2B5EF4-FFF2-40B4-BE49-F238E27FC236}">
                <a16:creationId xmlns:a16="http://schemas.microsoft.com/office/drawing/2014/main" id="{90E63443-52AC-BB61-E23D-DEE1712D9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7252" y="4987792"/>
            <a:ext cx="2719409" cy="1585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10" name="Picture 18" descr="wildcards – Unravel Sitecore!">
            <a:extLst>
              <a:ext uri="{FF2B5EF4-FFF2-40B4-BE49-F238E27FC236}">
                <a16:creationId xmlns:a16="http://schemas.microsoft.com/office/drawing/2014/main" id="{6F5D9086-EA09-8BBE-109C-AF825E813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195" y="1211676"/>
            <a:ext cx="2715725" cy="1564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14" name="Picture 22" descr="How to Teach Teachers How to Teach - Video &amp; Lesson Transcript | Study.com">
            <a:extLst>
              <a:ext uri="{FF2B5EF4-FFF2-40B4-BE49-F238E27FC236}">
                <a16:creationId xmlns:a16="http://schemas.microsoft.com/office/drawing/2014/main" id="{040BB489-7C2F-4B7C-40AF-6495F6C937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91" t="-29490" r="3201" b="29490"/>
          <a:stretch/>
        </p:blipFill>
        <p:spPr bwMode="auto">
          <a:xfrm>
            <a:off x="6042195" y="3107129"/>
            <a:ext cx="2715726" cy="1530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D13F678E-92C0-703B-1B12-0EC8B0F9AF51}"/>
              </a:ext>
            </a:extLst>
          </p:cNvPr>
          <p:cNvPicPr>
            <a:picLocks noChangeAspect="1"/>
          </p:cNvPicPr>
          <p:nvPr/>
        </p:nvPicPr>
        <p:blipFill>
          <a:blip r:embed="rId6"/>
          <a:stretch>
            <a:fillRect/>
          </a:stretch>
        </p:blipFill>
        <p:spPr>
          <a:xfrm>
            <a:off x="9068037" y="1229132"/>
            <a:ext cx="2646738" cy="1580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26" descr="Flashcards Deluxe:Amazon.co.uk:Appstore for Android">
            <a:extLst>
              <a:ext uri="{FF2B5EF4-FFF2-40B4-BE49-F238E27FC236}">
                <a16:creationId xmlns:a16="http://schemas.microsoft.com/office/drawing/2014/main" id="{09A0A7BB-79FE-A94C-E2FA-D3638E490B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1082" y="3112800"/>
            <a:ext cx="2619259" cy="1548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wildcards – Unravel Sitecore!">
            <a:extLst>
              <a:ext uri="{FF2B5EF4-FFF2-40B4-BE49-F238E27FC236}">
                <a16:creationId xmlns:a16="http://schemas.microsoft.com/office/drawing/2014/main" id="{97F7662F-7F72-38DE-055F-0E0C88091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859" y="5022508"/>
            <a:ext cx="2639210" cy="1556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24" name="Picture 32" descr="7,913 Powerpoint Template Stock Photos, Pictures &amp; Royalty-Free Images -  iStock">
            <a:extLst>
              <a:ext uri="{FF2B5EF4-FFF2-40B4-BE49-F238E27FC236}">
                <a16:creationId xmlns:a16="http://schemas.microsoft.com/office/drawing/2014/main" id="{0BBD4180-5225-84C1-18CD-44BB08033D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6859" y="1245952"/>
            <a:ext cx="2667706" cy="1530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F57BC398-BB01-2802-945E-17F557EDE64F}"/>
              </a:ext>
            </a:extLst>
          </p:cNvPr>
          <p:cNvSpPr txBox="1"/>
          <p:nvPr/>
        </p:nvSpPr>
        <p:spPr>
          <a:xfrm>
            <a:off x="3051082" y="1299083"/>
            <a:ext cx="1392473" cy="369332"/>
          </a:xfrm>
          <a:prstGeom prst="rect">
            <a:avLst/>
          </a:prstGeom>
          <a:solidFill>
            <a:srgbClr val="FFFF00"/>
          </a:solidFill>
        </p:spPr>
        <p:txBody>
          <a:bodyPr wrap="square" rtlCol="0">
            <a:spAutoFit/>
          </a:bodyPr>
          <a:lstStyle/>
          <a:p>
            <a:pPr algn="ctr"/>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Presentation</a:t>
            </a:r>
            <a:endParaRPr lang="en-GB" dirty="0">
              <a:solidFill>
                <a:schemeClr val="bg1"/>
              </a:solidFill>
            </a:endParaRPr>
          </a:p>
        </p:txBody>
      </p:sp>
      <p:sp>
        <p:nvSpPr>
          <p:cNvPr id="23" name="TextBox 22">
            <a:extLst>
              <a:ext uri="{FF2B5EF4-FFF2-40B4-BE49-F238E27FC236}">
                <a16:creationId xmlns:a16="http://schemas.microsoft.com/office/drawing/2014/main" id="{3C479E5E-CD61-64F7-C35B-521F754F2ED8}"/>
              </a:ext>
            </a:extLst>
          </p:cNvPr>
          <p:cNvSpPr txBox="1"/>
          <p:nvPr/>
        </p:nvSpPr>
        <p:spPr>
          <a:xfrm>
            <a:off x="9105549" y="2387603"/>
            <a:ext cx="1912272" cy="369332"/>
          </a:xfrm>
          <a:prstGeom prst="rect">
            <a:avLst/>
          </a:prstGeom>
          <a:solidFill>
            <a:srgbClr val="FFFF00"/>
          </a:solidFill>
        </p:spPr>
        <p:txBody>
          <a:bodyPr wrap="square" rtlCol="0">
            <a:spAutoFit/>
          </a:bodyPr>
          <a:lstStyle/>
          <a:p>
            <a:pPr algn="ctr"/>
            <a:r>
              <a:rPr lang="en-GB" dirty="0">
                <a:solidFill>
                  <a:schemeClr val="bg1"/>
                </a:solidFill>
              </a:rPr>
              <a:t>Activity / Handout </a:t>
            </a:r>
          </a:p>
        </p:txBody>
      </p:sp>
      <p:sp>
        <p:nvSpPr>
          <p:cNvPr id="24" name="TextBox 23">
            <a:extLst>
              <a:ext uri="{FF2B5EF4-FFF2-40B4-BE49-F238E27FC236}">
                <a16:creationId xmlns:a16="http://schemas.microsoft.com/office/drawing/2014/main" id="{E270C332-FE9C-AF7B-DC31-4867F4EA986F}"/>
              </a:ext>
            </a:extLst>
          </p:cNvPr>
          <p:cNvSpPr txBox="1"/>
          <p:nvPr/>
        </p:nvSpPr>
        <p:spPr>
          <a:xfrm>
            <a:off x="6042195" y="3119463"/>
            <a:ext cx="765005" cy="382508"/>
          </a:xfrm>
          <a:prstGeom prst="rect">
            <a:avLst/>
          </a:prstGeom>
          <a:solidFill>
            <a:srgbClr val="FFFF00"/>
          </a:solidFill>
        </p:spPr>
        <p:txBody>
          <a:bodyPr wrap="square" rtlCol="0">
            <a:spAutoFit/>
          </a:bodyPr>
          <a:lstStyle/>
          <a:p>
            <a:pPr algn="ctr"/>
            <a:r>
              <a:rPr lang="en-GB" dirty="0">
                <a:solidFill>
                  <a:schemeClr val="bg1"/>
                </a:solidFill>
              </a:rPr>
              <a:t>Teach </a:t>
            </a:r>
          </a:p>
        </p:txBody>
      </p:sp>
      <p:sp>
        <p:nvSpPr>
          <p:cNvPr id="25" name="TextBox 24">
            <a:extLst>
              <a:ext uri="{FF2B5EF4-FFF2-40B4-BE49-F238E27FC236}">
                <a16:creationId xmlns:a16="http://schemas.microsoft.com/office/drawing/2014/main" id="{766B087B-61F4-F079-A563-69EC17D4C0D5}"/>
              </a:ext>
            </a:extLst>
          </p:cNvPr>
          <p:cNvSpPr txBox="1"/>
          <p:nvPr/>
        </p:nvSpPr>
        <p:spPr>
          <a:xfrm>
            <a:off x="4443555" y="3963468"/>
            <a:ext cx="1208034" cy="646331"/>
          </a:xfrm>
          <a:prstGeom prst="rect">
            <a:avLst/>
          </a:prstGeom>
          <a:solidFill>
            <a:srgbClr val="FFFF00"/>
          </a:solidFill>
        </p:spPr>
        <p:txBody>
          <a:bodyPr wrap="square" rtlCol="0">
            <a:spAutoFit/>
          </a:bodyPr>
          <a:lstStyle/>
          <a:p>
            <a:pPr algn="ctr"/>
            <a:r>
              <a:rPr lang="en-GB" dirty="0">
                <a:solidFill>
                  <a:schemeClr val="bg1"/>
                </a:solidFill>
              </a:rPr>
              <a:t>Digital Flashcards </a:t>
            </a:r>
          </a:p>
        </p:txBody>
      </p:sp>
      <p:pic>
        <p:nvPicPr>
          <p:cNvPr id="8226" name="Picture 34" descr="YouTube Isn't the Music Villain Anymore - The New York Times">
            <a:extLst>
              <a:ext uri="{FF2B5EF4-FFF2-40B4-BE49-F238E27FC236}">
                <a16:creationId xmlns:a16="http://schemas.microsoft.com/office/drawing/2014/main" id="{39743B5D-9B91-9084-89EF-FF9D7BE0D4F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0489"/>
          <a:stretch/>
        </p:blipFill>
        <p:spPr bwMode="auto">
          <a:xfrm>
            <a:off x="9105549" y="3108960"/>
            <a:ext cx="2719409" cy="1547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TextBox 25">
            <a:extLst>
              <a:ext uri="{FF2B5EF4-FFF2-40B4-BE49-F238E27FC236}">
                <a16:creationId xmlns:a16="http://schemas.microsoft.com/office/drawing/2014/main" id="{74D0D2FB-2259-9170-1DF5-33A0F11B13B6}"/>
              </a:ext>
            </a:extLst>
          </p:cNvPr>
          <p:cNvSpPr txBox="1"/>
          <p:nvPr/>
        </p:nvSpPr>
        <p:spPr>
          <a:xfrm>
            <a:off x="9144777" y="3132639"/>
            <a:ext cx="842503" cy="369332"/>
          </a:xfrm>
          <a:prstGeom prst="rect">
            <a:avLst/>
          </a:prstGeom>
          <a:solidFill>
            <a:srgbClr val="FFFF00"/>
          </a:solidFill>
        </p:spPr>
        <p:txBody>
          <a:bodyPr wrap="square" rtlCol="0">
            <a:spAutoFit/>
          </a:bodyPr>
          <a:lstStyle/>
          <a:p>
            <a:pPr algn="ctr"/>
            <a:r>
              <a:rPr lang="en-GB" dirty="0">
                <a:solidFill>
                  <a:schemeClr val="bg1"/>
                </a:solidFill>
              </a:rPr>
              <a:t>Best  </a:t>
            </a:r>
          </a:p>
        </p:txBody>
      </p:sp>
      <p:sp>
        <p:nvSpPr>
          <p:cNvPr id="27" name="TextBox 26">
            <a:extLst>
              <a:ext uri="{FF2B5EF4-FFF2-40B4-BE49-F238E27FC236}">
                <a16:creationId xmlns:a16="http://schemas.microsoft.com/office/drawing/2014/main" id="{449B2B61-5397-20DB-0EFA-EAF7ECC919B7}"/>
              </a:ext>
            </a:extLst>
          </p:cNvPr>
          <p:cNvSpPr txBox="1"/>
          <p:nvPr/>
        </p:nvSpPr>
        <p:spPr>
          <a:xfrm>
            <a:off x="9144777" y="4286634"/>
            <a:ext cx="842503" cy="369332"/>
          </a:xfrm>
          <a:prstGeom prst="rect">
            <a:avLst/>
          </a:prstGeom>
          <a:solidFill>
            <a:schemeClr val="accent3">
              <a:lumMod val="20000"/>
              <a:lumOff val="80000"/>
            </a:schemeClr>
          </a:solidFill>
        </p:spPr>
        <p:txBody>
          <a:bodyPr wrap="square" rtlCol="0">
            <a:spAutoFit/>
          </a:bodyPr>
          <a:lstStyle/>
          <a:p>
            <a:pPr algn="ctr"/>
            <a:r>
              <a:rPr lang="en-GB" dirty="0">
                <a:solidFill>
                  <a:schemeClr val="bg1"/>
                </a:solidFill>
              </a:rPr>
              <a:t>Video </a:t>
            </a:r>
          </a:p>
        </p:txBody>
      </p:sp>
      <p:sp>
        <p:nvSpPr>
          <p:cNvPr id="28" name="TextBox 27">
            <a:extLst>
              <a:ext uri="{FF2B5EF4-FFF2-40B4-BE49-F238E27FC236}">
                <a16:creationId xmlns:a16="http://schemas.microsoft.com/office/drawing/2014/main" id="{9CFF6624-4CDA-D1B6-60E5-B5FAD881DCD2}"/>
              </a:ext>
            </a:extLst>
          </p:cNvPr>
          <p:cNvSpPr txBox="1"/>
          <p:nvPr/>
        </p:nvSpPr>
        <p:spPr>
          <a:xfrm>
            <a:off x="10728455" y="4286634"/>
            <a:ext cx="1066023" cy="369332"/>
          </a:xfrm>
          <a:prstGeom prst="rect">
            <a:avLst/>
          </a:prstGeom>
          <a:solidFill>
            <a:schemeClr val="accent3">
              <a:lumMod val="20000"/>
              <a:lumOff val="80000"/>
            </a:schemeClr>
          </a:solidFill>
        </p:spPr>
        <p:txBody>
          <a:bodyPr wrap="square" rtlCol="0">
            <a:spAutoFit/>
          </a:bodyPr>
          <a:lstStyle/>
          <a:p>
            <a:pPr algn="ctr"/>
            <a:r>
              <a:rPr lang="en-GB" dirty="0">
                <a:solidFill>
                  <a:schemeClr val="bg1"/>
                </a:solidFill>
              </a:rPr>
              <a:t>Website </a:t>
            </a:r>
          </a:p>
        </p:txBody>
      </p:sp>
      <p:sp>
        <p:nvSpPr>
          <p:cNvPr id="29" name="TextBox 28">
            <a:extLst>
              <a:ext uri="{FF2B5EF4-FFF2-40B4-BE49-F238E27FC236}">
                <a16:creationId xmlns:a16="http://schemas.microsoft.com/office/drawing/2014/main" id="{551D296A-3A4F-8E22-86D2-3DF40F6FA389}"/>
              </a:ext>
            </a:extLst>
          </p:cNvPr>
          <p:cNvSpPr txBox="1"/>
          <p:nvPr/>
        </p:nvSpPr>
        <p:spPr>
          <a:xfrm rot="16200000">
            <a:off x="11105066" y="3444807"/>
            <a:ext cx="994457" cy="369332"/>
          </a:xfrm>
          <a:prstGeom prst="rect">
            <a:avLst/>
          </a:prstGeom>
          <a:solidFill>
            <a:schemeClr val="accent3">
              <a:lumMod val="20000"/>
              <a:lumOff val="80000"/>
            </a:schemeClr>
          </a:solidFill>
        </p:spPr>
        <p:txBody>
          <a:bodyPr wrap="square" rtlCol="0">
            <a:spAutoFit/>
          </a:bodyPr>
          <a:lstStyle/>
          <a:p>
            <a:pPr algn="ctr"/>
            <a:r>
              <a:rPr lang="en-GB" dirty="0">
                <a:solidFill>
                  <a:schemeClr val="bg1"/>
                </a:solidFill>
              </a:rPr>
              <a:t>Resource  </a:t>
            </a:r>
          </a:p>
        </p:txBody>
      </p:sp>
      <p:pic>
        <p:nvPicPr>
          <p:cNvPr id="8228" name="Picture 36" descr="4 Tips for Improving Your Typing Accuracy and Speed | Indeed.com">
            <a:extLst>
              <a:ext uri="{FF2B5EF4-FFF2-40B4-BE49-F238E27FC236}">
                <a16:creationId xmlns:a16="http://schemas.microsoft.com/office/drawing/2014/main" id="{450CC1CC-F1F3-D0B0-C800-85F6870EAF9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4203"/>
          <a:stretch/>
        </p:blipFill>
        <p:spPr bwMode="auto">
          <a:xfrm>
            <a:off x="6042195" y="5011546"/>
            <a:ext cx="2750648" cy="1585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TextBox 31">
            <a:extLst>
              <a:ext uri="{FF2B5EF4-FFF2-40B4-BE49-F238E27FC236}">
                <a16:creationId xmlns:a16="http://schemas.microsoft.com/office/drawing/2014/main" id="{BE70CA0F-9248-A675-DAE2-EB6A5499A7BF}"/>
              </a:ext>
            </a:extLst>
          </p:cNvPr>
          <p:cNvSpPr txBox="1"/>
          <p:nvPr/>
        </p:nvSpPr>
        <p:spPr>
          <a:xfrm rot="16200000">
            <a:off x="7781691" y="5634674"/>
            <a:ext cx="1615589" cy="369332"/>
          </a:xfrm>
          <a:prstGeom prst="rect">
            <a:avLst/>
          </a:prstGeom>
          <a:solidFill>
            <a:srgbClr val="FFFF00"/>
          </a:solidFill>
        </p:spPr>
        <p:txBody>
          <a:bodyPr wrap="square" rtlCol="0">
            <a:spAutoFit/>
          </a:bodyPr>
          <a:lstStyle/>
          <a:p>
            <a:pPr algn="ctr"/>
            <a:r>
              <a:rPr lang="en-GB" dirty="0">
                <a:solidFill>
                  <a:schemeClr val="bg1"/>
                </a:solidFill>
              </a:rPr>
              <a:t>Summary Notes</a:t>
            </a:r>
          </a:p>
        </p:txBody>
      </p:sp>
      <p:pic>
        <p:nvPicPr>
          <p:cNvPr id="8229" name="Picture 37" descr="Circle Blue Play 1 Pressed Icon - Vista Play Stop Pause Icons ...">
            <a:hlinkClick r:id="rId11" action="ppaction://hlinksldjump"/>
            <a:extLst>
              <a:ext uri="{FF2B5EF4-FFF2-40B4-BE49-F238E27FC236}">
                <a16:creationId xmlns:a16="http://schemas.microsoft.com/office/drawing/2014/main" id="{489B181C-EEFA-764C-3882-E0D86E1746AF}"/>
              </a:ext>
            </a:extLst>
          </p:cNvPr>
          <p:cNvPicPr>
            <a:picLocks noChangeAspect="1" noChangeArrowheads="1"/>
          </p:cNvPicPr>
          <p:nvPr/>
        </p:nvPicPr>
        <p:blipFill>
          <a:blip r:embed="rId12">
            <a:lum bright="-20000" contrast="40000"/>
            <a:extLst>
              <a:ext uri="{28A0092B-C50C-407E-A947-70E740481C1C}">
                <a14:useLocalDpi xmlns:a14="http://schemas.microsoft.com/office/drawing/2010/main" val="0"/>
              </a:ext>
            </a:extLst>
          </a:blip>
          <a:srcRect/>
          <a:stretch>
            <a:fillRect/>
          </a:stretch>
        </p:blipFill>
        <p:spPr bwMode="auto">
          <a:xfrm>
            <a:off x="10887187" y="3255749"/>
            <a:ext cx="492444" cy="4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24" descr="Image result for main menu button icon">
            <a:hlinkClick r:id="rId13" action="ppaction://hlinksldjump"/>
            <a:extLst>
              <a:ext uri="{FF2B5EF4-FFF2-40B4-BE49-F238E27FC236}">
                <a16:creationId xmlns:a16="http://schemas.microsoft.com/office/drawing/2014/main" id="{20652DCF-AF66-925D-F053-F2DE83B23B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28455" y="133842"/>
            <a:ext cx="922961" cy="9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233856"/>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0D2D5447-13BE-E640-73FB-8716BF672F4E}"/>
              </a:ext>
            </a:extLst>
          </p:cNvPr>
          <p:cNvGraphicFramePr>
            <a:graphicFrameLocks noGrp="1"/>
          </p:cNvGraphicFramePr>
          <p:nvPr>
            <p:extLst>
              <p:ext uri="{D42A27DB-BD31-4B8C-83A1-F6EECF244321}">
                <p14:modId xmlns:p14="http://schemas.microsoft.com/office/powerpoint/2010/main" val="317053090"/>
              </p:ext>
            </p:extLst>
          </p:nvPr>
        </p:nvGraphicFramePr>
        <p:xfrm>
          <a:off x="375920" y="855879"/>
          <a:ext cx="2424883" cy="5577840"/>
        </p:xfrm>
        <a:graphic>
          <a:graphicData uri="http://schemas.openxmlformats.org/drawingml/2006/table">
            <a:tbl>
              <a:tblPr firstRow="1" bandRow="1">
                <a:tableStyleId>{5C22544A-7EE6-4342-B048-85BDC9FD1C3A}</a:tableStyleId>
              </a:tblPr>
              <a:tblGrid>
                <a:gridCol w="2424883">
                  <a:extLst>
                    <a:ext uri="{9D8B030D-6E8A-4147-A177-3AD203B41FA5}">
                      <a16:colId xmlns:a16="http://schemas.microsoft.com/office/drawing/2014/main" val="1600009819"/>
                    </a:ext>
                  </a:extLst>
                </a:gridCol>
              </a:tblGrid>
              <a:tr h="5328283">
                <a:tc>
                  <a:txBody>
                    <a:bodyPr/>
                    <a:lstStyle/>
                    <a:p>
                      <a:pPr algn="ctr"/>
                      <a:r>
                        <a:rPr lang="en-GB" sz="1800" b="0" dirty="0">
                          <a:solidFill>
                            <a:schemeClr val="tx1"/>
                          </a:solidFill>
                        </a:rPr>
                        <a:t>Starter – consider 5 things that stood in Mussolini way once he became prime minister in 1922.</a:t>
                      </a:r>
                      <a:br>
                        <a:rPr lang="en-GB" sz="1800" b="0" dirty="0">
                          <a:solidFill>
                            <a:schemeClr val="tx1"/>
                          </a:solidFill>
                        </a:rPr>
                      </a:br>
                      <a:br>
                        <a:rPr lang="en-GB" sz="1800" b="0" dirty="0">
                          <a:solidFill>
                            <a:schemeClr val="tx1"/>
                          </a:solidFill>
                        </a:rPr>
                      </a:br>
                      <a:r>
                        <a:rPr lang="en-GB" sz="1800" b="0" dirty="0">
                          <a:solidFill>
                            <a:schemeClr val="tx1"/>
                          </a:solidFill>
                        </a:rPr>
                        <a:t>Task – complete a summary in the light yellow spaces.</a:t>
                      </a:r>
                      <a:br>
                        <a:rPr lang="en-GB" sz="1800" b="0" dirty="0">
                          <a:solidFill>
                            <a:schemeClr val="tx1"/>
                          </a:solidFill>
                        </a:rPr>
                      </a:br>
                      <a:br>
                        <a:rPr lang="en-GB" sz="1800" b="0" dirty="0">
                          <a:solidFill>
                            <a:schemeClr val="tx1"/>
                          </a:solidFill>
                        </a:rPr>
                      </a:br>
                      <a:r>
                        <a:rPr lang="en-GB" sz="1800" b="0" dirty="0">
                          <a:solidFill>
                            <a:schemeClr val="tx1"/>
                          </a:solidFill>
                        </a:rPr>
                        <a:t>Add – notes to the images showing the role these people, groups etc</a:t>
                      </a:r>
                      <a:br>
                        <a:rPr lang="en-GB" sz="1800" b="0" dirty="0">
                          <a:solidFill>
                            <a:schemeClr val="tx1"/>
                          </a:solidFill>
                        </a:rPr>
                      </a:br>
                      <a:r>
                        <a:rPr lang="en-GB" sz="1800" b="0" dirty="0">
                          <a:solidFill>
                            <a:schemeClr val="tx1"/>
                          </a:solidFill>
                        </a:rPr>
                        <a:t>played during this time.</a:t>
                      </a:r>
                      <a:br>
                        <a:rPr lang="en-GB" sz="1800" b="0" dirty="0">
                          <a:solidFill>
                            <a:schemeClr val="tx1"/>
                          </a:solidFill>
                        </a:rPr>
                      </a:br>
                      <a:br>
                        <a:rPr lang="en-GB" sz="1800" b="0" dirty="0">
                          <a:solidFill>
                            <a:schemeClr val="tx1"/>
                          </a:solidFill>
                        </a:rPr>
                      </a:br>
                      <a:r>
                        <a:rPr lang="en-GB" sz="1800" b="0" dirty="0">
                          <a:solidFill>
                            <a:schemeClr val="tx1"/>
                          </a:solidFill>
                        </a:rPr>
                        <a:t>Ex PM – King – Pope Pius XI – Industrialists –</a:t>
                      </a:r>
                      <a:br>
                        <a:rPr lang="en-GB" sz="1800" b="0" dirty="0">
                          <a:solidFill>
                            <a:schemeClr val="tx1"/>
                          </a:solidFill>
                        </a:rPr>
                      </a:br>
                      <a:r>
                        <a:rPr lang="en-GB" sz="1800" b="0" dirty="0">
                          <a:solidFill>
                            <a:schemeClr val="tx1"/>
                          </a:solidFill>
                        </a:rPr>
                        <a:t>MVSN – </a:t>
                      </a:r>
                      <a:r>
                        <a:rPr lang="en-GB" sz="1800" b="0" dirty="0" err="1">
                          <a:solidFill>
                            <a:schemeClr val="tx1"/>
                          </a:solidFill>
                        </a:rPr>
                        <a:t>Popalari</a:t>
                      </a:r>
                      <a:r>
                        <a:rPr lang="en-GB" sz="1800" b="0" dirty="0">
                          <a:solidFill>
                            <a:schemeClr val="tx1"/>
                          </a:solidFill>
                        </a:rPr>
                        <a:t> – </a:t>
                      </a:r>
                      <a:br>
                        <a:rPr lang="en-GB" sz="1800" b="0" dirty="0">
                          <a:solidFill>
                            <a:schemeClr val="tx1"/>
                          </a:solidFill>
                        </a:rPr>
                      </a:br>
                      <a:r>
                        <a:rPr lang="en-GB" sz="1800" b="0" dirty="0">
                          <a:solidFill>
                            <a:schemeClr val="tx1"/>
                          </a:solidFill>
                        </a:rPr>
                        <a:t>Amerigo </a:t>
                      </a:r>
                      <a:r>
                        <a:rPr lang="en-GB" sz="1800" b="0" dirty="0" err="1">
                          <a:solidFill>
                            <a:schemeClr val="tx1"/>
                          </a:solidFill>
                        </a:rPr>
                        <a:t>Dumini</a:t>
                      </a:r>
                      <a:r>
                        <a:rPr lang="en-GB" sz="1800" b="0" dirty="0">
                          <a:solidFill>
                            <a:schemeClr val="tx1"/>
                          </a:solidFill>
                        </a:rPr>
                        <a:t> – Fascist Grand Council.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706364"/>
                  </a:ext>
                </a:extLst>
              </a:tr>
            </a:tbl>
          </a:graphicData>
        </a:graphic>
      </p:graphicFrame>
      <p:pic>
        <p:nvPicPr>
          <p:cNvPr id="2" name="Picture 24" descr="Image result for main menu button icon">
            <a:hlinkClick r:id="rId2" action="ppaction://hlinksldjump"/>
            <a:extLst>
              <a:ext uri="{FF2B5EF4-FFF2-40B4-BE49-F238E27FC236}">
                <a16:creationId xmlns:a16="http://schemas.microsoft.com/office/drawing/2014/main" id="{20652DCF-AF66-925D-F053-F2DE83B2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6832" y="214988"/>
            <a:ext cx="929384" cy="9229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2206B6D-BFC5-62A0-BB45-9ECA6DDF544E}"/>
              </a:ext>
            </a:extLst>
          </p:cNvPr>
          <p:cNvPicPr>
            <a:picLocks noChangeAspect="1"/>
          </p:cNvPicPr>
          <p:nvPr/>
        </p:nvPicPr>
        <p:blipFill>
          <a:blip r:embed="rId4"/>
          <a:stretch>
            <a:fillRect/>
          </a:stretch>
        </p:blipFill>
        <p:spPr>
          <a:xfrm>
            <a:off x="3166720" y="855878"/>
            <a:ext cx="7810812" cy="5577839"/>
          </a:xfrm>
          <a:prstGeom prst="rect">
            <a:avLst/>
          </a:prstGeom>
        </p:spPr>
      </p:pic>
      <p:pic>
        <p:nvPicPr>
          <p:cNvPr id="3076" name="Picture 4">
            <a:extLst>
              <a:ext uri="{FF2B5EF4-FFF2-40B4-BE49-F238E27FC236}">
                <a16:creationId xmlns:a16="http://schemas.microsoft.com/office/drawing/2014/main" id="{ACF20A31-9374-1BF9-8A1C-6D251F5515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5645" y="250549"/>
            <a:ext cx="4400550"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176139"/>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0D2D5447-13BE-E640-73FB-8716BF672F4E}"/>
              </a:ext>
            </a:extLst>
          </p:cNvPr>
          <p:cNvGraphicFramePr>
            <a:graphicFrameLocks noGrp="1"/>
          </p:cNvGraphicFramePr>
          <p:nvPr>
            <p:extLst>
              <p:ext uri="{D42A27DB-BD31-4B8C-83A1-F6EECF244321}">
                <p14:modId xmlns:p14="http://schemas.microsoft.com/office/powerpoint/2010/main" val="1009548505"/>
              </p:ext>
            </p:extLst>
          </p:nvPr>
        </p:nvGraphicFramePr>
        <p:xfrm>
          <a:off x="243840" y="133842"/>
          <a:ext cx="11407576" cy="6644640"/>
        </p:xfrm>
        <a:graphic>
          <a:graphicData uri="http://schemas.openxmlformats.org/drawingml/2006/table">
            <a:tbl>
              <a:tblPr firstRow="1" bandRow="1">
                <a:tableStyleId>{5C22544A-7EE6-4342-B048-85BDC9FD1C3A}</a:tableStyleId>
              </a:tblPr>
              <a:tblGrid>
                <a:gridCol w="11407576">
                  <a:extLst>
                    <a:ext uri="{9D8B030D-6E8A-4147-A177-3AD203B41FA5}">
                      <a16:colId xmlns:a16="http://schemas.microsoft.com/office/drawing/2014/main" val="1600009819"/>
                    </a:ext>
                  </a:extLst>
                </a:gridCol>
              </a:tblGrid>
              <a:tr h="6429518">
                <a:tc>
                  <a:txBody>
                    <a:bodyPr/>
                    <a:lstStyle/>
                    <a:p>
                      <a:pPr algn="ctr"/>
                      <a:r>
                        <a:rPr lang="en-GB" sz="3000" b="1" dirty="0">
                          <a:solidFill>
                            <a:schemeClr val="tx1"/>
                          </a:solidFill>
                        </a:rPr>
                        <a:t>Establishment of Mussolini's Dictatorship 1925 – 29</a:t>
                      </a:r>
                      <a:br>
                        <a:rPr lang="en-GB" sz="1800" b="0" dirty="0">
                          <a:solidFill>
                            <a:schemeClr val="tx1"/>
                          </a:solidFill>
                        </a:rPr>
                      </a:br>
                      <a:br>
                        <a:rPr lang="en-GB" sz="1800" b="0" dirty="0">
                          <a:solidFill>
                            <a:schemeClr val="tx1"/>
                          </a:solidFill>
                        </a:rPr>
                      </a:br>
                      <a:r>
                        <a:rPr lang="en-GB" sz="2400" b="1" dirty="0">
                          <a:solidFill>
                            <a:srgbClr val="FFFF00"/>
                          </a:solidFill>
                        </a:rPr>
                        <a:t>January 3</a:t>
                      </a:r>
                      <a:r>
                        <a:rPr lang="en-GB" sz="2400" b="1" baseline="30000" dirty="0">
                          <a:solidFill>
                            <a:srgbClr val="FFFF00"/>
                          </a:solidFill>
                        </a:rPr>
                        <a:t>rd</a:t>
                      </a:r>
                      <a:r>
                        <a:rPr lang="en-GB" sz="2400" b="1" dirty="0">
                          <a:solidFill>
                            <a:srgbClr val="FFFF00"/>
                          </a:solidFill>
                        </a:rPr>
                        <a:t>, </a:t>
                      </a:r>
                      <a:r>
                        <a:rPr lang="en-GB" sz="2400" b="1" baseline="30000" dirty="0">
                          <a:solidFill>
                            <a:srgbClr val="FFFF00"/>
                          </a:solidFill>
                        </a:rPr>
                        <a:t> </a:t>
                      </a:r>
                      <a:r>
                        <a:rPr lang="en-GB" sz="2400" b="1" dirty="0">
                          <a:solidFill>
                            <a:srgbClr val="FFFF00"/>
                          </a:solidFill>
                        </a:rPr>
                        <a:t>1925 - Speech to the Council of Deputies. </a:t>
                      </a:r>
                      <a:br>
                        <a:rPr lang="en-GB" sz="1800" b="0" dirty="0">
                          <a:solidFill>
                            <a:schemeClr val="tx1"/>
                          </a:solidFill>
                        </a:rPr>
                      </a:br>
                      <a:r>
                        <a:rPr lang="en-GB" sz="1800" b="0" dirty="0">
                          <a:solidFill>
                            <a:schemeClr val="tx1"/>
                          </a:solidFill>
                        </a:rPr>
                        <a:t>Mussolini denies having set up the </a:t>
                      </a:r>
                      <a:r>
                        <a:rPr lang="en-GB" sz="1800" b="0" dirty="0" err="1">
                          <a:solidFill>
                            <a:schemeClr val="tx1"/>
                          </a:solidFill>
                        </a:rPr>
                        <a:t>Ceka</a:t>
                      </a:r>
                      <a:r>
                        <a:rPr lang="en-GB" sz="1800" b="0" dirty="0">
                          <a:solidFill>
                            <a:schemeClr val="tx1"/>
                          </a:solidFill>
                        </a:rPr>
                        <a:t> and condemns the actions of </a:t>
                      </a:r>
                      <a:r>
                        <a:rPr lang="en-GB" sz="1800" b="0" dirty="0" err="1">
                          <a:solidFill>
                            <a:schemeClr val="tx1"/>
                          </a:solidFill>
                        </a:rPr>
                        <a:t>Dumini</a:t>
                      </a:r>
                      <a:r>
                        <a:rPr lang="en-GB" sz="1800" b="0" dirty="0">
                          <a:solidFill>
                            <a:schemeClr val="tx1"/>
                          </a:solidFill>
                        </a:rPr>
                        <a:t> and his gangs. But, he accepts responsibility as leader of the PNF. Would not resign and rule by force if necessary.</a:t>
                      </a:r>
                      <a:br>
                        <a:rPr lang="en-GB" sz="1800" b="0" dirty="0">
                          <a:solidFill>
                            <a:schemeClr val="tx1"/>
                          </a:solidFill>
                        </a:rPr>
                      </a:br>
                      <a:r>
                        <a:rPr lang="en-GB" sz="1800" b="0" dirty="0">
                          <a:solidFill>
                            <a:schemeClr val="tx1"/>
                          </a:solidFill>
                        </a:rPr>
                        <a:t>‘</a:t>
                      </a:r>
                      <a:r>
                        <a:rPr lang="en-GB" sz="1800" b="0" i="1" dirty="0">
                          <a:solidFill>
                            <a:schemeClr val="tx1"/>
                          </a:solidFill>
                        </a:rPr>
                        <a:t>’Italians want peace and quiet, and to get to work … I shall give all these, if possible in live, but if necessary by force.’’</a:t>
                      </a:r>
                      <a:br>
                        <a:rPr lang="en-GB" sz="1800" b="0" dirty="0">
                          <a:solidFill>
                            <a:schemeClr val="tx1"/>
                          </a:solidFill>
                        </a:rPr>
                      </a:br>
                      <a:r>
                        <a:rPr lang="en-GB" sz="1800" b="0" u="sng" dirty="0">
                          <a:solidFill>
                            <a:schemeClr val="tx1"/>
                          </a:solidFill>
                          <a:latin typeface="Calibri" panose="020F0502020204030204" pitchFamily="34" charset="0"/>
                          <a:ea typeface="Calibri" panose="020F0502020204030204" pitchFamily="34" charset="0"/>
                          <a:cs typeface="Calibri" panose="020F0502020204030204" pitchFamily="34" charset="0"/>
                        </a:rPr>
                        <a:t>What might the Mussolini be implying here?</a:t>
                      </a:r>
                      <a:br>
                        <a:rPr lang="en-GB" sz="1800" b="0" u="sng"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GB" sz="1200" b="0" dirty="0">
                          <a:solidFill>
                            <a:schemeClr val="tx1"/>
                          </a:solidFill>
                        </a:rPr>
                      </a:br>
                      <a:r>
                        <a:rPr lang="en-GB" sz="2200" b="1" dirty="0">
                          <a:solidFill>
                            <a:srgbClr val="FFFF00"/>
                          </a:solidFill>
                        </a:rPr>
                        <a:t>February 1925 - </a:t>
                      </a:r>
                      <a:r>
                        <a:rPr lang="en-GB" sz="2200" b="1" dirty="0" err="1">
                          <a:solidFill>
                            <a:srgbClr val="FFFF00"/>
                          </a:solidFill>
                        </a:rPr>
                        <a:t>Farincacci</a:t>
                      </a:r>
                      <a:r>
                        <a:rPr lang="en-GB" sz="2200" b="1" dirty="0">
                          <a:solidFill>
                            <a:srgbClr val="FFFF00"/>
                          </a:solidFill>
                        </a:rPr>
                        <a:t> and </a:t>
                      </a:r>
                      <a:r>
                        <a:rPr lang="en-GB" sz="2200" b="1" dirty="0" err="1">
                          <a:solidFill>
                            <a:srgbClr val="FFFF00"/>
                          </a:solidFill>
                        </a:rPr>
                        <a:t>Squadristi</a:t>
                      </a:r>
                      <a:r>
                        <a:rPr lang="en-GB" sz="2200" b="1" dirty="0">
                          <a:solidFill>
                            <a:srgbClr val="FFFF00"/>
                          </a:solidFill>
                        </a:rPr>
                        <a:t> purge – </a:t>
                      </a:r>
                      <a:r>
                        <a:rPr lang="en-GB" sz="1800" b="1" dirty="0">
                          <a:solidFill>
                            <a:srgbClr val="FFFF00"/>
                          </a:solidFill>
                        </a:rPr>
                        <a:t>( Mussolini ill at this time ) </a:t>
                      </a:r>
                      <a:br>
                        <a:rPr lang="en-GB" sz="1800" b="0" dirty="0">
                          <a:solidFill>
                            <a:schemeClr val="tx1"/>
                          </a:solidFill>
                        </a:rPr>
                      </a:br>
                      <a:r>
                        <a:rPr lang="en-GB" sz="1800" b="0" dirty="0">
                          <a:solidFill>
                            <a:schemeClr val="tx1"/>
                          </a:solidFill>
                        </a:rPr>
                        <a:t>A new wave of </a:t>
                      </a:r>
                      <a:r>
                        <a:rPr lang="en-GB" sz="1800" b="0" dirty="0" err="1">
                          <a:solidFill>
                            <a:schemeClr val="tx1"/>
                          </a:solidFill>
                        </a:rPr>
                        <a:t>squadristi</a:t>
                      </a:r>
                      <a:r>
                        <a:rPr lang="en-GB" sz="1800" b="0" dirty="0">
                          <a:solidFill>
                            <a:schemeClr val="tx1"/>
                          </a:solidFill>
                        </a:rPr>
                        <a:t> violence led by Roberto </a:t>
                      </a:r>
                      <a:r>
                        <a:rPr lang="en-GB" sz="1800" b="0" dirty="0" err="1">
                          <a:solidFill>
                            <a:schemeClr val="tx1"/>
                          </a:solidFill>
                        </a:rPr>
                        <a:t>Farniacci</a:t>
                      </a:r>
                      <a:r>
                        <a:rPr lang="en-GB" sz="1800" b="0" dirty="0">
                          <a:solidFill>
                            <a:schemeClr val="tx1"/>
                          </a:solidFill>
                        </a:rPr>
                        <a:t> the ‘notorious </a:t>
                      </a:r>
                      <a:r>
                        <a:rPr lang="en-GB" sz="1800" b="0" dirty="0" err="1">
                          <a:solidFill>
                            <a:schemeClr val="tx1"/>
                          </a:solidFill>
                        </a:rPr>
                        <a:t>ras</a:t>
                      </a:r>
                      <a:r>
                        <a:rPr lang="en-GB" sz="1800" b="0" dirty="0">
                          <a:solidFill>
                            <a:schemeClr val="tx1"/>
                          </a:solidFill>
                        </a:rPr>
                        <a:t> of Cremona’.</a:t>
                      </a:r>
                      <a:br>
                        <a:rPr lang="en-GB" sz="1800" b="0" dirty="0">
                          <a:solidFill>
                            <a:schemeClr val="tx1"/>
                          </a:solidFill>
                        </a:rPr>
                      </a:br>
                      <a:r>
                        <a:rPr lang="en-GB" sz="1800" b="0" dirty="0">
                          <a:solidFill>
                            <a:schemeClr val="tx1"/>
                          </a:solidFill>
                        </a:rPr>
                        <a:t>Attacks on socialists, communists as well as more extreme and questionable member of the </a:t>
                      </a:r>
                      <a:r>
                        <a:rPr lang="en-GB" sz="1800" b="0" dirty="0" err="1">
                          <a:solidFill>
                            <a:schemeClr val="tx1"/>
                          </a:solidFill>
                        </a:rPr>
                        <a:t>Popolari</a:t>
                      </a:r>
                      <a:r>
                        <a:rPr lang="en-GB" sz="1800" b="0" dirty="0">
                          <a:solidFill>
                            <a:schemeClr val="tx1"/>
                          </a:solidFill>
                        </a:rPr>
                        <a:t> </a:t>
                      </a:r>
                      <a:r>
                        <a:rPr lang="en-GB" sz="1800" b="0" dirty="0" err="1">
                          <a:solidFill>
                            <a:schemeClr val="tx1"/>
                          </a:solidFill>
                        </a:rPr>
                        <a:t>amd</a:t>
                      </a:r>
                      <a:r>
                        <a:rPr lang="en-GB" sz="1800" b="0" dirty="0">
                          <a:solidFill>
                            <a:schemeClr val="tx1"/>
                          </a:solidFill>
                        </a:rPr>
                        <a:t> PNF. </a:t>
                      </a:r>
                      <a:br>
                        <a:rPr lang="en-GB" sz="1800" b="0" dirty="0">
                          <a:solidFill>
                            <a:schemeClr val="tx1"/>
                          </a:solidFill>
                        </a:rPr>
                      </a:br>
                      <a:r>
                        <a:rPr lang="en-GB" sz="1800" b="0" u="sng" dirty="0">
                          <a:solidFill>
                            <a:schemeClr val="tx1"/>
                          </a:solidFill>
                          <a:latin typeface="Calibri" panose="020F0502020204030204" pitchFamily="34" charset="0"/>
                          <a:ea typeface="Calibri" panose="020F0502020204030204" pitchFamily="34" charset="0"/>
                          <a:cs typeface="Calibri" panose="020F0502020204030204" pitchFamily="34" charset="0"/>
                        </a:rPr>
                        <a:t>What might the significance of this be?</a:t>
                      </a:r>
                      <a:br>
                        <a:rPr lang="en-GB" sz="1800" b="0"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GB" sz="1000" b="0" dirty="0">
                          <a:solidFill>
                            <a:schemeClr val="tx1"/>
                          </a:solidFill>
                        </a:rPr>
                      </a:br>
                      <a:r>
                        <a:rPr lang="en-GB" sz="2200" b="1" dirty="0">
                          <a:solidFill>
                            <a:srgbClr val="FFFF00"/>
                          </a:solidFill>
                        </a:rPr>
                        <a:t>July to December 1925 - Control of the Press.</a:t>
                      </a:r>
                      <a:br>
                        <a:rPr lang="en-GB" sz="1800" b="0" dirty="0">
                          <a:solidFill>
                            <a:schemeClr val="tx1"/>
                          </a:solidFill>
                        </a:rPr>
                      </a:br>
                      <a:r>
                        <a:rPr lang="en-GB" sz="1800" b="0" dirty="0">
                          <a:solidFill>
                            <a:schemeClr val="tx1"/>
                          </a:solidFill>
                        </a:rPr>
                        <a:t>New laws introduced that allowed for anti – fascists newspapers to be closed. Other newspaper only allowed to print articles with approval from government. Journalists required to be registered by fascists. </a:t>
                      </a:r>
                      <a:br>
                        <a:rPr lang="en-GB" sz="1800" b="0" dirty="0">
                          <a:solidFill>
                            <a:schemeClr val="tx1"/>
                          </a:solidFill>
                        </a:rPr>
                      </a:br>
                      <a:br>
                        <a:rPr lang="en-GB" sz="1800" b="0" dirty="0">
                          <a:solidFill>
                            <a:schemeClr val="tx1"/>
                          </a:solidFill>
                        </a:rPr>
                      </a:br>
                      <a:r>
                        <a:rPr lang="en-GB" sz="2200" b="1" dirty="0">
                          <a:solidFill>
                            <a:srgbClr val="FFFF00"/>
                          </a:solidFill>
                        </a:rPr>
                        <a:t>August 1925 - Control of Local Government – The Podesta.</a:t>
                      </a:r>
                      <a:br>
                        <a:rPr lang="en-GB" sz="1800" b="0" dirty="0">
                          <a:solidFill>
                            <a:schemeClr val="tx1"/>
                          </a:solidFill>
                        </a:rPr>
                      </a:br>
                      <a:r>
                        <a:rPr lang="en-GB" sz="1800" b="0" dirty="0">
                          <a:solidFill>
                            <a:schemeClr val="tx1"/>
                          </a:solidFill>
                        </a:rPr>
                        <a:t>In 93 Italian provinces mayors and other council officials were replaced by podesta – all member of the PNF and mostly from the landowning and military elites. Note that militant fascists were excluded. </a:t>
                      </a:r>
                      <a:br>
                        <a:rPr lang="en-GB" sz="1800" b="0" dirty="0">
                          <a:solidFill>
                            <a:schemeClr val="tx1"/>
                          </a:solidFill>
                        </a:rPr>
                      </a:br>
                      <a:r>
                        <a:rPr lang="en-GB" sz="1800" b="0" u="sng" dirty="0">
                          <a:solidFill>
                            <a:schemeClr val="tx1"/>
                          </a:solidFill>
                          <a:latin typeface="Calibri" panose="020F0502020204030204" pitchFamily="34" charset="0"/>
                          <a:ea typeface="Calibri" panose="020F0502020204030204" pitchFamily="34" charset="0"/>
                          <a:cs typeface="Calibri" panose="020F0502020204030204" pitchFamily="34" charset="0"/>
                        </a:rPr>
                        <a:t>Significance / reasons for excluding militants ?</a:t>
                      </a:r>
                      <a:br>
                        <a:rPr lang="en-GB" sz="1800" b="0" dirty="0">
                          <a:solidFill>
                            <a:schemeClr val="tx1"/>
                          </a:solidFill>
                        </a:rPr>
                      </a:br>
                      <a:br>
                        <a:rPr lang="en-GB" sz="1800" b="0" dirty="0">
                          <a:solidFill>
                            <a:schemeClr val="tx1"/>
                          </a:solidFill>
                        </a:rPr>
                      </a:br>
                      <a:endParaRPr lang="en-GB"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706364"/>
                  </a:ext>
                </a:extLst>
              </a:tr>
            </a:tbl>
          </a:graphicData>
        </a:graphic>
      </p:graphicFrame>
      <p:pic>
        <p:nvPicPr>
          <p:cNvPr id="3" name="Picture 12" descr="Image result for next button">
            <a:hlinkClick r:id="" action="ppaction://hlinkshowjump?jump=nextslide"/>
            <a:extLst>
              <a:ext uri="{FF2B5EF4-FFF2-40B4-BE49-F238E27FC236}">
                <a16:creationId xmlns:a16="http://schemas.microsoft.com/office/drawing/2014/main" id="{7F4E4F98-972A-B0C3-0F24-2901B6351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6605" y="221006"/>
            <a:ext cx="872101" cy="87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423649"/>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0D2D5447-13BE-E640-73FB-8716BF672F4E}"/>
              </a:ext>
            </a:extLst>
          </p:cNvPr>
          <p:cNvGraphicFramePr>
            <a:graphicFrameLocks noGrp="1"/>
          </p:cNvGraphicFramePr>
          <p:nvPr>
            <p:extLst>
              <p:ext uri="{D42A27DB-BD31-4B8C-83A1-F6EECF244321}">
                <p14:modId xmlns:p14="http://schemas.microsoft.com/office/powerpoint/2010/main" val="1833593997"/>
              </p:ext>
            </p:extLst>
          </p:nvPr>
        </p:nvGraphicFramePr>
        <p:xfrm>
          <a:off x="243840" y="133842"/>
          <a:ext cx="11704320" cy="6461760"/>
        </p:xfrm>
        <a:graphic>
          <a:graphicData uri="http://schemas.openxmlformats.org/drawingml/2006/table">
            <a:tbl>
              <a:tblPr firstRow="1" bandRow="1">
                <a:tableStyleId>{5C22544A-7EE6-4342-B048-85BDC9FD1C3A}</a:tableStyleId>
              </a:tblPr>
              <a:tblGrid>
                <a:gridCol w="11704320">
                  <a:extLst>
                    <a:ext uri="{9D8B030D-6E8A-4147-A177-3AD203B41FA5}">
                      <a16:colId xmlns:a16="http://schemas.microsoft.com/office/drawing/2014/main" val="1600009819"/>
                    </a:ext>
                  </a:extLst>
                </a:gridCol>
              </a:tblGrid>
              <a:tr h="6429518">
                <a:tc>
                  <a:txBody>
                    <a:bodyPr/>
                    <a:lstStyle/>
                    <a:p>
                      <a:pPr algn="ctr"/>
                      <a:r>
                        <a:rPr lang="en-GB" sz="2200" b="1" dirty="0">
                          <a:solidFill>
                            <a:srgbClr val="FFFF00"/>
                          </a:solidFill>
                        </a:rPr>
                        <a:t>December 1925 - Control of Central Government = Head of Government</a:t>
                      </a:r>
                      <a:br>
                        <a:rPr lang="en-GB" sz="1800" b="0" dirty="0">
                          <a:solidFill>
                            <a:schemeClr val="tx1"/>
                          </a:solidFill>
                        </a:rPr>
                      </a:br>
                      <a:r>
                        <a:rPr lang="en-GB" sz="1800" b="0" dirty="0">
                          <a:solidFill>
                            <a:schemeClr val="tx1"/>
                          </a:solidFill>
                        </a:rPr>
                        <a:t>Mussolini gives himself – new title = ‘head of government’.</a:t>
                      </a:r>
                      <a:br>
                        <a:rPr lang="en-GB" sz="1800" b="0" dirty="0">
                          <a:solidFill>
                            <a:schemeClr val="tx1"/>
                          </a:solidFill>
                        </a:rPr>
                      </a:br>
                      <a:r>
                        <a:rPr lang="en-GB" sz="1800" b="0" dirty="0">
                          <a:solidFill>
                            <a:schemeClr val="tx1"/>
                          </a:solidFill>
                        </a:rPr>
                        <a:t>Removed power of Chamber of Deputies and assumed power directly over ministers. </a:t>
                      </a:r>
                      <a:br>
                        <a:rPr lang="en-GB" sz="1800" b="0" dirty="0">
                          <a:solidFill>
                            <a:schemeClr val="tx1"/>
                          </a:solidFill>
                        </a:rPr>
                      </a:br>
                      <a:br>
                        <a:rPr lang="en-GB" sz="1000" b="0" u="sng"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GB" sz="2200" b="1" dirty="0">
                          <a:solidFill>
                            <a:srgbClr val="FFFF00"/>
                          </a:solidFill>
                        </a:rPr>
                        <a:t>1926 - 1929 – Control of Central Government -  Il </a:t>
                      </a:r>
                      <a:r>
                        <a:rPr lang="en-GB" sz="2200" b="1" dirty="0" err="1">
                          <a:solidFill>
                            <a:srgbClr val="FFFF00"/>
                          </a:solidFill>
                        </a:rPr>
                        <a:t>Duce</a:t>
                      </a:r>
                      <a:r>
                        <a:rPr lang="en-GB" sz="2200" b="1" dirty="0">
                          <a:solidFill>
                            <a:srgbClr val="FFFF00"/>
                          </a:solidFill>
                        </a:rPr>
                        <a:t>.</a:t>
                      </a:r>
                      <a:br>
                        <a:rPr lang="en-GB" sz="1800" b="0" dirty="0">
                          <a:solidFill>
                            <a:schemeClr val="tx1"/>
                          </a:solidFill>
                        </a:rPr>
                      </a:br>
                      <a:r>
                        <a:rPr lang="en-GB" sz="1800" b="0" dirty="0">
                          <a:solidFill>
                            <a:schemeClr val="tx1"/>
                          </a:solidFill>
                        </a:rPr>
                        <a:t>Gave himself power to issues decrees without approval from government. King must get approval from Mussolini on any appointments. Insists on being called Il </a:t>
                      </a:r>
                      <a:r>
                        <a:rPr lang="en-GB" sz="1800" b="0" dirty="0" err="1">
                          <a:solidFill>
                            <a:schemeClr val="tx1"/>
                          </a:solidFill>
                        </a:rPr>
                        <a:t>Duce</a:t>
                      </a:r>
                      <a:r>
                        <a:rPr lang="en-GB" sz="1800" b="0" dirty="0">
                          <a:solidFill>
                            <a:schemeClr val="tx1"/>
                          </a:solidFill>
                        </a:rPr>
                        <a:t>. By 1929 hold 8 ministerial posts himself - in reality were run by civil servants. </a:t>
                      </a:r>
                      <a:br>
                        <a:rPr lang="en-GB" sz="1800" b="0" dirty="0">
                          <a:solidFill>
                            <a:schemeClr val="tx1"/>
                          </a:solidFill>
                        </a:rPr>
                      </a:br>
                      <a:r>
                        <a:rPr lang="en-GB" sz="1800" b="0" u="sng" dirty="0">
                          <a:solidFill>
                            <a:schemeClr val="tx1"/>
                          </a:solidFill>
                          <a:latin typeface="Calibri" panose="020F0502020204030204" pitchFamily="34" charset="0"/>
                          <a:ea typeface="Calibri" panose="020F0502020204030204" pitchFamily="34" charset="0"/>
                          <a:cs typeface="Calibri" panose="020F0502020204030204" pitchFamily="34" charset="0"/>
                        </a:rPr>
                        <a:t>What might the significance / reasons  for him assuming these titles without actively running them be?</a:t>
                      </a:r>
                      <a:br>
                        <a:rPr lang="en-GB" sz="1800" b="0" u="sng"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GB" sz="1000" b="0" dirty="0">
                          <a:solidFill>
                            <a:schemeClr val="tx1"/>
                          </a:solidFill>
                        </a:rPr>
                      </a:br>
                      <a:r>
                        <a:rPr lang="en-GB" sz="2200" b="1" dirty="0">
                          <a:solidFill>
                            <a:srgbClr val="FFFF00"/>
                          </a:solidFill>
                        </a:rPr>
                        <a:t>October 1926 – One Party State</a:t>
                      </a:r>
                      <a:br>
                        <a:rPr lang="en-GB" sz="1800" b="0" dirty="0">
                          <a:solidFill>
                            <a:schemeClr val="tx1"/>
                          </a:solidFill>
                        </a:rPr>
                      </a:br>
                      <a:r>
                        <a:rPr lang="en-GB" sz="1800" b="0" dirty="0">
                          <a:solidFill>
                            <a:schemeClr val="tx1"/>
                          </a:solidFill>
                        </a:rPr>
                        <a:t>Following a failed assassination attempt Mussolini banned all other parties aside from the PNF.</a:t>
                      </a:r>
                      <a:br>
                        <a:rPr lang="en-GB" sz="1800" b="0" dirty="0">
                          <a:solidFill>
                            <a:schemeClr val="tx1"/>
                          </a:solidFill>
                        </a:rPr>
                      </a:br>
                      <a:r>
                        <a:rPr lang="en-GB" sz="1800" b="0" dirty="0">
                          <a:solidFill>
                            <a:schemeClr val="tx1"/>
                          </a:solidFill>
                        </a:rPr>
                        <a:t>All non fascists deputies were expelled from the Chamber – trade unions also banned. </a:t>
                      </a:r>
                      <a:br>
                        <a:rPr lang="en-GB" sz="1800" b="0" dirty="0">
                          <a:solidFill>
                            <a:schemeClr val="tx1"/>
                          </a:solidFill>
                        </a:rPr>
                      </a:br>
                      <a:br>
                        <a:rPr lang="en-GB" sz="1800" b="0" dirty="0">
                          <a:solidFill>
                            <a:schemeClr val="tx1"/>
                          </a:solidFill>
                        </a:rPr>
                      </a:br>
                      <a:r>
                        <a:rPr lang="en-GB" sz="2200" b="1" dirty="0">
                          <a:solidFill>
                            <a:srgbClr val="FFFF00"/>
                          </a:solidFill>
                        </a:rPr>
                        <a:t>1927 to 1928 – Forming a Police State – OVRA = Secret Police.</a:t>
                      </a:r>
                      <a:br>
                        <a:rPr lang="en-GB" sz="1800" b="0" dirty="0">
                          <a:solidFill>
                            <a:schemeClr val="tx1"/>
                          </a:solidFill>
                        </a:rPr>
                      </a:br>
                      <a:r>
                        <a:rPr lang="en-GB" sz="1800" b="0" dirty="0">
                          <a:solidFill>
                            <a:schemeClr val="tx1"/>
                          </a:solidFill>
                        </a:rPr>
                        <a:t>Laws made political offences punishable by death. OVRA – Organisation for Vigilance + Repression of Anti – Fascism. </a:t>
                      </a:r>
                      <a:br>
                        <a:rPr lang="en-GB" sz="1800" b="0" dirty="0">
                          <a:solidFill>
                            <a:schemeClr val="tx1"/>
                          </a:solidFill>
                        </a:rPr>
                      </a:br>
                      <a:br>
                        <a:rPr lang="en-GB" sz="1000" b="0" dirty="0">
                          <a:solidFill>
                            <a:schemeClr val="tx1"/>
                          </a:solidFill>
                        </a:rPr>
                      </a:br>
                      <a:r>
                        <a:rPr lang="en-GB" sz="2200" b="1" dirty="0">
                          <a:solidFill>
                            <a:srgbClr val="FFFF00"/>
                          </a:solidFill>
                        </a:rPr>
                        <a:t>May 1928 – Rigged Elections</a:t>
                      </a:r>
                      <a:br>
                        <a:rPr lang="en-GB" sz="1800" b="0" dirty="0">
                          <a:solidFill>
                            <a:schemeClr val="tx1"/>
                          </a:solidFill>
                        </a:rPr>
                      </a:br>
                      <a:r>
                        <a:rPr lang="en-GB" sz="1800" b="0" dirty="0">
                          <a:solidFill>
                            <a:schemeClr val="tx1"/>
                          </a:solidFill>
                        </a:rPr>
                        <a:t>Only men aged over 21 who belonged to fascists syndicates ( groups / organisations ) allowed to vote. </a:t>
                      </a:r>
                      <a:br>
                        <a:rPr lang="en-GB" sz="1800" b="0" dirty="0">
                          <a:solidFill>
                            <a:schemeClr val="tx1"/>
                          </a:solidFill>
                        </a:rPr>
                      </a:br>
                      <a:r>
                        <a:rPr lang="en-GB" sz="1800" b="0" dirty="0">
                          <a:solidFill>
                            <a:schemeClr val="tx1"/>
                          </a:solidFill>
                        </a:rPr>
                        <a:t>Fascists Grand Council drew up a list of acceptable candidates in conjunction with confederation of employers.</a:t>
                      </a:r>
                      <a:br>
                        <a:rPr lang="en-GB" sz="1800" b="0" dirty="0">
                          <a:solidFill>
                            <a:schemeClr val="tx1"/>
                          </a:solidFill>
                        </a:rPr>
                      </a:br>
                      <a:r>
                        <a:rPr lang="en-GB" sz="1800" b="0" dirty="0">
                          <a:solidFill>
                            <a:schemeClr val="tx1"/>
                          </a:solidFill>
                        </a:rPr>
                        <a:t>Polling stations in weak areas removed – fascists officials monitored those who voted ‘no’. </a:t>
                      </a:r>
                      <a:br>
                        <a:rPr lang="en-GB" sz="1800" b="0" dirty="0">
                          <a:solidFill>
                            <a:schemeClr val="tx1"/>
                          </a:solidFill>
                        </a:rPr>
                      </a:br>
                      <a:br>
                        <a:rPr lang="en-GB" sz="1800" b="0" dirty="0">
                          <a:solidFill>
                            <a:schemeClr val="tx1"/>
                          </a:solidFill>
                        </a:rPr>
                      </a:br>
                      <a:r>
                        <a:rPr lang="en-GB" sz="2200" b="1" dirty="0">
                          <a:solidFill>
                            <a:schemeClr val="tx1"/>
                          </a:solidFill>
                        </a:rPr>
                        <a:t>By 1929 – Mussolini established as dictator of Italy. Chamber of Deputies = 100% fascist.</a:t>
                      </a:r>
                      <a:br>
                        <a:rPr lang="en-GB" sz="2200" b="1" dirty="0">
                          <a:solidFill>
                            <a:schemeClr val="tx1"/>
                          </a:solidFill>
                        </a:rPr>
                      </a:br>
                      <a:r>
                        <a:rPr lang="en-GB" sz="2200" b="1" dirty="0">
                          <a:solidFill>
                            <a:schemeClr val="tx1"/>
                          </a:solidFill>
                        </a:rPr>
                        <a:t>Power of king significantly weakened – </a:t>
                      </a:r>
                      <a:r>
                        <a:rPr lang="en-GB" sz="2200" b="1" u="sng" dirty="0">
                          <a:solidFill>
                            <a:schemeClr val="tx1"/>
                          </a:solidFill>
                        </a:rPr>
                        <a:t>why not remove him totally?</a:t>
                      </a:r>
                      <a:endParaRPr lang="en-GB" sz="1800" b="0"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706364"/>
                  </a:ext>
                </a:extLst>
              </a:tr>
            </a:tbl>
          </a:graphicData>
        </a:graphic>
      </p:graphicFrame>
      <p:pic>
        <p:nvPicPr>
          <p:cNvPr id="2" name="Picture 24" descr="Image result for main menu button icon">
            <a:hlinkClick r:id="rId2" action="ppaction://hlinksldjump"/>
            <a:extLst>
              <a:ext uri="{FF2B5EF4-FFF2-40B4-BE49-F238E27FC236}">
                <a16:creationId xmlns:a16="http://schemas.microsoft.com/office/drawing/2014/main" id="{20652DCF-AF66-925D-F053-F2DE83B2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199" y="0"/>
            <a:ext cx="922961" cy="9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257930"/>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Premium Vector | Quiz cartoon logo">
            <a:extLst>
              <a:ext uri="{FF2B5EF4-FFF2-40B4-BE49-F238E27FC236}">
                <a16:creationId xmlns:a16="http://schemas.microsoft.com/office/drawing/2014/main" id="{F94D263F-F9F6-7A41-C5C7-E395E9B19B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37"/>
          <a:stretch/>
        </p:blipFill>
        <p:spPr bwMode="auto">
          <a:xfrm rot="16200000">
            <a:off x="8990575" y="4332368"/>
            <a:ext cx="2502658" cy="18275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remium Vector | Simple cartoon keyboard icon">
            <a:extLst>
              <a:ext uri="{FF2B5EF4-FFF2-40B4-BE49-F238E27FC236}">
                <a16:creationId xmlns:a16="http://schemas.microsoft.com/office/drawing/2014/main" id="{85361457-9EDC-1848-B585-3F2848343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668" y="3972607"/>
            <a:ext cx="2553388" cy="25533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taly during WW1 timeline | Timetoast timelines">
            <a:hlinkClick r:id="rId4" action="ppaction://hlinksldjump"/>
            <a:extLst>
              <a:ext uri="{FF2B5EF4-FFF2-40B4-BE49-F238E27FC236}">
                <a16:creationId xmlns:a16="http://schemas.microsoft.com/office/drawing/2014/main" id="{C51E7B7E-6B5D-F134-A376-5A4CB33781C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99" r="10823"/>
          <a:stretch/>
        </p:blipFill>
        <p:spPr bwMode="auto">
          <a:xfrm>
            <a:off x="298261" y="1642559"/>
            <a:ext cx="2573628" cy="204873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a:hlinkClick r:id="rId6" action="ppaction://hlinksldjump"/>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62" r="9006"/>
          <a:stretch/>
        </p:blipFill>
        <p:spPr bwMode="auto">
          <a:xfrm>
            <a:off x="3073682" y="1120950"/>
            <a:ext cx="2542474" cy="205295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power">
            <a:hlinkClick r:id="" action="ppaction://noaction"/>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9279"/>
          <a:stretch/>
        </p:blipFill>
        <p:spPr bwMode="auto">
          <a:xfrm>
            <a:off x="5883685" y="1134025"/>
            <a:ext cx="2553388" cy="25572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9417" y="163681"/>
            <a:ext cx="11064240" cy="707886"/>
          </a:xfrm>
          <a:prstGeom prst="rect">
            <a:avLst/>
          </a:prstGeom>
        </p:spPr>
        <p:txBody>
          <a:bodyPr wrap="square">
            <a:spAutoFit/>
          </a:bodyPr>
          <a:lstStyle/>
          <a:p>
            <a:r>
              <a:rPr lang="en-GB" sz="4000" b="1" dirty="0">
                <a:latin typeface="Arial" panose="020B0604020202020204" pitchFamily="34" charset="0"/>
                <a:cs typeface="Arial" panose="020B0604020202020204" pitchFamily="34" charset="0"/>
              </a:rPr>
              <a:t>Click on each image to find out more</a:t>
            </a:r>
            <a:endParaRPr lang="en-GB" sz="4000" b="1" dirty="0">
              <a:latin typeface="Calibri Light" panose="020F0302020204030204" pitchFamily="34" charset="0"/>
            </a:endParaRPr>
          </a:p>
        </p:txBody>
      </p:sp>
      <p:pic>
        <p:nvPicPr>
          <p:cNvPr id="5126" name="Picture 6">
            <a:extLst>
              <a:ext uri="{FF2B5EF4-FFF2-40B4-BE49-F238E27FC236}">
                <a16:creationId xmlns:a16="http://schemas.microsoft.com/office/drawing/2014/main" id="{E63441A2-335D-BE97-C074-D382867C20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621" y="1081233"/>
            <a:ext cx="1948063" cy="3796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E9701D9D-37FB-265F-8171-DF33134E10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6316" y="3345613"/>
            <a:ext cx="2465826" cy="3388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AB35171B-CCD4-D088-5562-151E715E6E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213350">
            <a:off x="7510659" y="2232894"/>
            <a:ext cx="2651461" cy="3897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a:extLst>
              <a:ext uri="{FF2B5EF4-FFF2-40B4-BE49-F238E27FC236}">
                <a16:creationId xmlns:a16="http://schemas.microsoft.com/office/drawing/2014/main" id="{CBB29797-5D21-25A6-C63D-3A58B0DB3E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65748" y="1142092"/>
            <a:ext cx="2284631" cy="5015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a:extLst>
              <a:ext uri="{FF2B5EF4-FFF2-40B4-BE49-F238E27FC236}">
                <a16:creationId xmlns:a16="http://schemas.microsoft.com/office/drawing/2014/main" id="{5B42653A-959D-9845-1F90-A7368DA0581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0340964" y="5031524"/>
            <a:ext cx="2520320" cy="446902"/>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a:extLst>
              <a:ext uri="{FF2B5EF4-FFF2-40B4-BE49-F238E27FC236}">
                <a16:creationId xmlns:a16="http://schemas.microsoft.com/office/drawing/2014/main" id="{C767A17B-3942-06C4-F9A3-2C1519DFB4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4873009" y="5020267"/>
            <a:ext cx="2418560" cy="3676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ISTORY: Mussolini and His Blackshirts March on Rome | Catholic Business  Journal">
            <a:hlinkClick r:id="rId15" action="ppaction://hlinksldjump"/>
            <a:extLst>
              <a:ext uri="{FF2B5EF4-FFF2-40B4-BE49-F238E27FC236}">
                <a16:creationId xmlns:a16="http://schemas.microsoft.com/office/drawing/2014/main" id="{DAAE7780-D1F4-5E66-4433-029B73ABB9B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01578" y="1857137"/>
            <a:ext cx="24860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descr="Image result for lock no background">
            <a:extLst>
              <a:ext uri="{FF2B5EF4-FFF2-40B4-BE49-F238E27FC236}">
                <a16:creationId xmlns:a16="http://schemas.microsoft.com/office/drawing/2014/main" id="{8DE7ECB3-6064-1BC4-0B9E-B60D9C483CA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81498" y="4960102"/>
            <a:ext cx="1367270" cy="13672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descr="Image result for lock no background">
            <a:extLst>
              <a:ext uri="{FF2B5EF4-FFF2-40B4-BE49-F238E27FC236}">
                <a16:creationId xmlns:a16="http://schemas.microsoft.com/office/drawing/2014/main" id="{84705739-66CF-10B1-28DA-926D3478DAD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01578" y="4077459"/>
            <a:ext cx="800459" cy="800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Image result for lock no background">
            <a:extLst>
              <a:ext uri="{FF2B5EF4-FFF2-40B4-BE49-F238E27FC236}">
                <a16:creationId xmlns:a16="http://schemas.microsoft.com/office/drawing/2014/main" id="{455D959F-7E82-73B8-28B5-3E4D33E055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53229" y="1801654"/>
            <a:ext cx="1460104" cy="1460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7175D91-880B-5B78-79B7-C7AFDC17F09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3175" y="3942080"/>
            <a:ext cx="3095514" cy="3054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nito Mussolini - Wikipedia">
            <a:hlinkClick r:id="rId19" action="ppaction://hlinksldjump"/>
            <a:extLst>
              <a:ext uri="{FF2B5EF4-FFF2-40B4-BE49-F238E27FC236}">
                <a16:creationId xmlns:a16="http://schemas.microsoft.com/office/drawing/2014/main" id="{F0D46708-E8B7-22CF-DB66-C622DC9BB85D}"/>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4859"/>
          <a:stretch/>
        </p:blipFill>
        <p:spPr bwMode="auto">
          <a:xfrm>
            <a:off x="304952" y="4405042"/>
            <a:ext cx="2965062" cy="21157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19981D7-D3D8-D729-42F3-7E1C29CEFC7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94992" y="6193667"/>
            <a:ext cx="1896874" cy="34857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arch on Rome - Wikipedia">
            <a:hlinkClick r:id="rId22" action="ppaction://hlinksldjump"/>
            <a:extLst>
              <a:ext uri="{FF2B5EF4-FFF2-40B4-BE49-F238E27FC236}">
                <a16:creationId xmlns:a16="http://schemas.microsoft.com/office/drawing/2014/main" id="{512E7629-03CD-66F9-3959-DBA6C1AF2151}"/>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r="33160"/>
          <a:stretch/>
        </p:blipFill>
        <p:spPr bwMode="auto">
          <a:xfrm>
            <a:off x="3513933" y="3942080"/>
            <a:ext cx="2122754" cy="204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999795"/>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4" descr="Image result for main menu button icon">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650" y="260457"/>
            <a:ext cx="1069086" cy="10616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ctrTitle"/>
          </p:nvPr>
        </p:nvSpPr>
        <p:spPr>
          <a:xfrm>
            <a:off x="238139" y="179611"/>
            <a:ext cx="7976646" cy="1024806"/>
          </a:xfrm>
        </p:spPr>
        <p:txBody>
          <a:bodyPr>
            <a:normAutofit/>
          </a:bodyPr>
          <a:lstStyle/>
          <a:p>
            <a:pPr algn="l"/>
            <a:r>
              <a:rPr lang="en-GB" sz="6600" b="1" dirty="0">
                <a:solidFill>
                  <a:srgbClr val="FFFF00"/>
                </a:solidFill>
              </a:rPr>
              <a:t>Italy </a:t>
            </a:r>
            <a:r>
              <a:rPr lang="en-GB" sz="6000" b="1" dirty="0">
                <a:solidFill>
                  <a:srgbClr val="FFFF00"/>
                </a:solidFill>
              </a:rPr>
              <a:t>(</a:t>
            </a:r>
            <a:r>
              <a:rPr lang="en-GB" sz="6000" dirty="0">
                <a:solidFill>
                  <a:srgbClr val="FFFF00"/>
                </a:solidFill>
              </a:rPr>
              <a:t>1861- 1919 )</a:t>
            </a:r>
          </a:p>
        </p:txBody>
      </p:sp>
      <p:sp>
        <p:nvSpPr>
          <p:cNvPr id="4" name="TextBox 3">
            <a:extLst>
              <a:ext uri="{FF2B5EF4-FFF2-40B4-BE49-F238E27FC236}">
                <a16:creationId xmlns:a16="http://schemas.microsoft.com/office/drawing/2014/main" id="{96348FC8-6AA3-CECD-1631-57DDA4D0FB77}"/>
              </a:ext>
            </a:extLst>
          </p:cNvPr>
          <p:cNvSpPr txBox="1"/>
          <p:nvPr/>
        </p:nvSpPr>
        <p:spPr>
          <a:xfrm>
            <a:off x="238139" y="1083377"/>
            <a:ext cx="7976646" cy="5957015"/>
          </a:xfrm>
          <a:prstGeom prst="rect">
            <a:avLst/>
          </a:prstGeom>
          <a:noFill/>
        </p:spPr>
        <p:txBody>
          <a:bodyPr wrap="square" rtlCol="0">
            <a:spAutoFit/>
          </a:bodyPr>
          <a:lstStyle/>
          <a:p>
            <a:pPr>
              <a:lnSpc>
                <a:spcPct val="150000"/>
              </a:lnSpc>
            </a:pPr>
            <a:r>
              <a:rPr lang="en-GB" sz="2000" b="1" dirty="0">
                <a:solidFill>
                  <a:srgbClr val="00B0F0"/>
                </a:solidFill>
              </a:rPr>
              <a:t>-</a:t>
            </a:r>
            <a:r>
              <a:rPr lang="en-GB" sz="2000" b="1" dirty="0"/>
              <a:t> Was once the greatest empire in the world  - Roman Empire.</a:t>
            </a:r>
            <a:br>
              <a:rPr lang="en-GB" sz="2000" b="1" dirty="0"/>
            </a:br>
            <a:r>
              <a:rPr lang="en-GB" sz="2000" b="1" dirty="0">
                <a:solidFill>
                  <a:srgbClr val="00B0F0"/>
                </a:solidFill>
              </a:rPr>
              <a:t>-</a:t>
            </a:r>
            <a:r>
              <a:rPr lang="en-GB" sz="2000" b="1" dirty="0"/>
              <a:t> Home of Renaissance - ideas, culture, arts.</a:t>
            </a:r>
            <a:br>
              <a:rPr lang="en-GB" sz="2000" b="1" dirty="0"/>
            </a:br>
            <a:r>
              <a:rPr lang="en-GB" sz="2000" b="1" dirty="0">
                <a:solidFill>
                  <a:srgbClr val="00B0F0"/>
                </a:solidFill>
              </a:rPr>
              <a:t>-</a:t>
            </a:r>
            <a:r>
              <a:rPr lang="en-GB" sz="2000" b="1" dirty="0"/>
              <a:t> Only unified in 1861 - Cavour and Garibaldi.</a:t>
            </a:r>
            <a:br>
              <a:rPr lang="en-GB" sz="2000" b="1" dirty="0"/>
            </a:br>
            <a:r>
              <a:rPr lang="en-GB" sz="2000" b="1" dirty="0">
                <a:solidFill>
                  <a:srgbClr val="00B0F0"/>
                </a:solidFill>
              </a:rPr>
              <a:t>-</a:t>
            </a:r>
            <a:r>
              <a:rPr lang="en-GB" sz="2000" b="1" dirty="0"/>
              <a:t> Largely divided after unification – </a:t>
            </a:r>
            <a:r>
              <a:rPr lang="en-GB" sz="2000" b="1" dirty="0">
                <a:solidFill>
                  <a:srgbClr val="00B0F0"/>
                </a:solidFill>
              </a:rPr>
              <a:t>Risorgimento</a:t>
            </a:r>
            <a:r>
              <a:rPr lang="en-GB" sz="2000" b="1" dirty="0"/>
              <a:t> incomplete.</a:t>
            </a:r>
            <a:br>
              <a:rPr lang="en-GB" sz="2000" b="1" dirty="0"/>
            </a:br>
            <a:r>
              <a:rPr lang="en-GB" sz="2000" b="1" dirty="0">
                <a:solidFill>
                  <a:srgbClr val="00B0F0"/>
                </a:solidFill>
              </a:rPr>
              <a:t>-</a:t>
            </a:r>
            <a:r>
              <a:rPr lang="en-GB" sz="2000" b="1" dirty="0"/>
              <a:t> Period c1861 - 1921 = ‘Liberal Italy.’ </a:t>
            </a:r>
          </a:p>
          <a:p>
            <a:pPr>
              <a:lnSpc>
                <a:spcPct val="150000"/>
              </a:lnSpc>
            </a:pPr>
            <a:r>
              <a:rPr lang="en-GB" sz="2000" b="1" dirty="0">
                <a:solidFill>
                  <a:srgbClr val="00B0F0"/>
                </a:solidFill>
              </a:rPr>
              <a:t>-</a:t>
            </a:r>
            <a:r>
              <a:rPr lang="en-GB" sz="2000" b="1" dirty="0"/>
              <a:t> Policy of ( </a:t>
            </a:r>
            <a:r>
              <a:rPr lang="en-GB" sz="2000" b="1" dirty="0" err="1"/>
              <a:t>Giolitti</a:t>
            </a:r>
            <a:r>
              <a:rPr lang="en-GB" sz="2000" b="1" dirty="0"/>
              <a:t> ) = </a:t>
            </a:r>
            <a:r>
              <a:rPr lang="en-GB" sz="2000" b="1" dirty="0" err="1">
                <a:solidFill>
                  <a:srgbClr val="00B0F0"/>
                </a:solidFill>
              </a:rPr>
              <a:t>Trasformismo</a:t>
            </a:r>
            <a:r>
              <a:rPr lang="en-GB" sz="2000" b="1" dirty="0"/>
              <a:t> – unite more central parties + </a:t>
            </a:r>
            <a:br>
              <a:rPr lang="en-GB" sz="2000" b="1" dirty="0"/>
            </a:br>
            <a:r>
              <a:rPr lang="en-GB" sz="2000" b="1" dirty="0"/>
              <a:t>ideologies to ensure extreme parties did not gain power.  </a:t>
            </a:r>
            <a:br>
              <a:rPr lang="en-GB" sz="2000" b="1" dirty="0"/>
            </a:br>
            <a:r>
              <a:rPr lang="en-GB" sz="2000" b="1" dirty="0">
                <a:solidFill>
                  <a:srgbClr val="00B0F0"/>
                </a:solidFill>
              </a:rPr>
              <a:t>-</a:t>
            </a:r>
            <a:r>
              <a:rPr lang="en-GB" sz="2000" b="1" dirty="0"/>
              <a:t> Italy signed the Treaty of London, to switch to Entente in 1915. </a:t>
            </a:r>
            <a:br>
              <a:rPr lang="en-GB" sz="2000" b="1" dirty="0"/>
            </a:br>
            <a:r>
              <a:rPr lang="en-GB" sz="2000" b="1" dirty="0">
                <a:solidFill>
                  <a:srgbClr val="00B0F0"/>
                </a:solidFill>
              </a:rPr>
              <a:t>-</a:t>
            </a:r>
            <a:r>
              <a:rPr lang="en-GB" sz="2000" b="1" dirty="0"/>
              <a:t> Italians = significant losses in WW1 – </a:t>
            </a:r>
            <a:r>
              <a:rPr lang="en-GB" sz="2000" b="1" dirty="0" err="1"/>
              <a:t>e.g</a:t>
            </a:r>
            <a:r>
              <a:rPr lang="en-GB" sz="2000" b="1" dirty="0"/>
              <a:t> Battle of </a:t>
            </a:r>
            <a:r>
              <a:rPr lang="en-GB" sz="2000" b="1" dirty="0" err="1"/>
              <a:t>Caporetto</a:t>
            </a:r>
            <a:r>
              <a:rPr lang="en-GB" sz="2000" b="1" dirty="0"/>
              <a:t> - 1917.</a:t>
            </a:r>
            <a:br>
              <a:rPr lang="en-GB" sz="2000" b="1" dirty="0"/>
            </a:br>
            <a:r>
              <a:rPr lang="en-GB" sz="2000" b="1" dirty="0">
                <a:solidFill>
                  <a:srgbClr val="00B0F0"/>
                </a:solidFill>
              </a:rPr>
              <a:t>-</a:t>
            </a:r>
            <a:r>
              <a:rPr lang="en-GB" sz="2000" b="1" dirty="0"/>
              <a:t> 5 million Italians conscripted to fight in WW1.</a:t>
            </a:r>
            <a:br>
              <a:rPr lang="en-GB" sz="2000" b="1" dirty="0"/>
            </a:br>
            <a:r>
              <a:rPr lang="en-GB" sz="2000" b="1" dirty="0">
                <a:solidFill>
                  <a:srgbClr val="00B0F0"/>
                </a:solidFill>
              </a:rPr>
              <a:t>-</a:t>
            </a:r>
            <a:r>
              <a:rPr lang="en-GB" sz="2000" b="1" dirty="0"/>
              <a:t> </a:t>
            </a:r>
            <a:r>
              <a:rPr lang="en-GB" b="1" dirty="0"/>
              <a:t>M</a:t>
            </a:r>
            <a:r>
              <a:rPr lang="en-GB" sz="1800" b="1" dirty="0"/>
              <a:t>any – </a:t>
            </a:r>
            <a:r>
              <a:rPr lang="en-GB" b="1" dirty="0"/>
              <a:t>RW felt</a:t>
            </a:r>
            <a:r>
              <a:rPr lang="en-GB" sz="1800" b="1" dirty="0"/>
              <a:t> betrayed by the settlements of WW1 – </a:t>
            </a:r>
            <a:r>
              <a:rPr lang="en-GB" sz="1800" b="1" dirty="0">
                <a:solidFill>
                  <a:srgbClr val="FFFF00"/>
                </a:solidFill>
              </a:rPr>
              <a:t>‘mutilated </a:t>
            </a:r>
            <a:r>
              <a:rPr lang="en-GB" b="1" dirty="0">
                <a:solidFill>
                  <a:srgbClr val="FFFF00"/>
                </a:solidFill>
              </a:rPr>
              <a:t>v</a:t>
            </a:r>
            <a:r>
              <a:rPr lang="en-GB" sz="1800" b="1" dirty="0">
                <a:solidFill>
                  <a:srgbClr val="FFFF00"/>
                </a:solidFill>
              </a:rPr>
              <a:t>ictory’</a:t>
            </a:r>
            <a:br>
              <a:rPr lang="en-GB" sz="1800" b="1" dirty="0">
                <a:solidFill>
                  <a:srgbClr val="FFFF00"/>
                </a:solidFill>
              </a:rPr>
            </a:br>
            <a:r>
              <a:rPr lang="en-GB" sz="1800" b="1" dirty="0">
                <a:solidFill>
                  <a:srgbClr val="00B0F0"/>
                </a:solidFill>
              </a:rPr>
              <a:t>-</a:t>
            </a:r>
            <a:r>
              <a:rPr lang="en-GB" sz="1800" b="1" dirty="0"/>
              <a:t> 5 million Italians conscripted to fight in WW1.</a:t>
            </a:r>
            <a:br>
              <a:rPr lang="en-GB" dirty="0"/>
            </a:br>
            <a:endParaRPr lang="en-GB" dirty="0"/>
          </a:p>
        </p:txBody>
      </p:sp>
      <p:pic>
        <p:nvPicPr>
          <p:cNvPr id="2052" name="Picture 4" descr="What are the Implications of the change in political boundaries after WW1?  - Quora">
            <a:extLst>
              <a:ext uri="{FF2B5EF4-FFF2-40B4-BE49-F238E27FC236}">
                <a16:creationId xmlns:a16="http://schemas.microsoft.com/office/drawing/2014/main" id="{8740F7EF-5082-153D-511A-539C8BAC90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172" y="1560901"/>
            <a:ext cx="3650689" cy="47149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ircle Blue Play 1 Pressed Icon - Vista Play Stop Pause Icons ...">
            <a:hlinkClick r:id="rId5"/>
            <a:extLst>
              <a:ext uri="{FF2B5EF4-FFF2-40B4-BE49-F238E27FC236}">
                <a16:creationId xmlns:a16="http://schemas.microsoft.com/office/drawing/2014/main" id="{6116F4AD-0C60-59A2-5818-ACB3B9D02E4B}"/>
              </a:ext>
            </a:extLst>
          </p:cNvPr>
          <p:cNvPicPr>
            <a:picLocks noChangeAspect="1" noChangeArrowheads="1"/>
          </p:cNvPicPr>
          <p:nvPr/>
        </p:nvPicPr>
        <p:blipFill>
          <a:blip r:embed="rId6">
            <a:lum bright="-20000" contrast="40000"/>
            <a:extLst>
              <a:ext uri="{28A0092B-C50C-407E-A947-70E740481C1C}">
                <a14:useLocalDpi xmlns:a14="http://schemas.microsoft.com/office/drawing/2010/main" val="0"/>
              </a:ext>
            </a:extLst>
          </a:blip>
          <a:srcRect/>
          <a:stretch>
            <a:fillRect/>
          </a:stretch>
        </p:blipFill>
        <p:spPr bwMode="auto">
          <a:xfrm>
            <a:off x="9298409" y="378162"/>
            <a:ext cx="826255" cy="82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2" descr="Image result for next button">
            <a:hlinkClick r:id="rId7" action="ppaction://hlinksldjump"/>
            <a:extLst>
              <a:ext uri="{FF2B5EF4-FFF2-40B4-BE49-F238E27FC236}">
                <a16:creationId xmlns:a16="http://schemas.microsoft.com/office/drawing/2014/main" id="{30A6FC32-BADB-F5E1-7BF2-059648FF85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94010" y="378162"/>
            <a:ext cx="786495" cy="78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547691"/>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10" name="Picture 14" descr="Italian irredentism - Wikipedia">
            <a:extLst>
              <a:ext uri="{FF2B5EF4-FFF2-40B4-BE49-F238E27FC236}">
                <a16:creationId xmlns:a16="http://schemas.microsoft.com/office/drawing/2014/main" id="{5313FA1B-A445-309B-4A38-C4E67636D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063" y="1085798"/>
            <a:ext cx="4434159" cy="5781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4" descr="Image result for main menu button icon">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5777" y="141995"/>
            <a:ext cx="848494" cy="8426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next button">
            <a:hlinkClick r:id="" action="ppaction://hlinkshowjump?jump=nextslide"/>
            <a:extLst>
              <a:ext uri="{FF2B5EF4-FFF2-40B4-BE49-F238E27FC236}">
                <a16:creationId xmlns:a16="http://schemas.microsoft.com/office/drawing/2014/main" id="{30A6FC32-BADB-F5E1-7BF2-059648FF8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6804" y="144985"/>
            <a:ext cx="732476" cy="7324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6918F3FE-2F6E-1C1C-AD9A-E0C43D8B4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588" y="2951250"/>
            <a:ext cx="2111403" cy="5225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982FBD0-BBD3-FDB1-B4ED-82DD4FEA80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938" y="1285875"/>
            <a:ext cx="3245168" cy="5254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68BB3CB-8292-C4D3-B5EA-7044366A83F3}"/>
              </a:ext>
            </a:extLst>
          </p:cNvPr>
          <p:cNvPicPr>
            <a:picLocks noChangeAspect="1" noChangeArrowheads="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888424" y="5237848"/>
            <a:ext cx="3383430" cy="52052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3C153D04-4DE3-1A54-8E61-91316A049D7C}"/>
              </a:ext>
            </a:extLst>
          </p:cNvPr>
          <p:cNvPicPr>
            <a:picLocks noChangeAspect="1" noChangeArrowheads="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589063" y="6103853"/>
            <a:ext cx="2893547" cy="5026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526118CF-AD33-731D-BB2F-BA727E781A64}"/>
              </a:ext>
            </a:extLst>
          </p:cNvPr>
          <p:cNvPicPr>
            <a:picLocks noChangeAspect="1" noChangeArrowheads="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04622" y="3837271"/>
            <a:ext cx="1641298" cy="58984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C2808EBB-5D15-45C8-E1B1-A16921EDFFD3}"/>
              </a:ext>
            </a:extLst>
          </p:cNvPr>
          <p:cNvPicPr>
            <a:picLocks noChangeAspect="1" noChangeArrowheads="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79407" y="4509594"/>
            <a:ext cx="4002217" cy="52325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2DDBB366-8054-6DDC-C9B1-1F676D8651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1787" y="2127994"/>
            <a:ext cx="3719673" cy="51353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924A0A6C-FCB2-4B70-4350-8ECD3D248FFC}"/>
              </a:ext>
            </a:extLst>
          </p:cNvPr>
          <p:cNvPicPr>
            <a:picLocks noChangeAspect="1" noChangeArrowheads="1"/>
          </p:cNvPicPr>
          <p:nvPr/>
        </p:nvPicPr>
        <p:blipFill>
          <a:blip r:embed="rId1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71567" y="2727907"/>
            <a:ext cx="2380083" cy="459476"/>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a:extLst>
              <a:ext uri="{FF2B5EF4-FFF2-40B4-BE49-F238E27FC236}">
                <a16:creationId xmlns:a16="http://schemas.microsoft.com/office/drawing/2014/main" id="{FC12743E-959D-AD78-EA9B-A365295324F1}"/>
              </a:ext>
            </a:extLst>
          </p:cNvPr>
          <p:cNvPicPr>
            <a:picLocks noChangeAspect="1" noChangeArrowheads="1"/>
          </p:cNvPicPr>
          <p:nvPr/>
        </p:nvPicPr>
        <p:blipFill>
          <a:blip r:embed="rId1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502645" y="4218503"/>
            <a:ext cx="907733" cy="631466"/>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a:extLst>
              <a:ext uri="{FF2B5EF4-FFF2-40B4-BE49-F238E27FC236}">
                <a16:creationId xmlns:a16="http://schemas.microsoft.com/office/drawing/2014/main" id="{BE35FB4D-1461-A70A-C11F-CB123324F51C}"/>
              </a:ext>
            </a:extLst>
          </p:cNvPr>
          <p:cNvPicPr>
            <a:picLocks noChangeAspect="1" noChangeArrowheads="1"/>
          </p:cNvPicPr>
          <p:nvPr/>
        </p:nvPicPr>
        <p:blipFill>
          <a:blip r:embed="rId15">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902139" y="1421134"/>
            <a:ext cx="2773997" cy="350968"/>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a:extLst>
              <a:ext uri="{FF2B5EF4-FFF2-40B4-BE49-F238E27FC236}">
                <a16:creationId xmlns:a16="http://schemas.microsoft.com/office/drawing/2014/main" id="{3F564578-A074-73D0-8500-0604B4B953FB}"/>
              </a:ext>
            </a:extLst>
          </p:cNvPr>
          <p:cNvPicPr>
            <a:picLocks noChangeAspect="1" noChangeArrowheads="1"/>
          </p:cNvPicPr>
          <p:nvPr/>
        </p:nvPicPr>
        <p:blipFill>
          <a:blip r:embed="rId1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63117" y="5472905"/>
            <a:ext cx="1198492" cy="768264"/>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a:extLst>
              <a:ext uri="{FF2B5EF4-FFF2-40B4-BE49-F238E27FC236}">
                <a16:creationId xmlns:a16="http://schemas.microsoft.com/office/drawing/2014/main" id="{A2BAA535-3E57-4CD5-EC2D-AA69D2427109}"/>
              </a:ext>
            </a:extLst>
          </p:cNvPr>
          <p:cNvPicPr>
            <a:picLocks noChangeAspect="1" noChangeArrowheads="1"/>
          </p:cNvPicPr>
          <p:nvPr/>
        </p:nvPicPr>
        <p:blipFill>
          <a:blip r:embed="rId17">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63117" y="3649320"/>
            <a:ext cx="3050811" cy="42022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477187BC-DB2C-C9F9-369B-D995DEA78377}"/>
              </a:ext>
            </a:extLst>
          </p:cNvPr>
          <p:cNvSpPr/>
          <p:nvPr/>
        </p:nvSpPr>
        <p:spPr>
          <a:xfrm rot="19151168">
            <a:off x="9926535" y="1070922"/>
            <a:ext cx="1808480" cy="326985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26" name="Picture 30">
            <a:extLst>
              <a:ext uri="{FF2B5EF4-FFF2-40B4-BE49-F238E27FC236}">
                <a16:creationId xmlns:a16="http://schemas.microsoft.com/office/drawing/2014/main" id="{03F4098D-B5C9-A417-1DA0-89EDBC3EAA7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2782" y="5679514"/>
            <a:ext cx="1720606" cy="516182"/>
          </a:xfrm>
          <a:prstGeom prst="rect">
            <a:avLst/>
          </a:prstGeom>
          <a:noFill/>
          <a:extLst>
            <a:ext uri="{909E8E84-426E-40DD-AFC4-6F175D3DCCD1}">
              <a14:hiddenFill xmlns:a14="http://schemas.microsoft.com/office/drawing/2010/main">
                <a:solidFill>
                  <a:srgbClr val="FFFFFF"/>
                </a:solidFill>
              </a14:hiddenFill>
            </a:ext>
          </a:extLst>
        </p:spPr>
      </p:pic>
      <p:pic>
        <p:nvPicPr>
          <p:cNvPr id="4128" name="Picture 32">
            <a:extLst>
              <a:ext uri="{FF2B5EF4-FFF2-40B4-BE49-F238E27FC236}">
                <a16:creationId xmlns:a16="http://schemas.microsoft.com/office/drawing/2014/main" id="{F08A29F6-8D6C-6EFE-76B0-F312242108E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2866" y="213073"/>
            <a:ext cx="5000625"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09664"/>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137EB1-6ED7-6DA7-C520-FDF9C59BFB04}"/>
              </a:ext>
            </a:extLst>
          </p:cNvPr>
          <p:cNvSpPr txBox="1"/>
          <p:nvPr/>
        </p:nvSpPr>
        <p:spPr>
          <a:xfrm>
            <a:off x="186088" y="252782"/>
            <a:ext cx="11819823" cy="6352435"/>
          </a:xfrm>
          <a:prstGeom prst="rect">
            <a:avLst/>
          </a:prstGeom>
          <a:solidFill>
            <a:schemeClr val="tx2">
              <a:lumMod val="20000"/>
              <a:lumOff val="80000"/>
            </a:schemeClr>
          </a:solidFill>
        </p:spPr>
        <p:txBody>
          <a:bodyPr wrap="square" rtlCol="0">
            <a:spAutoFit/>
          </a:bodyPr>
          <a:lstStyle/>
          <a:p>
            <a:endParaRPr lang="en-GB" dirty="0"/>
          </a:p>
        </p:txBody>
      </p:sp>
      <p:pic>
        <p:nvPicPr>
          <p:cNvPr id="4098" name="Picture 2">
            <a:extLst>
              <a:ext uri="{FF2B5EF4-FFF2-40B4-BE49-F238E27FC236}">
                <a16:creationId xmlns:a16="http://schemas.microsoft.com/office/drawing/2014/main" id="{6918F3FE-2F6E-1C1C-AD9A-E0C43D8B4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4459" y="5218784"/>
            <a:ext cx="2111403" cy="5225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982FBD0-BBD3-FDB1-B4ED-82DD4FEA8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494" y="1672117"/>
            <a:ext cx="3107556" cy="5031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268BB3CB-8292-C4D3-B5EA-7044366A83F3}"/>
              </a:ext>
            </a:extLst>
          </p:cNvPr>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600028" y="885908"/>
            <a:ext cx="3133746" cy="48211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3C153D04-4DE3-1A54-8E61-91316A049D7C}"/>
              </a:ext>
            </a:extLst>
          </p:cNvPr>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467947" y="5790398"/>
            <a:ext cx="2893547" cy="5026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526118CF-AD33-731D-BB2F-BA727E781A64}"/>
              </a:ext>
            </a:extLst>
          </p:cNvPr>
          <p:cNvPicPr>
            <a:picLocks noChangeAspect="1" noChangeArrowheads="1"/>
          </p:cNvPicPr>
          <p:nvPr/>
        </p:nvPicPr>
        <p:blipFill>
          <a:blip r:embed="rId6">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294042" y="4061867"/>
            <a:ext cx="1641298" cy="58984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C2808EBB-5D15-45C8-E1B1-A16921EDFFD3}"/>
              </a:ext>
            </a:extLst>
          </p:cNvPr>
          <p:cNvPicPr>
            <a:picLocks noChangeAspect="1" noChangeArrowheads="1"/>
          </p:cNvPicPr>
          <p:nvPr/>
        </p:nvPicPr>
        <p:blipFill>
          <a:blip r:embed="rId7">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81766" y="3943856"/>
            <a:ext cx="3981329" cy="52052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2DDBB366-8054-6DDC-C9B1-1F676D8651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645" y="463993"/>
            <a:ext cx="3770311" cy="520528"/>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924A0A6C-FCB2-4B70-4350-8ECD3D248FFC}"/>
              </a:ext>
            </a:extLst>
          </p:cNvPr>
          <p:cNvPicPr>
            <a:picLocks noChangeAspect="1" noChangeArrowheads="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04950" y="1654861"/>
            <a:ext cx="2966023" cy="572592"/>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a:extLst>
              <a:ext uri="{FF2B5EF4-FFF2-40B4-BE49-F238E27FC236}">
                <a16:creationId xmlns:a16="http://schemas.microsoft.com/office/drawing/2014/main" id="{FC12743E-959D-AD78-EA9B-A365295324F1}"/>
              </a:ext>
            </a:extLst>
          </p:cNvPr>
          <p:cNvPicPr>
            <a:picLocks noChangeAspect="1" noChangeArrowheads="1"/>
          </p:cNvPicPr>
          <p:nvPr/>
        </p:nvPicPr>
        <p:blipFill>
          <a:blip r:embed="rId10">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509115" y="3862489"/>
            <a:ext cx="907733" cy="631466"/>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a:extLst>
              <a:ext uri="{FF2B5EF4-FFF2-40B4-BE49-F238E27FC236}">
                <a16:creationId xmlns:a16="http://schemas.microsoft.com/office/drawing/2014/main" id="{BE35FB4D-1461-A70A-C11F-CB123324F51C}"/>
              </a:ext>
            </a:extLst>
          </p:cNvPr>
          <p:cNvPicPr>
            <a:picLocks noChangeAspect="1" noChangeArrowheads="1"/>
          </p:cNvPicPr>
          <p:nvPr/>
        </p:nvPicPr>
        <p:blipFill>
          <a:blip r:embed="rId11">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63918" y="519207"/>
            <a:ext cx="3005132" cy="520528"/>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a:extLst>
              <a:ext uri="{FF2B5EF4-FFF2-40B4-BE49-F238E27FC236}">
                <a16:creationId xmlns:a16="http://schemas.microsoft.com/office/drawing/2014/main" id="{3F564578-A074-73D0-8500-0604B4B953FB}"/>
              </a:ext>
            </a:extLst>
          </p:cNvPr>
          <p:cNvPicPr>
            <a:picLocks noChangeAspect="1" noChangeArrowheads="1"/>
          </p:cNvPicPr>
          <p:nvPr/>
        </p:nvPicPr>
        <p:blipFill>
          <a:blip r:embed="rId1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9463" y="5743748"/>
            <a:ext cx="975765" cy="625490"/>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a:extLst>
              <a:ext uri="{FF2B5EF4-FFF2-40B4-BE49-F238E27FC236}">
                <a16:creationId xmlns:a16="http://schemas.microsoft.com/office/drawing/2014/main" id="{A2BAA535-3E57-4CD5-EC2D-AA69D2427109}"/>
              </a:ext>
            </a:extLst>
          </p:cNvPr>
          <p:cNvPicPr>
            <a:picLocks noChangeAspect="1" noChangeArrowheads="1"/>
          </p:cNvPicPr>
          <p:nvPr/>
        </p:nvPicPr>
        <p:blipFill>
          <a:blip r:embed="rId1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171167" y="5038886"/>
            <a:ext cx="3050811" cy="420222"/>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a:extLst>
              <a:ext uri="{FF2B5EF4-FFF2-40B4-BE49-F238E27FC236}">
                <a16:creationId xmlns:a16="http://schemas.microsoft.com/office/drawing/2014/main" id="{03F4098D-B5C9-A417-1DA0-89EDBC3EAA7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0717" y="2183490"/>
            <a:ext cx="1720606" cy="51618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5D6E8BD6-68D9-F9E9-909B-40236133D98B}"/>
              </a:ext>
            </a:extLst>
          </p:cNvPr>
          <p:cNvPicPr>
            <a:picLocks noChangeAspect="1" noChangeArrowheads="1"/>
          </p:cNvPicPr>
          <p:nvPr/>
        </p:nvPicPr>
        <p:blipFill>
          <a:blip r:embed="rId15">
            <a:duotone>
              <a:prstClr val="black"/>
              <a:schemeClr val="accent2">
                <a:tint val="45000"/>
                <a:satMod val="400000"/>
              </a:schemeClr>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69845" y="2700924"/>
            <a:ext cx="2118235" cy="4764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4" descr="Image result for main menu button icon">
            <a:hlinkClick r:id="rId17" action="ppaction://hlinksldjump"/>
            <a:extLst>
              <a:ext uri="{FF2B5EF4-FFF2-40B4-BE49-F238E27FC236}">
                <a16:creationId xmlns:a16="http://schemas.microsoft.com/office/drawing/2014/main" id="{EFB77942-D331-19D8-F397-E2460B36CBA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12633" y="2390359"/>
            <a:ext cx="1069086" cy="106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56902"/>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12CD2B9-BE11-FC75-3093-A7D89C98B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09" y="222890"/>
            <a:ext cx="5771547" cy="7931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2E0F53A-8F6C-9AE6-C950-905175CF7A52}"/>
              </a:ext>
            </a:extLst>
          </p:cNvPr>
          <p:cNvSpPr/>
          <p:nvPr/>
        </p:nvSpPr>
        <p:spPr>
          <a:xfrm>
            <a:off x="6455003" y="380370"/>
            <a:ext cx="4517797" cy="47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solidFill>
                  <a:schemeClr val="bg1"/>
                </a:solidFill>
              </a:rPr>
              <a:t>Highlight statements you think link to </a:t>
            </a:r>
            <a:r>
              <a:rPr lang="en-GB" b="1" dirty="0">
                <a:solidFill>
                  <a:schemeClr val="bg1"/>
                </a:solidFill>
              </a:rPr>
              <a:t>fascism </a:t>
            </a:r>
          </a:p>
        </p:txBody>
      </p:sp>
      <p:graphicFrame>
        <p:nvGraphicFramePr>
          <p:cNvPr id="6" name="Table 6">
            <a:extLst>
              <a:ext uri="{FF2B5EF4-FFF2-40B4-BE49-F238E27FC236}">
                <a16:creationId xmlns:a16="http://schemas.microsoft.com/office/drawing/2014/main" id="{5842934A-B3E6-F0EB-0838-311BB8D65934}"/>
              </a:ext>
            </a:extLst>
          </p:cNvPr>
          <p:cNvGraphicFramePr>
            <a:graphicFrameLocks noGrp="1"/>
          </p:cNvGraphicFramePr>
          <p:nvPr>
            <p:extLst>
              <p:ext uri="{D42A27DB-BD31-4B8C-83A1-F6EECF244321}">
                <p14:modId xmlns:p14="http://schemas.microsoft.com/office/powerpoint/2010/main" val="1514976195"/>
              </p:ext>
            </p:extLst>
          </p:nvPr>
        </p:nvGraphicFramePr>
        <p:xfrm>
          <a:off x="5618480" y="1252424"/>
          <a:ext cx="6408835" cy="5254257"/>
        </p:xfrm>
        <a:graphic>
          <a:graphicData uri="http://schemas.openxmlformats.org/drawingml/2006/table">
            <a:tbl>
              <a:tblPr firstRow="1" bandRow="1">
                <a:tableStyleId>{073A0DAA-6AF3-43AB-8588-CEC1D06C72B9}</a:tableStyleId>
              </a:tblPr>
              <a:tblGrid>
                <a:gridCol w="3180295">
                  <a:extLst>
                    <a:ext uri="{9D8B030D-6E8A-4147-A177-3AD203B41FA5}">
                      <a16:colId xmlns:a16="http://schemas.microsoft.com/office/drawing/2014/main" val="2768997912"/>
                    </a:ext>
                  </a:extLst>
                </a:gridCol>
                <a:gridCol w="3228540">
                  <a:extLst>
                    <a:ext uri="{9D8B030D-6E8A-4147-A177-3AD203B41FA5}">
                      <a16:colId xmlns:a16="http://schemas.microsoft.com/office/drawing/2014/main" val="1485407610"/>
                    </a:ext>
                  </a:extLst>
                </a:gridCol>
              </a:tblGrid>
              <a:tr h="366020">
                <a:tc>
                  <a:txBody>
                    <a:bodyPr/>
                    <a:lstStyle/>
                    <a:p>
                      <a:pPr algn="ctr"/>
                      <a:r>
                        <a:rPr lang="en-GB" sz="2000" b="0" dirty="0"/>
                        <a:t>1 - Left Wing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t>14 - Right 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382005"/>
                  </a:ext>
                </a:extLst>
              </a:tr>
              <a:tr h="366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2 - Flexible ideology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15 - One party state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4908072"/>
                  </a:ext>
                </a:extLst>
              </a:tr>
              <a:tr h="366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3 - Nationalism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16 - Survival of the fittest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8688807"/>
                  </a:ext>
                </a:extLst>
              </a:tr>
              <a:tr h="366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4 - Rich control society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17 - Class war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91576"/>
                  </a:ext>
                </a:extLst>
              </a:tr>
              <a:tr h="366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5 - ‘‘Ideas and logic’’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18 - Fixed ideology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4192797"/>
                  </a:ext>
                </a:extLst>
              </a:tr>
              <a:tr h="366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6 - Anti - immigrant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19 - Power by any means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891799"/>
                  </a:ext>
                </a:extLst>
              </a:tr>
              <a:tr h="366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7 - Isolationist nature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20 - Pro trade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889987"/>
                  </a:ext>
                </a:extLst>
              </a:tr>
              <a:tr h="366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8 - Superior 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21 – Against - pacifist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536479"/>
                  </a:ext>
                </a:extLst>
              </a:tr>
              <a:tr h="366020">
                <a:tc>
                  <a:txBody>
                    <a:bodyPr/>
                    <a:lstStyle/>
                    <a:p>
                      <a:pPr algn="ctr"/>
                      <a:r>
                        <a:rPr lang="en-GB" sz="2000" b="0" dirty="0">
                          <a:solidFill>
                            <a:schemeClr val="tx1"/>
                          </a:solidFill>
                        </a:rPr>
                        <a:t>9 - Embraces violence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rPr>
                        <a:t>22 - Multi – Party Democracy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602859"/>
                  </a:ext>
                </a:extLst>
              </a:tr>
              <a:tr h="366020">
                <a:tc>
                  <a:txBody>
                    <a:bodyPr/>
                    <a:lstStyle/>
                    <a:p>
                      <a:pPr algn="ctr"/>
                      <a:r>
                        <a:rPr lang="en-GB" sz="2000" b="0" dirty="0">
                          <a:solidFill>
                            <a:schemeClr val="tx1"/>
                          </a:solidFill>
                        </a:rPr>
                        <a:t>10 - Means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rPr>
                        <a:t>23 – ‘‘action and mood’’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140144"/>
                  </a:ext>
                </a:extLst>
              </a:tr>
              <a:tr h="430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11 - Imperialistic 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rPr>
                        <a:t>24 -Rule of strong majority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443860"/>
                  </a:ext>
                </a:extLst>
              </a:tr>
              <a:tr h="430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12 - The State is absolute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rPr>
                        <a:t>25 - Anti – Marxist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7998553"/>
                  </a:ext>
                </a:extLst>
              </a:tr>
              <a:tr h="430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13 - Pro Liberal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a:solidFill>
                            <a:schemeClr val="tx1"/>
                          </a:solidFill>
                        </a:rPr>
                        <a:t>26 - Support of elites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3866587"/>
                  </a:ext>
                </a:extLst>
              </a:tr>
            </a:tbl>
          </a:graphicData>
        </a:graphic>
      </p:graphicFrame>
      <p:pic>
        <p:nvPicPr>
          <p:cNvPr id="7170" name="Picture 2" descr="White Lined Notebook Paper, Single Line, GSM: 200 GSM at Rs 80/kg in Hisar">
            <a:extLst>
              <a:ext uri="{FF2B5EF4-FFF2-40B4-BE49-F238E27FC236}">
                <a16:creationId xmlns:a16="http://schemas.microsoft.com/office/drawing/2014/main" id="{34933993-619C-4823-2005-6980EAF4F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86" r="10797"/>
          <a:stretch/>
        </p:blipFill>
        <p:spPr bwMode="auto">
          <a:xfrm>
            <a:off x="386808" y="1252423"/>
            <a:ext cx="4916711" cy="52542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6353694-33F9-83DD-58E7-441DF0463122}"/>
              </a:ext>
            </a:extLst>
          </p:cNvPr>
          <p:cNvSpPr/>
          <p:nvPr/>
        </p:nvSpPr>
        <p:spPr>
          <a:xfrm>
            <a:off x="810355" y="4215864"/>
            <a:ext cx="4069616" cy="401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solidFill>
                  <a:schemeClr val="bg1"/>
                </a:solidFill>
              </a:rPr>
              <a:t>Write a Definition </a:t>
            </a:r>
          </a:p>
        </p:txBody>
      </p:sp>
      <p:sp>
        <p:nvSpPr>
          <p:cNvPr id="10" name="Rectangle 9">
            <a:extLst>
              <a:ext uri="{FF2B5EF4-FFF2-40B4-BE49-F238E27FC236}">
                <a16:creationId xmlns:a16="http://schemas.microsoft.com/office/drawing/2014/main" id="{EEB8C8C7-13A0-C157-1F61-7075B5E551DD}"/>
              </a:ext>
            </a:extLst>
          </p:cNvPr>
          <p:cNvSpPr/>
          <p:nvPr/>
        </p:nvSpPr>
        <p:spPr>
          <a:xfrm>
            <a:off x="810355" y="1261062"/>
            <a:ext cx="4069616" cy="4695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solidFill>
                  <a:schemeClr val="bg1"/>
                </a:solidFill>
              </a:rPr>
              <a:t>List  / Write Correct Features</a:t>
            </a:r>
          </a:p>
        </p:txBody>
      </p:sp>
      <p:pic>
        <p:nvPicPr>
          <p:cNvPr id="11" name="Picture 12" descr="Image result for next button">
            <a:hlinkClick r:id="rId4" action="ppaction://hlinksldjump"/>
            <a:extLst>
              <a:ext uri="{FF2B5EF4-FFF2-40B4-BE49-F238E27FC236}">
                <a16:creationId xmlns:a16="http://schemas.microsoft.com/office/drawing/2014/main" id="{A8BA5218-413B-FDE0-9A1B-8AC1FC402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7555" y="219665"/>
            <a:ext cx="814262" cy="8142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4" descr="Image result for main menu button icon">
            <a:hlinkClick r:id="rId6" action="ppaction://hlinksldjump"/>
            <a:extLst>
              <a:ext uri="{FF2B5EF4-FFF2-40B4-BE49-F238E27FC236}">
                <a16:creationId xmlns:a16="http://schemas.microsoft.com/office/drawing/2014/main" id="{E83668F0-0188-1379-EF4E-3320E118AC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4120" y="5517888"/>
            <a:ext cx="1076879" cy="106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26909"/>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12CD2B9-BE11-FC75-3093-A7D89C98B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09" y="222890"/>
            <a:ext cx="5771547" cy="7931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2E0F53A-8F6C-9AE6-C950-905175CF7A52}"/>
              </a:ext>
            </a:extLst>
          </p:cNvPr>
          <p:cNvSpPr/>
          <p:nvPr/>
        </p:nvSpPr>
        <p:spPr>
          <a:xfrm>
            <a:off x="7384179" y="390946"/>
            <a:ext cx="3328739" cy="4781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600" b="1" dirty="0">
                <a:solidFill>
                  <a:schemeClr val="bg1"/>
                </a:solidFill>
              </a:rPr>
              <a:t>Features of </a:t>
            </a:r>
            <a:r>
              <a:rPr lang="en-GB" sz="2600" b="1" dirty="0">
                <a:solidFill>
                  <a:srgbClr val="00B0F0"/>
                </a:solidFill>
              </a:rPr>
              <a:t>Fascism</a:t>
            </a:r>
            <a:r>
              <a:rPr lang="en-GB" b="1" dirty="0">
                <a:solidFill>
                  <a:schemeClr val="bg1"/>
                </a:solidFill>
              </a:rPr>
              <a:t> </a:t>
            </a:r>
          </a:p>
        </p:txBody>
      </p:sp>
      <p:graphicFrame>
        <p:nvGraphicFramePr>
          <p:cNvPr id="6" name="Table 6">
            <a:extLst>
              <a:ext uri="{FF2B5EF4-FFF2-40B4-BE49-F238E27FC236}">
                <a16:creationId xmlns:a16="http://schemas.microsoft.com/office/drawing/2014/main" id="{5842934A-B3E6-F0EB-0838-311BB8D65934}"/>
              </a:ext>
            </a:extLst>
          </p:cNvPr>
          <p:cNvGraphicFramePr>
            <a:graphicFrameLocks noGrp="1"/>
          </p:cNvGraphicFramePr>
          <p:nvPr>
            <p:extLst>
              <p:ext uri="{D42A27DB-BD31-4B8C-83A1-F6EECF244321}">
                <p14:modId xmlns:p14="http://schemas.microsoft.com/office/powerpoint/2010/main" val="451261635"/>
              </p:ext>
            </p:extLst>
          </p:nvPr>
        </p:nvGraphicFramePr>
        <p:xfrm>
          <a:off x="6431278" y="1258411"/>
          <a:ext cx="5487067" cy="5151120"/>
        </p:xfrm>
        <a:graphic>
          <a:graphicData uri="http://schemas.openxmlformats.org/drawingml/2006/table">
            <a:tbl>
              <a:tblPr firstRow="1" bandRow="1">
                <a:tableStyleId>{073A0DAA-6AF3-43AB-8588-CEC1D06C72B9}</a:tableStyleId>
              </a:tblPr>
              <a:tblGrid>
                <a:gridCol w="2722880">
                  <a:extLst>
                    <a:ext uri="{9D8B030D-6E8A-4147-A177-3AD203B41FA5}">
                      <a16:colId xmlns:a16="http://schemas.microsoft.com/office/drawing/2014/main" val="2768997912"/>
                    </a:ext>
                  </a:extLst>
                </a:gridCol>
                <a:gridCol w="2764187">
                  <a:extLst>
                    <a:ext uri="{9D8B030D-6E8A-4147-A177-3AD203B41FA5}">
                      <a16:colId xmlns:a16="http://schemas.microsoft.com/office/drawing/2014/main" val="1485407610"/>
                    </a:ext>
                  </a:extLst>
                </a:gridCol>
              </a:tblGrid>
              <a:tr h="355719">
                <a:tc>
                  <a:txBody>
                    <a:bodyPr/>
                    <a:lstStyle/>
                    <a:p>
                      <a:pPr algn="ctr"/>
                      <a:r>
                        <a:rPr lang="en-GB" sz="2000" b="1" dirty="0"/>
                        <a:t>Left Wing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Right 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382005"/>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Flexible ideology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One party state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4908072"/>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Nationalism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Survival of the fittest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8688807"/>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Rich control society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Class war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7291576"/>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‘Ideas and logic’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Fixed ideology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4192797"/>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Anti – immigrant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Power by any means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891799"/>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Isolationist nature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Pro trade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889987"/>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Superior 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For pacifism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536479"/>
                  </a:ext>
                </a:extLst>
              </a:tr>
              <a:tr h="355719">
                <a:tc>
                  <a:txBody>
                    <a:bodyPr/>
                    <a:lstStyle/>
                    <a:p>
                      <a:pPr algn="ctr"/>
                      <a:r>
                        <a:rPr lang="en-GB" sz="2000" b="1" dirty="0">
                          <a:solidFill>
                            <a:srgbClr val="00B0F0"/>
                          </a:solidFill>
                        </a:rPr>
                        <a:t>Embraces violence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rPr>
                        <a:t>Multi – party democracy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2602859"/>
                  </a:ext>
                </a:extLst>
              </a:tr>
              <a:tr h="355719">
                <a:tc>
                  <a:txBody>
                    <a:bodyPr/>
                    <a:lstStyle/>
                    <a:p>
                      <a:pPr algn="ctr"/>
                      <a:r>
                        <a:rPr lang="en-GB" sz="2000" b="1" dirty="0">
                          <a:solidFill>
                            <a:srgbClr val="00B0F0"/>
                          </a:solidFill>
                        </a:rPr>
                        <a:t>Means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00B0F0"/>
                          </a:solidFill>
                        </a:rPr>
                        <a:t>‘action and mood’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140144"/>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Imperialistic nature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tx1"/>
                          </a:solidFill>
                        </a:rPr>
                        <a:t>Rule of strong majority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443860"/>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B0F0"/>
                          </a:solidFill>
                        </a:rPr>
                        <a:t>The State is absolute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00B0F0"/>
                          </a:solidFill>
                        </a:rPr>
                        <a:t>Anti – Marxist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7998553"/>
                  </a:ext>
                </a:extLst>
              </a:tr>
              <a:tr h="355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Pro - Liberal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00B0F0"/>
                          </a:solidFill>
                        </a:rPr>
                        <a:t>Support of elites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0615905"/>
                  </a:ext>
                </a:extLst>
              </a:tr>
            </a:tbl>
          </a:graphicData>
        </a:graphic>
      </p:graphicFrame>
      <p:pic>
        <p:nvPicPr>
          <p:cNvPr id="7" name="Picture 6">
            <a:extLst>
              <a:ext uri="{FF2B5EF4-FFF2-40B4-BE49-F238E27FC236}">
                <a16:creationId xmlns:a16="http://schemas.microsoft.com/office/drawing/2014/main" id="{1301CAD5-80A9-E519-7426-D8F0D33824A5}"/>
              </a:ext>
            </a:extLst>
          </p:cNvPr>
          <p:cNvPicPr>
            <a:picLocks noChangeAspect="1"/>
          </p:cNvPicPr>
          <p:nvPr/>
        </p:nvPicPr>
        <p:blipFill>
          <a:blip r:embed="rId3"/>
          <a:stretch>
            <a:fillRect/>
          </a:stretch>
        </p:blipFill>
        <p:spPr>
          <a:xfrm>
            <a:off x="567891" y="1250657"/>
            <a:ext cx="5164640" cy="5255207"/>
          </a:xfrm>
          <a:prstGeom prst="rect">
            <a:avLst/>
          </a:prstGeom>
        </p:spPr>
      </p:pic>
      <p:pic>
        <p:nvPicPr>
          <p:cNvPr id="9" name="Picture 12" descr="Image result for next button">
            <a:hlinkClick r:id="rId4" action="ppaction://hlinksldjump"/>
            <a:extLst>
              <a:ext uri="{FF2B5EF4-FFF2-40B4-BE49-F238E27FC236}">
                <a16:creationId xmlns:a16="http://schemas.microsoft.com/office/drawing/2014/main" id="{C1E77AFF-8748-7963-2109-19A5BA1286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0929" y="222890"/>
            <a:ext cx="814262" cy="81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78963"/>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propaganda poster"/>
          <p:cNvPicPr>
            <a:picLocks noChangeAspect="1" noChangeArrowheads="1"/>
          </p:cNvPicPr>
          <p:nvPr/>
        </p:nvPicPr>
        <p:blipFill rotWithShape="1">
          <a:blip r:embed="rId2">
            <a:extLst>
              <a:ext uri="{28A0092B-C50C-407E-A947-70E740481C1C}">
                <a14:useLocalDpi xmlns:a14="http://schemas.microsoft.com/office/drawing/2010/main" val="0"/>
              </a:ext>
            </a:extLst>
          </a:blip>
          <a:srcRect b="2287"/>
          <a:stretch/>
        </p:blipFill>
        <p:spPr bwMode="auto">
          <a:xfrm>
            <a:off x="4083784" y="336570"/>
            <a:ext cx="1845377" cy="2744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4012032" y="3295483"/>
            <a:ext cx="3938435" cy="461665"/>
          </a:xfrm>
          <a:prstGeom prst="rect">
            <a:avLst/>
          </a:prstGeom>
          <a:solidFill>
            <a:schemeClr val="accent3">
              <a:lumMod val="60000"/>
              <a:lumOff val="40000"/>
            </a:schemeClr>
          </a:solidFill>
        </p:spPr>
        <p:txBody>
          <a:bodyPr wrap="square">
            <a:spAutoFit/>
          </a:bodyPr>
          <a:lstStyle/>
          <a:p>
            <a:pPr algn="ctr"/>
            <a:r>
              <a:rPr lang="en-GB" sz="2400" dirty="0">
                <a:solidFill>
                  <a:schemeClr val="bg1"/>
                </a:solidFill>
                <a:latin typeface="Arial" panose="020B0604020202020204" pitchFamily="34" charset="0"/>
                <a:cs typeface="Arial" panose="020B0604020202020204" pitchFamily="34" charset="0"/>
              </a:rPr>
              <a:t>Fascism is Pro - For </a:t>
            </a:r>
          </a:p>
        </p:txBody>
      </p:sp>
      <p:sp>
        <p:nvSpPr>
          <p:cNvPr id="9" name="Rectangle 8"/>
          <p:cNvSpPr/>
          <p:nvPr/>
        </p:nvSpPr>
        <p:spPr>
          <a:xfrm>
            <a:off x="252482" y="266339"/>
            <a:ext cx="3610361" cy="6302238"/>
          </a:xfrm>
          <a:prstGeom prst="rect">
            <a:avLst/>
          </a:prstGeom>
          <a:solidFill>
            <a:schemeClr val="tx1"/>
          </a:solidFill>
        </p:spPr>
        <p:txBody>
          <a:bodyPr wrap="square">
            <a:spAutoFit/>
          </a:bodyPr>
          <a:lstStyle/>
          <a:p>
            <a:pPr algn="ctr">
              <a:lnSpc>
                <a:spcPct val="150000"/>
              </a:lnSpc>
            </a:pPr>
            <a:r>
              <a:rPr lang="en-GB" sz="1600" b="1" dirty="0">
                <a:solidFill>
                  <a:schemeClr val="bg1"/>
                </a:solidFill>
                <a:latin typeface="Arial" panose="020B0604020202020204" pitchFamily="34" charset="0"/>
                <a:cs typeface="Arial" panose="020B0604020202020204" pitchFamily="34" charset="0"/>
              </a:rPr>
              <a:t>The Doctrine of Fascism  - 1932</a:t>
            </a:r>
            <a:br>
              <a:rPr lang="en-GB" sz="1600" b="1" dirty="0">
                <a:solidFill>
                  <a:schemeClr val="bg1"/>
                </a:solidFill>
                <a:latin typeface="Arial" panose="020B0604020202020204" pitchFamily="34" charset="0"/>
                <a:cs typeface="Arial" panose="020B0604020202020204" pitchFamily="34" charset="0"/>
              </a:rPr>
            </a:br>
            <a:r>
              <a:rPr lang="en-GB" sz="1500" b="1" dirty="0">
                <a:solidFill>
                  <a:schemeClr val="bg1"/>
                </a:solidFill>
                <a:latin typeface="Arial" panose="020B0604020202020204" pitchFamily="34" charset="0"/>
                <a:cs typeface="Arial" panose="020B0604020202020204" pitchFamily="34" charset="0"/>
              </a:rPr>
              <a:t>Giovanni Gentile + Benito Mussolini.</a:t>
            </a:r>
            <a:br>
              <a:rPr lang="en-GB" sz="1600" b="1" dirty="0">
                <a:solidFill>
                  <a:schemeClr val="bg1"/>
                </a:solidFill>
                <a:latin typeface="Arial" panose="020B0604020202020204" pitchFamily="34" charset="0"/>
                <a:cs typeface="Arial" panose="020B0604020202020204" pitchFamily="34" charset="0"/>
              </a:rPr>
            </a:br>
            <a:endParaRPr lang="en-GB" sz="800" b="1" dirty="0">
              <a:solidFill>
                <a:schemeClr val="bg1"/>
              </a:solidFill>
              <a:latin typeface="Arial" panose="020B0604020202020204" pitchFamily="34" charset="0"/>
              <a:cs typeface="Arial" panose="020B0604020202020204" pitchFamily="34" charset="0"/>
            </a:endParaRPr>
          </a:p>
          <a:p>
            <a:pPr algn="ctr">
              <a:lnSpc>
                <a:spcPct val="150000"/>
              </a:lnSpc>
            </a:pPr>
            <a:r>
              <a:rPr lang="en-GB" sz="1600" dirty="0">
                <a:solidFill>
                  <a:schemeClr val="bg1"/>
                </a:solidFill>
                <a:latin typeface="Arial" panose="020B0604020202020204" pitchFamily="34" charset="0"/>
                <a:cs typeface="Arial" panose="020B0604020202020204" pitchFamily="34" charset="0"/>
              </a:rPr>
              <a:t>‘</a:t>
            </a:r>
            <a:r>
              <a:rPr lang="en-GB" sz="1600" i="1" dirty="0">
                <a:solidFill>
                  <a:schemeClr val="bg1"/>
                </a:solidFill>
                <a:latin typeface="Arial" panose="020B0604020202020204" pitchFamily="34" charset="0"/>
                <a:cs typeface="Arial" panose="020B0604020202020204" pitchFamily="34" charset="0"/>
              </a:rPr>
              <a:t>Fascism is the precise negation of that doctrine which formed the basis of the so – called Marxian Socialism. After Socialism, Fascism attacks the whole complex of democratic ideologies. Fascism denies that the majority, through the mere fact of being a majority, can rule human societies. It denies that this majority can govern by means of periodical consultation. Fascism is definitely and absolutely opposed to the doctrines of liberalism, both in the political and economic sphere</a:t>
            </a:r>
            <a:r>
              <a:rPr lang="en-GB" sz="1600" dirty="0">
                <a:solidFill>
                  <a:schemeClr val="bg1"/>
                </a:solidFill>
                <a:latin typeface="Arial" panose="020B0604020202020204" pitchFamily="34" charset="0"/>
                <a:cs typeface="Arial" panose="020B0604020202020204" pitchFamily="34" charset="0"/>
              </a:rPr>
              <a:t>.’</a:t>
            </a:r>
            <a:endParaRPr lang="en-GB" sz="2000" dirty="0">
              <a:solidFill>
                <a:schemeClr val="bg1"/>
              </a:solidFill>
              <a:latin typeface="Arial" panose="020B0604020202020204" pitchFamily="34" charset="0"/>
              <a:cs typeface="Arial" panose="020B0604020202020204" pitchFamily="34" charset="0"/>
            </a:endParaRPr>
          </a:p>
        </p:txBody>
      </p:sp>
      <p:pic>
        <p:nvPicPr>
          <p:cNvPr id="15" name="Picture 24" descr="Image result for main menu button icon">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4797" y="266339"/>
            <a:ext cx="1076879" cy="1069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C29C735-FF49-DA4A-E7DA-1D2E0489BE8E}"/>
              </a:ext>
            </a:extLst>
          </p:cNvPr>
          <p:cNvSpPr/>
          <p:nvPr/>
        </p:nvSpPr>
        <p:spPr>
          <a:xfrm>
            <a:off x="8099656" y="3295482"/>
            <a:ext cx="3938435" cy="461665"/>
          </a:xfrm>
          <a:prstGeom prst="rect">
            <a:avLst/>
          </a:prstGeom>
          <a:solidFill>
            <a:schemeClr val="accent2">
              <a:lumMod val="60000"/>
              <a:lumOff val="40000"/>
            </a:schemeClr>
          </a:solidFill>
        </p:spPr>
        <p:txBody>
          <a:bodyPr wrap="square">
            <a:spAutoFit/>
          </a:bodyPr>
          <a:lstStyle/>
          <a:p>
            <a:pPr algn="ctr"/>
            <a:r>
              <a:rPr lang="en-GB" sz="2400" dirty="0">
                <a:solidFill>
                  <a:schemeClr val="bg1"/>
                </a:solidFill>
                <a:latin typeface="Arial" panose="020B0604020202020204" pitchFamily="34" charset="0"/>
                <a:cs typeface="Arial" panose="020B0604020202020204" pitchFamily="34" charset="0"/>
              </a:rPr>
              <a:t>Fascism is Anti - Against </a:t>
            </a:r>
          </a:p>
        </p:txBody>
      </p:sp>
      <p:sp>
        <p:nvSpPr>
          <p:cNvPr id="5" name="TextBox 4">
            <a:extLst>
              <a:ext uri="{FF2B5EF4-FFF2-40B4-BE49-F238E27FC236}">
                <a16:creationId xmlns:a16="http://schemas.microsoft.com/office/drawing/2014/main" id="{4A148C07-E632-129A-A680-F6B1132E1214}"/>
              </a:ext>
            </a:extLst>
          </p:cNvPr>
          <p:cNvSpPr txBox="1"/>
          <p:nvPr/>
        </p:nvSpPr>
        <p:spPr>
          <a:xfrm>
            <a:off x="4012032" y="3917482"/>
            <a:ext cx="3938435" cy="2603948"/>
          </a:xfrm>
          <a:prstGeom prst="rect">
            <a:avLst/>
          </a:prstGeom>
          <a:solidFill>
            <a:schemeClr val="tx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8AE33EAA-4E34-BAF3-475D-43E77F2FB437}"/>
              </a:ext>
            </a:extLst>
          </p:cNvPr>
          <p:cNvSpPr txBox="1"/>
          <p:nvPr/>
        </p:nvSpPr>
        <p:spPr>
          <a:xfrm>
            <a:off x="8058835" y="3917482"/>
            <a:ext cx="3952436" cy="2603948"/>
          </a:xfrm>
          <a:prstGeom prst="rect">
            <a:avLst/>
          </a:prstGeom>
          <a:solidFill>
            <a:schemeClr val="tx1"/>
          </a:solidFill>
        </p:spPr>
        <p:txBody>
          <a:bodyPr wrap="square" rtlCol="0">
            <a:spAutoFit/>
          </a:bodyPr>
          <a:lstStyle/>
          <a:p>
            <a:endParaRPr lang="en-GB" dirty="0"/>
          </a:p>
        </p:txBody>
      </p:sp>
      <p:pic>
        <p:nvPicPr>
          <p:cNvPr id="8194" name="Picture 2" descr="Italian Fascist Propaganda Black Brigade Italy Poster Wall - Etsy">
            <a:extLst>
              <a:ext uri="{FF2B5EF4-FFF2-40B4-BE49-F238E27FC236}">
                <a16:creationId xmlns:a16="http://schemas.microsoft.com/office/drawing/2014/main" id="{97C06E69-2273-77F3-D832-BEE9DA07B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434" y="372207"/>
            <a:ext cx="1915854" cy="2709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Italian Fascist Vintage Italy Propaganda Advertisement Retro - Etsy">
            <a:extLst>
              <a:ext uri="{FF2B5EF4-FFF2-40B4-BE49-F238E27FC236}">
                <a16:creationId xmlns:a16="http://schemas.microsoft.com/office/drawing/2014/main" id="{54D3D751-6A43-B0FB-EB5B-E970D8EF39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648" y="266339"/>
            <a:ext cx="2065276" cy="286880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a:hlinkClick r:id="rId7" action="ppaction://hlinksldjump"/>
            <a:extLst>
              <a:ext uri="{FF2B5EF4-FFF2-40B4-BE49-F238E27FC236}">
                <a16:creationId xmlns:a16="http://schemas.microsoft.com/office/drawing/2014/main" id="{6303DBCB-1634-F2D4-55B7-8DEC27013957}"/>
              </a:ext>
            </a:extLst>
          </p:cNvPr>
          <p:cNvPicPr>
            <a:picLocks noChangeAspect="1" noChangeArrowheads="1"/>
          </p:cNvPicPr>
          <p:nvPr/>
        </p:nvPicPr>
        <p:blipFill>
          <a:blip r:embed="rId8">
            <a:lum bright="20000"/>
            <a:extLst>
              <a:ext uri="{28A0092B-C50C-407E-A947-70E740481C1C}">
                <a14:useLocalDpi xmlns:a14="http://schemas.microsoft.com/office/drawing/2010/main" val="0"/>
              </a:ext>
            </a:extLst>
          </a:blip>
          <a:srcRect/>
          <a:stretch>
            <a:fillRect/>
          </a:stretch>
        </p:blipFill>
        <p:spPr bwMode="auto">
          <a:xfrm>
            <a:off x="10595080" y="2336159"/>
            <a:ext cx="1416191" cy="8522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2" descr="Image result for next button">
            <a:hlinkClick r:id="" action="ppaction://hlinkshowjump?jump=nextslide"/>
            <a:extLst>
              <a:ext uri="{FF2B5EF4-FFF2-40B4-BE49-F238E27FC236}">
                <a16:creationId xmlns:a16="http://schemas.microsoft.com/office/drawing/2014/main" id="{50C91349-8555-C21C-F140-FE298B4889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66106" y="1361562"/>
            <a:ext cx="814262" cy="81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338726"/>
      </p:ext>
    </p:extLst>
  </p:cSld>
  <p:clrMapOvr>
    <a:masterClrMapping/>
  </p:clrMapOvr>
  <mc:AlternateContent xmlns:mc="http://schemas.openxmlformats.org/markup-compatibility/2006" xmlns:p14="http://schemas.microsoft.com/office/powerpoint/2010/main">
    <mc:Choice Requires="p14">
      <p:transition spd="slow" p14:dur="3500">
        <p:checker/>
      </p:transition>
    </mc:Choice>
    <mc:Fallback xmlns="">
      <p:transition spd="slow">
        <p:checker/>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TM04033925[[fn=Droplet]]</Template>
  <TotalTime>9361</TotalTime>
  <Words>2627</Words>
  <Application>Microsoft Office PowerPoint</Application>
  <PresentationFormat>Widescreen</PresentationFormat>
  <Paragraphs>129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Impact</vt:lpstr>
      <vt:lpstr>Tw Cen MT</vt:lpstr>
      <vt:lpstr>Droplet</vt:lpstr>
      <vt:lpstr>PowerPoint Presentation</vt:lpstr>
      <vt:lpstr>Navigation and action buttons</vt:lpstr>
      <vt:lpstr>PowerPoint Presentation</vt:lpstr>
      <vt:lpstr>Italy (1861- 1919 )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causes of the first world war</dc:title>
  <dc:creator>Phil icHistory</dc:creator>
  <cp:lastModifiedBy>Phil</cp:lastModifiedBy>
  <cp:revision>197</cp:revision>
  <cp:lastPrinted>2014-12-22T18:04:16Z</cp:lastPrinted>
  <dcterms:created xsi:type="dcterms:W3CDTF">2014-12-22T16:57:23Z</dcterms:created>
  <dcterms:modified xsi:type="dcterms:W3CDTF">2023-01-10T22:45:51Z</dcterms:modified>
</cp:coreProperties>
</file>