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60" r:id="rId4"/>
    <p:sldId id="302" r:id="rId5"/>
    <p:sldId id="265" r:id="rId6"/>
    <p:sldId id="293" r:id="rId7"/>
    <p:sldId id="296" r:id="rId8"/>
    <p:sldId id="294" r:id="rId9"/>
    <p:sldId id="297" r:id="rId10"/>
    <p:sldId id="298" r:id="rId11"/>
    <p:sldId id="292" r:id="rId12"/>
    <p:sldId id="271" r:id="rId13"/>
    <p:sldId id="264" r:id="rId14"/>
    <p:sldId id="263" r:id="rId15"/>
    <p:sldId id="290" r:id="rId16"/>
    <p:sldId id="274" r:id="rId17"/>
    <p:sldId id="262" r:id="rId18"/>
    <p:sldId id="301" r:id="rId19"/>
    <p:sldId id="259" r:id="rId20"/>
    <p:sldId id="256" r:id="rId21"/>
    <p:sldId id="258" r:id="rId22"/>
    <p:sldId id="291" r:id="rId23"/>
    <p:sldId id="272" r:id="rId24"/>
    <p:sldId id="295" r:id="rId25"/>
    <p:sldId id="289" r:id="rId26"/>
    <p:sldId id="268" r:id="rId27"/>
    <p:sldId id="273" r:id="rId28"/>
    <p:sldId id="270" r:id="rId29"/>
    <p:sldId id="261" r:id="rId30"/>
    <p:sldId id="288" r:id="rId31"/>
    <p:sldId id="287" r:id="rId32"/>
    <p:sldId id="300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93494-5422-4F35-967C-D0E762EA7708}" v="21" dt="2021-11-09T18:43:2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76" autoAdjust="0"/>
  </p:normalViewPr>
  <p:slideViewPr>
    <p:cSldViewPr>
      <p:cViewPr varScale="1">
        <p:scale>
          <a:sx n="62" d="100"/>
          <a:sy n="62" d="100"/>
        </p:scale>
        <p:origin x="16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BC631-9EE1-41B7-8F7D-38BE9187D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263A-C0CA-4C1C-9BC7-957E49BFDD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6D78C-2BCE-41A3-BB50-98B3E7198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8076D-529E-4837-8D10-D594DCC87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BE6B-F8B6-48C3-9CEB-8A0A9C594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59E-B51A-4449-8E92-6CCB0CB02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5F8B-0204-4A31-98ED-58973CBCB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EDD60-36DF-4750-83BE-5CDA05F63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3CC1-98D9-414D-A9D2-DD8377939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FBB0-FB19-4CC9-91BC-F2F430E52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6CF2-9261-4300-9FF6-BF93926E9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AB7742-0E7A-49CD-895C-8A1A5E6E17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9072">
        <p:split orient="vert"/>
      </p:transition>
    </mc:Choice>
    <mc:Fallback xmlns="">
      <p:transition spd="slow" advClick="0" advTm="9072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Note: this presentation is most effective when music and slides are left to play automatically using the rehearsed timings option. </a:t>
            </a:r>
          </a:p>
          <a:p>
            <a:pPr algn="ctr"/>
            <a:endParaRPr lang="en-GB" dirty="0"/>
          </a:p>
        </p:txBody>
      </p:sp>
      <p:pic>
        <p:nvPicPr>
          <p:cNvPr id="4" name="Micheal Buble - Ho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796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372">
        <p:split orient="vert"/>
      </p:transition>
    </mc:Choice>
    <mc:Fallback xmlns="">
      <p:transition spd="slow" advClick="0" advTm="437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legionmagazine.com/wp-content/uploads/2011/10/WWI-T-LA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482">
        <p:split orient="vert"/>
      </p:transition>
    </mc:Choice>
    <mc:Fallback xmlns="">
      <p:transition spd="slow" advClick="0" advTm="7482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QCdD6uC67Rx3Oz50UmGXJ1z4I6z3B4viNAPyj8MIh9unk8t2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2138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141">
        <p:split orient="vert"/>
      </p:transition>
    </mc:Choice>
    <mc:Fallback xmlns="">
      <p:transition spd="slow" advClick="0" advTm="5141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973">
        <p:split orient="vert"/>
      </p:transition>
    </mc:Choice>
    <mc:Fallback xmlns="">
      <p:transition spd="slow" advClick="0" advTm="4973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7504" y="116632"/>
            <a:ext cx="885698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000" dirty="0"/>
              <a:t>Fixing bayonets (knives) to rifles and getting ready to go ‘over the top’.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3000" dirty="0"/>
              <a:t>Many of these men will be dead in a few minutes.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973">
        <p:split orient="vert"/>
      </p:transition>
    </mc:Choice>
    <mc:Fallback xmlns="">
      <p:transition spd="slow" advClick="0" advTm="10973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2" y="188913"/>
            <a:ext cx="676798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4060" y="90428"/>
            <a:ext cx="73453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500" dirty="0">
                <a:latin typeface="+mj-lt"/>
              </a:rPr>
              <a:t>‘Over The Top’ . . .  to face the machine guns</a:t>
            </a:r>
            <a:r>
              <a:rPr lang="en-GB" sz="20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649">
        <p:split orient="vert"/>
      </p:transition>
    </mc:Choice>
    <mc:Fallback xmlns="">
      <p:transition spd="slow" advClick="0" advTm="4649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oucs.ox.ac.uk/ww1lit/images/rose/trench3.jpg?1351669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804">
        <p:split orient="vert"/>
      </p:transition>
    </mc:Choice>
    <mc:Fallback xmlns="">
      <p:transition spd="slow" advClick="0" advTm="5804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7544" y="116632"/>
            <a:ext cx="719931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500" dirty="0"/>
              <a:t>Soldiers who did not go  ‘over the top’ would be shot by their own commanders.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726">
        <p:split orient="vert"/>
      </p:transition>
    </mc:Choice>
    <mc:Fallback xmlns="">
      <p:transition spd="slow" advClick="0" advTm="11726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512" y="116632"/>
            <a:ext cx="735369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500" b="1" dirty="0"/>
              <a:t>French soldiers go over the top</a:t>
            </a:r>
            <a:r>
              <a:rPr lang="en-GB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635">
        <p:split orient="vert"/>
      </p:transition>
    </mc:Choice>
    <mc:Fallback xmlns="">
      <p:transition spd="slow" advClick="0" advTm="2635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4LCcEVDxUK5_sOKWAzkFF379uBdfgjzd29wHpMy6AWIJ293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80"/>
            <a:ext cx="9144000" cy="6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237">
        <p:split orient="vert"/>
      </p:transition>
    </mc:Choice>
    <mc:Fallback xmlns="">
      <p:transition spd="slow" advClick="0" advTm="2237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48">
        <p:split orient="vert"/>
      </p:transition>
    </mc:Choice>
    <mc:Fallback xmlns="">
      <p:transition spd="slow" advClick="0" advTm="5548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E9E894-38E6-4593-AA95-F558AD51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2" y="260648"/>
            <a:ext cx="7972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741">
        <p:split orient="vert"/>
      </p:transition>
    </mc:Choice>
    <mc:Fallback xmlns="">
      <p:transition spd="slow" advClick="0" advTm="5741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18495" r="27170" b="25856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911">
        <p:split orient="vert"/>
      </p:transition>
    </mc:Choice>
    <mc:Fallback xmlns="">
      <p:transition spd="slow" advClick="0" advTm="8911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00113" y="0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5076825" y="1889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94">
        <p:split orient="vert"/>
      </p:transition>
    </mc:Choice>
    <mc:Fallback xmlns="">
      <p:transition spd="slow" advClick="0" advTm="5594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_YYMeAu4i7gA/S3q21RMme5I/AAAAAAAAHuI/SvA4jIG-GQo/s640/first-world-war-amazing-pictures-photos-images-trenchwarfare-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3614" r="3653" b="10025"/>
          <a:stretch/>
        </p:blipFill>
        <p:spPr bwMode="auto">
          <a:xfrm>
            <a:off x="0" y="0"/>
            <a:ext cx="9144000" cy="68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102">
        <p:split orient="vert"/>
      </p:transition>
    </mc:Choice>
    <mc:Fallback xmlns="">
      <p:transition spd="slow" advClick="0" advTm="5102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859">
        <p:split orient="vert"/>
      </p:transition>
    </mc:Choice>
    <mc:Fallback xmlns="">
      <p:transition spd="slow" advClick="0" advTm="3859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lostiempos.com/media_recortes/2009/11/12/77520_g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585">
        <p:split orient="vert"/>
      </p:transition>
    </mc:Choice>
    <mc:Fallback xmlns="">
      <p:transition spd="slow" advClick="0" advTm="5585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2" descr="http://i.ytimg.com/vi/SS1dO0JC2EE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79388" y="161925"/>
            <a:ext cx="27364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000" dirty="0">
                <a:solidFill>
                  <a:schemeClr val="bg1"/>
                </a:solidFill>
              </a:rPr>
              <a:t>The terrible sights and experiences of war damaged</a:t>
            </a:r>
          </a:p>
          <a:p>
            <a:pPr eaLnBrk="1" hangingPunct="1"/>
            <a:r>
              <a:rPr lang="en-GB" sz="3000" dirty="0">
                <a:solidFill>
                  <a:schemeClr val="bg1"/>
                </a:solidFill>
              </a:rPr>
              <a:t>minds. </a:t>
            </a:r>
          </a:p>
          <a:p>
            <a:pPr eaLnBrk="1" hangingPunct="1"/>
            <a:endParaRPr lang="en-GB" sz="3000" dirty="0">
              <a:solidFill>
                <a:schemeClr val="bg1"/>
              </a:solidFill>
            </a:endParaRPr>
          </a:p>
          <a:p>
            <a:pPr eaLnBrk="1" hangingPunct="1"/>
            <a:r>
              <a:rPr lang="en-GB" sz="3000" dirty="0">
                <a:solidFill>
                  <a:schemeClr val="bg1"/>
                </a:solidFill>
              </a:rPr>
              <a:t>This was called </a:t>
            </a:r>
            <a:r>
              <a:rPr lang="en-GB" sz="3000" b="1" dirty="0">
                <a:solidFill>
                  <a:schemeClr val="bg1"/>
                </a:solidFill>
              </a:rPr>
              <a:t>Shell Shock</a:t>
            </a:r>
            <a:r>
              <a:rPr lang="en-GB" sz="3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146">
        <p:split orient="vert"/>
      </p:transition>
    </mc:Choice>
    <mc:Fallback xmlns="">
      <p:transition spd="slow" advClick="0" advTm="9146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48">
        <p:split orient="vert"/>
      </p:transition>
    </mc:Choice>
    <mc:Fallback xmlns="">
      <p:transition spd="slow" advClick="0" advTm="1148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975">
        <p:split orient="vert"/>
      </p:transition>
    </mc:Choice>
    <mc:Fallback xmlns="">
      <p:transition spd="slow" advClick="0" advTm="3975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suici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961">
        <p:split orient="vert"/>
      </p:transition>
    </mc:Choice>
    <mc:Fallback xmlns="">
      <p:transition spd="slow" advClick="0" advTm="5961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The last man in ‘No Man’s Land’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333">
        <p:split orient="vert"/>
      </p:transition>
    </mc:Choice>
    <mc:Fallback xmlns="">
      <p:transition spd="slow" advClick="0" advTm="15333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000" b="1" dirty="0"/>
              <a:t>Home by Christmas..?  </a:t>
            </a:r>
            <a:r>
              <a:rPr lang="en-US" sz="2000" dirty="0"/>
              <a:t>Most people thought the war would be over very quickly and they would be home in just few months. However, they were wrong. </a:t>
            </a:r>
            <a:br>
              <a:rPr lang="en-US" sz="2000" dirty="0"/>
            </a:br>
            <a:r>
              <a:rPr lang="en-US" sz="2000" dirty="0"/>
              <a:t>Can you see a familiar face in this excited crowd in Vienna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7" descr="odeo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537">
        <p:split orient="vert"/>
      </p:transition>
    </mc:Choice>
    <mc:Fallback xmlns="">
      <p:transition spd="slow" advClick="0" advTm="15537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3" t="11749" r="25494"/>
          <a:stretch>
            <a:fillRect/>
          </a:stretch>
        </p:blipFill>
        <p:spPr bwMode="auto">
          <a:xfrm>
            <a:off x="0" y="0"/>
            <a:ext cx="38036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214813" y="285750"/>
            <a:ext cx="4572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/>
              <a:t>One Soldier’s Story</a:t>
            </a:r>
          </a:p>
          <a:p>
            <a:pPr algn="ctr" eaLnBrk="1" hangingPunct="1"/>
            <a:endParaRPr lang="en-GB" b="1" u="sng" dirty="0"/>
          </a:p>
          <a:p>
            <a:pPr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This German soldier  fought in the very first battle of the war in 1914. He was awarded a medal for his bravery.</a:t>
            </a:r>
          </a:p>
          <a:p>
            <a:pPr algn="ctr"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Even though he had been inured many times he fought in the war for 4 years</a:t>
            </a:r>
          </a:p>
          <a:p>
            <a:pPr algn="ctr"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He was still alive on the last day of the war on November 11</a:t>
            </a:r>
            <a:r>
              <a:rPr lang="en-GB" sz="1600" baseline="30000" dirty="0"/>
              <a:t>th</a:t>
            </a:r>
            <a:r>
              <a:rPr lang="en-GB" sz="1600" dirty="0"/>
              <a:t>, 1918.</a:t>
            </a:r>
          </a:p>
          <a:p>
            <a:pPr algn="ctr"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When it was clear Germany would lose the war a ceasefire was agreed. The war would end at 11 am on the 11</a:t>
            </a:r>
            <a:r>
              <a:rPr lang="en-GB" sz="1600" baseline="30000" dirty="0"/>
              <a:t>th</a:t>
            </a:r>
            <a:r>
              <a:rPr lang="en-GB" sz="1600" dirty="0"/>
              <a:t> of November.</a:t>
            </a:r>
          </a:p>
          <a:p>
            <a:pPr algn="ctr"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Army generals were given this news at 6 am that morning. Amazingly some generals continued to attack until the last minute.</a:t>
            </a:r>
          </a:p>
          <a:p>
            <a:pPr algn="ctr" eaLnBrk="1" hangingPunct="1"/>
            <a:endParaRPr lang="en-GB" sz="1600" dirty="0"/>
          </a:p>
          <a:p>
            <a:pPr algn="ctr" eaLnBrk="1" hangingPunct="1"/>
            <a:r>
              <a:rPr lang="en-GB" sz="1600" dirty="0"/>
              <a:t>This man was killed at 10:39. Having survived 4 years of fighting he died needlessly with just 21 minutes of the war remaining. He was still wearing his medal.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6321">
        <p:split orient="vert"/>
      </p:transition>
    </mc:Choice>
    <mc:Fallback xmlns="">
      <p:transition spd="slow" advClick="0" advTm="36321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5" descr="poppy_field_peter_witham_4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6" b="1639"/>
          <a:stretch/>
        </p:blipFill>
        <p:spPr bwMode="auto"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67544" y="4197093"/>
            <a:ext cx="8050187" cy="2328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After the war ended one flower grew on the fields where so many died.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The poppy is worn by people on Remembrance Day.</a:t>
            </a:r>
            <a:br>
              <a:rPr lang="en-US" sz="25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</a:br>
            <a:br>
              <a:rPr lang="en-US" sz="25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</a:br>
            <a:r>
              <a:rPr lang="en-US" sz="25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Buying a poppy helps the soldiers and their families affected by the war.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918">
        <p:split orient="vert"/>
      </p:transition>
    </mc:Choice>
    <mc:Fallback xmlns="">
      <p:transition spd="slow" advClick="0" advTm="7918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990205"/>
            <a:ext cx="7889082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000" kern="1200">
                <a:solidFill>
                  <a:schemeClr val="bg1"/>
                </a:solidFill>
              </a:rPr>
              <a:t>Thank you for watching</a:t>
            </a:r>
            <a:br>
              <a:rPr lang="en-US" sz="2000" kern="1200">
                <a:solidFill>
                  <a:schemeClr val="bg1"/>
                </a:solidFill>
              </a:rPr>
            </a:br>
            <a:br>
              <a:rPr lang="en-US" sz="2000" kern="1200">
                <a:solidFill>
                  <a:schemeClr val="bg1"/>
                </a:solidFill>
              </a:rPr>
            </a:br>
            <a:r>
              <a:rPr lang="en-US" sz="2000" kern="1200">
                <a:solidFill>
                  <a:schemeClr val="bg1"/>
                </a:solidFill>
              </a:rPr>
              <a:t>This is a free to share resource</a:t>
            </a:r>
            <a:br>
              <a:rPr lang="en-US" sz="2000" kern="1200">
                <a:solidFill>
                  <a:schemeClr val="bg1"/>
                </a:solidFill>
              </a:rPr>
            </a:br>
            <a:endParaRPr lang="en-US" sz="2000" kern="12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16" y="5551200"/>
            <a:ext cx="493752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bg1"/>
                </a:solidFill>
              </a:rPr>
              <a:t>www.icHistory.com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970C25-3520-42FF-97C0-228DB1DB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1105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7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300">
        <p:split orient="vert"/>
      </p:transition>
    </mc:Choice>
    <mc:Fallback xmlns="">
      <p:transition spd="slow" advClick="0" advTm="73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i.dailymail.co.uk/i/pix/2012/11/01/article-2226235-0F7F8D0300000578-696_96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402">
        <p:split orient="vert"/>
      </p:transition>
    </mc:Choice>
    <mc:Fallback xmlns="">
      <p:transition spd="slow" advClick="0" advTm="6402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07704" y="6141392"/>
            <a:ext cx="7129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dirty="0">
                <a:latin typeface="+mj-lt"/>
              </a:rPr>
              <a:t>The spade as important as the gun</a:t>
            </a:r>
            <a:r>
              <a:rPr lang="en-GB" sz="3200" b="1" dirty="0"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778">
        <p:split orient="vert"/>
      </p:transition>
    </mc:Choice>
    <mc:Fallback xmlns="">
      <p:transition spd="slow" advClick="0" advTm="2778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img39.imageshack.us/img39/369/soldiersdiggingtr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4288"/>
            <a:ext cx="925512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723">
        <p:split orient="vert"/>
      </p:transition>
    </mc:Choice>
    <mc:Fallback xmlns="">
      <p:transition spd="slow" advClick="0" advTm="2723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cache5.art.com/LRG/46/4627/39PFG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" y="57150"/>
            <a:ext cx="9111704" cy="683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220">
        <p:split orient="vert"/>
      </p:transition>
    </mc:Choice>
    <mc:Fallback xmlns="">
      <p:transition spd="slow" advClick="0" advTm="822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https://encrypted-tbn1.gstatic.com/images?q=tbn:ANd9GcRFpOF7V73pTnAykZuNpnRG7UyO31rAet3CccfjIqZrG6JzbX9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695">
        <p:split orient="vert"/>
      </p:transition>
    </mc:Choice>
    <mc:Fallback xmlns="">
      <p:transition spd="slow" advClick="0" advTm="4695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ZHlky8bhPmg/TddHTAhM3RI/AAAAAAAAArQ/OZpidAtTrLs/s1600/writing+in+t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88424" cy="69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89">
        <p:split orient="vert"/>
      </p:transition>
    </mc:Choice>
    <mc:Fallback xmlns="">
      <p:transition spd="slow" advClick="0" advTm="4089">
        <p:split orient="vert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369</Words>
  <Application>Microsoft Office PowerPoint</Application>
  <PresentationFormat>On-screen Show (4:3)</PresentationFormat>
  <Paragraphs>34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Default Design</vt:lpstr>
      <vt:lpstr>PowerPoint Presentation</vt:lpstr>
      <vt:lpstr>PowerPoint Presentation</vt:lpstr>
      <vt:lpstr>Home by Christmas..?  Most people thought the war would be over very quickly and they would be home in just few months. However, they were wrong.  Can you see a familiar face in this excited crowd in Vienna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  This is a free to share resource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Chantler</dc:creator>
  <cp:lastModifiedBy>Phil</cp:lastModifiedBy>
  <cp:revision>53</cp:revision>
  <dcterms:created xsi:type="dcterms:W3CDTF">2008-06-12T06:09:03Z</dcterms:created>
  <dcterms:modified xsi:type="dcterms:W3CDTF">2021-11-09T18:43:52Z</dcterms:modified>
</cp:coreProperties>
</file>