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75" r:id="rId2"/>
    <p:sldId id="276" r:id="rId3"/>
    <p:sldId id="279" r:id="rId4"/>
    <p:sldId id="280" r:id="rId5"/>
    <p:sldId id="281" r:id="rId6"/>
    <p:sldId id="285" r:id="rId7"/>
    <p:sldId id="284" r:id="rId8"/>
    <p:sldId id="282" r:id="rId9"/>
    <p:sldId id="283" r:id="rId10"/>
    <p:sldId id="277" r:id="rId11"/>
    <p:sldId id="278" r:id="rId12"/>
    <p:sldId id="256" r:id="rId13"/>
    <p:sldId id="260" r:id="rId14"/>
    <p:sldId id="261" r:id="rId15"/>
    <p:sldId id="262" r:id="rId16"/>
    <p:sldId id="268" r:id="rId17"/>
    <p:sldId id="265" r:id="rId18"/>
    <p:sldId id="263" r:id="rId19"/>
    <p:sldId id="267" r:id="rId20"/>
    <p:sldId id="266" r:id="rId21"/>
    <p:sldId id="269" r:id="rId22"/>
    <p:sldId id="270" r:id="rId23"/>
    <p:sldId id="272" r:id="rId24"/>
    <p:sldId id="27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819228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826142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884839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7519421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676624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4353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8158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048902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041495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791452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417210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768179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228278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132333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240332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870716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528271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2009133"/>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pcc8xCZ35KI" TargetMode="External"/><Relationship Id="rId13"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4.jpeg"/><Relationship Id="rId12" Type="http://schemas.openxmlformats.org/officeDocument/2006/relationships/hyperlink" Target="https://www.youtube.com/watch?v=kOIHRQlQqwU" TargetMode="External"/><Relationship Id="rId17" Type="http://schemas.openxmlformats.org/officeDocument/2006/relationships/image" Target="../media/image7.gif"/><Relationship Id="rId2" Type="http://schemas.openxmlformats.org/officeDocument/2006/relationships/hyperlink" Target="https://www.youtube.com/watch?v=sPzBR0-rB-0" TargetMode="External"/><Relationship Id="rId16"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hyperlink" Target="https://www.youtube.com/watch?v=MCTfWeNyK04" TargetMode="External"/><Relationship Id="rId11" Type="http://schemas.openxmlformats.org/officeDocument/2006/relationships/image" Target="../media/image26.jpeg"/><Relationship Id="rId5" Type="http://schemas.openxmlformats.org/officeDocument/2006/relationships/image" Target="../media/image23.jpeg"/><Relationship Id="rId15" Type="http://schemas.openxmlformats.org/officeDocument/2006/relationships/image" Target="../media/image28.jpeg"/><Relationship Id="rId10" Type="http://schemas.openxmlformats.org/officeDocument/2006/relationships/hyperlink" Target="https://www.youtube.com/watch?v=gdgPAetNY5U" TargetMode="External"/><Relationship Id="rId4" Type="http://schemas.openxmlformats.org/officeDocument/2006/relationships/hyperlink" Target="https://www.youtube.com/watch?v=0fFxWKFHpdM" TargetMode="External"/><Relationship Id="rId9" Type="http://schemas.openxmlformats.org/officeDocument/2006/relationships/image" Target="../media/image25.jpeg"/><Relationship Id="rId14" Type="http://schemas.openxmlformats.org/officeDocument/2006/relationships/hyperlink" Target="https://www.youtube.com/watch?v=nc8neFqI9vA"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x_od2YfftD4" TargetMode="External"/><Relationship Id="rId13"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0.jpeg"/><Relationship Id="rId12" Type="http://schemas.openxmlformats.org/officeDocument/2006/relationships/hyperlink" Target="https://www.youtube.com/watch?v=2aD6VpfUlHE" TargetMode="External"/><Relationship Id="rId2" Type="http://schemas.openxmlformats.org/officeDocument/2006/relationships/hyperlink" Target="https://www.youtube.com/watch?v=D_kuKXRLEnY" TargetMode="External"/><Relationship Id="rId1" Type="http://schemas.openxmlformats.org/officeDocument/2006/relationships/slideLayout" Target="../slideLayouts/slideLayout2.xml"/><Relationship Id="rId6" Type="http://schemas.openxmlformats.org/officeDocument/2006/relationships/hyperlink" Target="https://www.youtube.com/watch?v=va8zjTPsJrI" TargetMode="External"/><Relationship Id="rId11" Type="http://schemas.openxmlformats.org/officeDocument/2006/relationships/image" Target="../media/image32.jpeg"/><Relationship Id="rId5" Type="http://schemas.openxmlformats.org/officeDocument/2006/relationships/image" Target="../media/image7.gif"/><Relationship Id="rId10" Type="http://schemas.openxmlformats.org/officeDocument/2006/relationships/hyperlink" Target="https://www.youtube.com/watch?v=sHcJtU9dr6I&amp;t=364s" TargetMode="External"/><Relationship Id="rId4" Type="http://schemas.openxmlformats.org/officeDocument/2006/relationships/slide" Target="slide1.xml"/><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1.mp3"/><Relationship Id="rId7" Type="http://schemas.openxmlformats.org/officeDocument/2006/relationships/image" Target="../media/image37.jpe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eg"/><Relationship Id="rId7"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slide" Target="slide10.xml"/><Relationship Id="rId10" Type="http://schemas.openxmlformats.org/officeDocument/2006/relationships/image" Target="../media/image7.gif"/><Relationship Id="rId4" Type="http://schemas.openxmlformats.org/officeDocument/2006/relationships/image" Target="../media/image4.jpeg"/><Relationship Id="rId9"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audio" Target="../media/media2.mp3"/><Relationship Id="rId7" Type="http://schemas.openxmlformats.org/officeDocument/2006/relationships/image" Target="../media/image68.jpeg"/><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tags" Target="../tags/tag9.xml"/><Relationship Id="rId6" Type="http://schemas.openxmlformats.org/officeDocument/2006/relationships/image" Target="../media/image67.jpeg"/><Relationship Id="rId11" Type="http://schemas.openxmlformats.org/officeDocument/2006/relationships/image" Target="../media/image46.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slideLayout" Target="../slideLayouts/slideLayout1.xml"/><Relationship Id="rId9"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ichistory.com/the-holocaust.html" TargetMode="Externa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slide" Target="slide1.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0.jpe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12.jpeg"/><Relationship Id="rId5" Type="http://schemas.openxmlformats.org/officeDocument/2006/relationships/image" Target="../media/image9.jpeg"/><Relationship Id="rId15" Type="http://schemas.openxmlformats.org/officeDocument/2006/relationships/image" Target="../media/image7.gif"/><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11.jpeg"/><Relationship Id="rId1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1026" name="Picture 2" descr="Image result for the holocaust">
            <a:extLst>
              <a:ext uri="{FF2B5EF4-FFF2-40B4-BE49-F238E27FC236}">
                <a16:creationId xmlns:a16="http://schemas.microsoft.com/office/drawing/2014/main" id="{D9B36CF8-1375-449F-BDEB-019CC36F6F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 t="-627" r="1886" b="24616"/>
          <a:stretch/>
        </p:blipFill>
        <p:spPr bwMode="auto">
          <a:xfrm>
            <a:off x="1144026" y="733067"/>
            <a:ext cx="9677380" cy="3503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B75D45-D0A5-4D8E-807A-8E7380B4DADF}"/>
              </a:ext>
            </a:extLst>
          </p:cNvPr>
          <p:cNvSpPr>
            <a:spLocks noGrp="1"/>
          </p:cNvSpPr>
          <p:nvPr>
            <p:ph type="title"/>
          </p:nvPr>
        </p:nvSpPr>
        <p:spPr>
          <a:xfrm>
            <a:off x="1948097" y="4832021"/>
            <a:ext cx="9144000" cy="1641490"/>
          </a:xfrm>
        </p:spPr>
        <p:txBody>
          <a:bodyPr vert="horz" wrap="none" lIns="91440" tIns="45720" rIns="91440" bIns="45720" rtlCol="0" anchor="t">
            <a:normAutofit/>
          </a:bodyPr>
          <a:lstStyle/>
          <a:p>
            <a:pPr algn="r"/>
            <a:r>
              <a:rPr lang="en-US" sz="96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The</a:t>
            </a:r>
            <a:r>
              <a:rPr lang="en-US" sz="9600" b="1"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 Holocaust </a:t>
            </a:r>
          </a:p>
        </p:txBody>
      </p:sp>
    </p:spTree>
    <p:extLst>
      <p:ext uri="{BB962C8B-B14F-4D97-AF65-F5344CB8AC3E}">
        <p14:creationId xmlns:p14="http://schemas.microsoft.com/office/powerpoint/2010/main" val="405801679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avid wolnerman">
            <a:hlinkClick r:id="rId2"/>
            <a:extLst>
              <a:ext uri="{FF2B5EF4-FFF2-40B4-BE49-F238E27FC236}">
                <a16:creationId xmlns:a16="http://schemas.microsoft.com/office/drawing/2014/main" id="{B1BE2A7F-4DF4-471A-91CA-74BC2ECD54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33"/>
          <a:stretch/>
        </p:blipFill>
        <p:spPr bwMode="auto">
          <a:xfrm>
            <a:off x="323080" y="361496"/>
            <a:ext cx="4135382" cy="35138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annah lewis holocaust">
            <a:hlinkClick r:id="rId4"/>
            <a:extLst>
              <a:ext uri="{FF2B5EF4-FFF2-40B4-BE49-F238E27FC236}">
                <a16:creationId xmlns:a16="http://schemas.microsoft.com/office/drawing/2014/main" id="{400B8CA8-84DC-496E-8CA3-629E7A772B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248" r="27998"/>
          <a:stretch/>
        </p:blipFill>
        <p:spPr bwMode="auto">
          <a:xfrm>
            <a:off x="2496456" y="4232570"/>
            <a:ext cx="1859377" cy="22639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zigi shipper">
            <a:hlinkClick r:id="rId6"/>
            <a:extLst>
              <a:ext uri="{FF2B5EF4-FFF2-40B4-BE49-F238E27FC236}">
                <a16:creationId xmlns:a16="http://schemas.microsoft.com/office/drawing/2014/main" id="{D6041AA4-6315-4BE0-AA40-EE690635D2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2917" y="361496"/>
            <a:ext cx="2743903" cy="18301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avid wisnia">
            <a:hlinkClick r:id="rId8"/>
            <a:extLst>
              <a:ext uri="{FF2B5EF4-FFF2-40B4-BE49-F238E27FC236}">
                <a16:creationId xmlns:a16="http://schemas.microsoft.com/office/drawing/2014/main" id="{22D6C66D-5823-4217-97FA-1D0B23091B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361"/>
          <a:stretch/>
        </p:blipFill>
        <p:spPr bwMode="auto">
          <a:xfrm>
            <a:off x="4690244" y="2462587"/>
            <a:ext cx="2743903" cy="41006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eva kor">
            <a:hlinkClick r:id="rId10"/>
            <a:extLst>
              <a:ext uri="{FF2B5EF4-FFF2-40B4-BE49-F238E27FC236}">
                <a16:creationId xmlns:a16="http://schemas.microsoft.com/office/drawing/2014/main" id="{4B2DDF88-B767-4BCE-AEED-A8A7B070E5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7242" y="346983"/>
            <a:ext cx="4208075" cy="31516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liberators holocaust">
            <a:hlinkClick r:id="rId12"/>
            <a:extLst>
              <a:ext uri="{FF2B5EF4-FFF2-40B4-BE49-F238E27FC236}">
                <a16:creationId xmlns:a16="http://schemas.microsoft.com/office/drawing/2014/main" id="{20063993-2D9C-47FE-8CC4-F582A75678F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80" t="-7567" r="34639" b="11561"/>
          <a:stretch/>
        </p:blipFill>
        <p:spPr bwMode="auto">
          <a:xfrm>
            <a:off x="7737243" y="3498662"/>
            <a:ext cx="4307580" cy="306459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gerda klein">
            <a:hlinkClick r:id="rId14"/>
            <a:extLst>
              <a:ext uri="{FF2B5EF4-FFF2-40B4-BE49-F238E27FC236}">
                <a16:creationId xmlns:a16="http://schemas.microsoft.com/office/drawing/2014/main" id="{808EDBB2-FFC6-44F4-934D-86C97FCF018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0601" t="4289" r="24555" b="13806"/>
          <a:stretch/>
        </p:blipFill>
        <p:spPr bwMode="auto">
          <a:xfrm>
            <a:off x="323080" y="4232569"/>
            <a:ext cx="1992606" cy="22318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99F317-3241-4017-9F96-470019AB083B}"/>
              </a:ext>
            </a:extLst>
          </p:cNvPr>
          <p:cNvSpPr txBox="1"/>
          <p:nvPr/>
        </p:nvSpPr>
        <p:spPr>
          <a:xfrm>
            <a:off x="296691" y="3546829"/>
            <a:ext cx="2018995" cy="338554"/>
          </a:xfrm>
          <a:prstGeom prst="rect">
            <a:avLst/>
          </a:prstGeom>
          <a:solidFill>
            <a:schemeClr val="tx1"/>
          </a:solidFill>
        </p:spPr>
        <p:txBody>
          <a:bodyPr wrap="square" rtlCol="0">
            <a:spAutoFit/>
          </a:bodyPr>
          <a:lstStyle/>
          <a:p>
            <a:pPr algn="ctr"/>
            <a:r>
              <a:rPr lang="en-GB" sz="1600" b="1" dirty="0">
                <a:solidFill>
                  <a:schemeClr val="bg1"/>
                </a:solidFill>
              </a:rPr>
              <a:t>David </a:t>
            </a:r>
            <a:r>
              <a:rPr lang="en-GB" sz="1600" b="1" dirty="0" err="1">
                <a:solidFill>
                  <a:schemeClr val="bg1"/>
                </a:solidFill>
              </a:rPr>
              <a:t>Wolnerman</a:t>
            </a:r>
            <a:endParaRPr lang="en-GB" sz="1600" b="1" dirty="0">
              <a:solidFill>
                <a:schemeClr val="bg1"/>
              </a:solidFill>
            </a:endParaRPr>
          </a:p>
        </p:txBody>
      </p:sp>
      <p:sp>
        <p:nvSpPr>
          <p:cNvPr id="15" name="TextBox 14">
            <a:extLst>
              <a:ext uri="{FF2B5EF4-FFF2-40B4-BE49-F238E27FC236}">
                <a16:creationId xmlns:a16="http://schemas.microsoft.com/office/drawing/2014/main" id="{08480A84-17A9-418A-AD87-DCEB4B475A4A}"/>
              </a:ext>
            </a:extLst>
          </p:cNvPr>
          <p:cNvSpPr txBox="1"/>
          <p:nvPr/>
        </p:nvSpPr>
        <p:spPr>
          <a:xfrm>
            <a:off x="4612916" y="1853104"/>
            <a:ext cx="1260820" cy="338554"/>
          </a:xfrm>
          <a:prstGeom prst="rect">
            <a:avLst/>
          </a:prstGeom>
          <a:solidFill>
            <a:schemeClr val="tx1"/>
          </a:solidFill>
        </p:spPr>
        <p:txBody>
          <a:bodyPr wrap="square" rtlCol="0">
            <a:spAutoFit/>
          </a:bodyPr>
          <a:lstStyle/>
          <a:p>
            <a:pPr algn="ctr"/>
            <a:r>
              <a:rPr lang="en-GB" sz="1600" b="1" dirty="0" err="1">
                <a:solidFill>
                  <a:schemeClr val="bg1"/>
                </a:solidFill>
              </a:rPr>
              <a:t>Zigi</a:t>
            </a:r>
            <a:r>
              <a:rPr lang="en-GB" sz="1600" b="1" dirty="0">
                <a:solidFill>
                  <a:schemeClr val="bg1"/>
                </a:solidFill>
              </a:rPr>
              <a:t> Shipper</a:t>
            </a:r>
          </a:p>
        </p:txBody>
      </p:sp>
      <p:sp>
        <p:nvSpPr>
          <p:cNvPr id="16" name="TextBox 15">
            <a:extLst>
              <a:ext uri="{FF2B5EF4-FFF2-40B4-BE49-F238E27FC236}">
                <a16:creationId xmlns:a16="http://schemas.microsoft.com/office/drawing/2014/main" id="{2F8224C0-903F-4FB5-B1F9-0335F9DBC5C5}"/>
              </a:ext>
            </a:extLst>
          </p:cNvPr>
          <p:cNvSpPr txBox="1"/>
          <p:nvPr/>
        </p:nvSpPr>
        <p:spPr>
          <a:xfrm>
            <a:off x="2801257" y="6157950"/>
            <a:ext cx="1554576" cy="338554"/>
          </a:xfrm>
          <a:prstGeom prst="rect">
            <a:avLst/>
          </a:prstGeom>
          <a:solidFill>
            <a:schemeClr val="tx1"/>
          </a:solidFill>
        </p:spPr>
        <p:txBody>
          <a:bodyPr wrap="square" rtlCol="0">
            <a:spAutoFit/>
          </a:bodyPr>
          <a:lstStyle/>
          <a:p>
            <a:pPr algn="ctr"/>
            <a:r>
              <a:rPr lang="en-GB" sz="1600" b="1" dirty="0">
                <a:solidFill>
                  <a:schemeClr val="bg1"/>
                </a:solidFill>
              </a:rPr>
              <a:t>Hannah Lewis</a:t>
            </a:r>
          </a:p>
        </p:txBody>
      </p:sp>
      <p:sp>
        <p:nvSpPr>
          <p:cNvPr id="17" name="TextBox 16">
            <a:extLst>
              <a:ext uri="{FF2B5EF4-FFF2-40B4-BE49-F238E27FC236}">
                <a16:creationId xmlns:a16="http://schemas.microsoft.com/office/drawing/2014/main" id="{3B6F6AB8-A940-474A-A017-FD0C46CE9CE3}"/>
              </a:ext>
            </a:extLst>
          </p:cNvPr>
          <p:cNvSpPr txBox="1"/>
          <p:nvPr/>
        </p:nvSpPr>
        <p:spPr>
          <a:xfrm>
            <a:off x="10490247" y="3727256"/>
            <a:ext cx="1554576" cy="338554"/>
          </a:xfrm>
          <a:prstGeom prst="rect">
            <a:avLst/>
          </a:prstGeom>
          <a:solidFill>
            <a:schemeClr val="tx1"/>
          </a:solidFill>
        </p:spPr>
        <p:txBody>
          <a:bodyPr wrap="square" rtlCol="0">
            <a:spAutoFit/>
          </a:bodyPr>
          <a:lstStyle/>
          <a:p>
            <a:pPr algn="ctr"/>
            <a:r>
              <a:rPr lang="en-GB" sz="1600" b="1" dirty="0">
                <a:solidFill>
                  <a:schemeClr val="bg1"/>
                </a:solidFill>
              </a:rPr>
              <a:t>The Liberators </a:t>
            </a:r>
          </a:p>
        </p:txBody>
      </p:sp>
      <p:sp>
        <p:nvSpPr>
          <p:cNvPr id="18" name="TextBox 17">
            <a:extLst>
              <a:ext uri="{FF2B5EF4-FFF2-40B4-BE49-F238E27FC236}">
                <a16:creationId xmlns:a16="http://schemas.microsoft.com/office/drawing/2014/main" id="{78DC43B9-1B57-4132-89FF-889220BC37D2}"/>
              </a:ext>
            </a:extLst>
          </p:cNvPr>
          <p:cNvSpPr txBox="1"/>
          <p:nvPr/>
        </p:nvSpPr>
        <p:spPr>
          <a:xfrm>
            <a:off x="7754383" y="345980"/>
            <a:ext cx="983217" cy="338554"/>
          </a:xfrm>
          <a:prstGeom prst="rect">
            <a:avLst/>
          </a:prstGeom>
          <a:solidFill>
            <a:schemeClr val="tx1"/>
          </a:solidFill>
        </p:spPr>
        <p:txBody>
          <a:bodyPr wrap="square" rtlCol="0">
            <a:spAutoFit/>
          </a:bodyPr>
          <a:lstStyle/>
          <a:p>
            <a:pPr algn="ctr"/>
            <a:r>
              <a:rPr lang="en-GB" sz="1600" b="1" dirty="0">
                <a:solidFill>
                  <a:schemeClr val="bg1"/>
                </a:solidFill>
              </a:rPr>
              <a:t>Eva </a:t>
            </a:r>
            <a:r>
              <a:rPr lang="en-GB" sz="1600" b="1" dirty="0" err="1">
                <a:solidFill>
                  <a:schemeClr val="bg1"/>
                </a:solidFill>
              </a:rPr>
              <a:t>Kor</a:t>
            </a:r>
            <a:endParaRPr lang="en-GB" sz="1600" b="1" dirty="0">
              <a:solidFill>
                <a:schemeClr val="bg1"/>
              </a:solidFill>
            </a:endParaRPr>
          </a:p>
        </p:txBody>
      </p:sp>
      <p:sp>
        <p:nvSpPr>
          <p:cNvPr id="19" name="TextBox 18">
            <a:extLst>
              <a:ext uri="{FF2B5EF4-FFF2-40B4-BE49-F238E27FC236}">
                <a16:creationId xmlns:a16="http://schemas.microsoft.com/office/drawing/2014/main" id="{E5B42A17-9579-48C9-B13D-722296DA91F5}"/>
              </a:ext>
            </a:extLst>
          </p:cNvPr>
          <p:cNvSpPr txBox="1"/>
          <p:nvPr/>
        </p:nvSpPr>
        <p:spPr>
          <a:xfrm rot="16200000">
            <a:off x="-148664" y="5654093"/>
            <a:ext cx="1282043" cy="338554"/>
          </a:xfrm>
          <a:prstGeom prst="rect">
            <a:avLst/>
          </a:prstGeom>
          <a:solidFill>
            <a:schemeClr val="tx1"/>
          </a:solidFill>
        </p:spPr>
        <p:txBody>
          <a:bodyPr wrap="square" rtlCol="0">
            <a:spAutoFit/>
          </a:bodyPr>
          <a:lstStyle/>
          <a:p>
            <a:pPr algn="ctr"/>
            <a:r>
              <a:rPr lang="en-GB" sz="1600" b="1" dirty="0">
                <a:solidFill>
                  <a:schemeClr val="bg1"/>
                </a:solidFill>
              </a:rPr>
              <a:t>Gerda Klein</a:t>
            </a:r>
          </a:p>
        </p:txBody>
      </p:sp>
      <p:sp>
        <p:nvSpPr>
          <p:cNvPr id="20" name="TextBox 19">
            <a:extLst>
              <a:ext uri="{FF2B5EF4-FFF2-40B4-BE49-F238E27FC236}">
                <a16:creationId xmlns:a16="http://schemas.microsoft.com/office/drawing/2014/main" id="{852209DC-0CD3-4DB4-8FE2-2D9BD9470878}"/>
              </a:ext>
            </a:extLst>
          </p:cNvPr>
          <p:cNvSpPr txBox="1"/>
          <p:nvPr/>
        </p:nvSpPr>
        <p:spPr>
          <a:xfrm rot="16200000">
            <a:off x="6559106" y="5616696"/>
            <a:ext cx="1554576" cy="338554"/>
          </a:xfrm>
          <a:prstGeom prst="rect">
            <a:avLst/>
          </a:prstGeom>
          <a:solidFill>
            <a:schemeClr val="tx1"/>
          </a:solidFill>
        </p:spPr>
        <p:txBody>
          <a:bodyPr wrap="square" rtlCol="0">
            <a:spAutoFit/>
          </a:bodyPr>
          <a:lstStyle/>
          <a:p>
            <a:pPr algn="ctr"/>
            <a:r>
              <a:rPr lang="en-GB" sz="1600" b="1" dirty="0">
                <a:solidFill>
                  <a:schemeClr val="bg1"/>
                </a:solidFill>
              </a:rPr>
              <a:t>David </a:t>
            </a:r>
            <a:r>
              <a:rPr lang="en-GB" sz="1600" b="1" dirty="0" err="1">
                <a:solidFill>
                  <a:schemeClr val="bg1"/>
                </a:solidFill>
              </a:rPr>
              <a:t>Wisnia</a:t>
            </a:r>
            <a:endParaRPr lang="en-GB" sz="1600" b="1" dirty="0">
              <a:solidFill>
                <a:schemeClr val="bg1"/>
              </a:solidFill>
            </a:endParaRPr>
          </a:p>
        </p:txBody>
      </p:sp>
      <p:pic>
        <p:nvPicPr>
          <p:cNvPr id="22" name="Picture 16" descr="Image result for home button no background">
            <a:hlinkClick r:id="rId16" action="ppaction://hlinksldjump"/>
            <a:extLst>
              <a:ext uri="{FF2B5EF4-FFF2-40B4-BE49-F238E27FC236}">
                <a16:creationId xmlns:a16="http://schemas.microsoft.com/office/drawing/2014/main" id="{8D2EF9ED-FBBD-48AD-A830-1F72420810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8625" y="185237"/>
            <a:ext cx="975949" cy="99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034702"/>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essons from the holocaust">
            <a:hlinkClick r:id="rId2"/>
            <a:extLst>
              <a:ext uri="{FF2B5EF4-FFF2-40B4-BE49-F238E27FC236}">
                <a16:creationId xmlns:a16="http://schemas.microsoft.com/office/drawing/2014/main" id="{E2EB9F9D-DAE4-4585-8A56-C5E1A44EB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205" y="268357"/>
            <a:ext cx="4898794" cy="27620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B8948E-A086-4D99-A048-7ACEF17B29F1}"/>
              </a:ext>
            </a:extLst>
          </p:cNvPr>
          <p:cNvSpPr txBox="1"/>
          <p:nvPr/>
        </p:nvSpPr>
        <p:spPr>
          <a:xfrm>
            <a:off x="716028" y="458686"/>
            <a:ext cx="4098072" cy="584775"/>
          </a:xfrm>
          <a:prstGeom prst="rect">
            <a:avLst/>
          </a:prstGeom>
          <a:noFill/>
        </p:spPr>
        <p:txBody>
          <a:bodyPr wrap="square" rtlCol="0">
            <a:spAutoFit/>
          </a:bodyPr>
          <a:lstStyle/>
          <a:p>
            <a:pPr algn="ctr"/>
            <a:r>
              <a:rPr lang="en-GB" sz="3200" dirty="0"/>
              <a:t>Movie and Media  </a:t>
            </a:r>
          </a:p>
        </p:txBody>
      </p:sp>
      <p:cxnSp>
        <p:nvCxnSpPr>
          <p:cNvPr id="6" name="Straight Connector 5">
            <a:extLst>
              <a:ext uri="{FF2B5EF4-FFF2-40B4-BE49-F238E27FC236}">
                <a16:creationId xmlns:a16="http://schemas.microsoft.com/office/drawing/2014/main" id="{680B1D88-045D-4289-9C56-E1443B60FAFE}"/>
              </a:ext>
            </a:extLst>
          </p:cNvPr>
          <p:cNvCxnSpPr>
            <a:cxnSpLocks/>
          </p:cNvCxnSpPr>
          <p:nvPr/>
        </p:nvCxnSpPr>
        <p:spPr>
          <a:xfrm>
            <a:off x="543819" y="301802"/>
            <a:ext cx="46067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6A64C1-6005-4ED4-BD93-D8387E22374B}"/>
              </a:ext>
            </a:extLst>
          </p:cNvPr>
          <p:cNvCxnSpPr/>
          <p:nvPr/>
        </p:nvCxnSpPr>
        <p:spPr>
          <a:xfrm>
            <a:off x="2001718" y="1173531"/>
            <a:ext cx="1258957"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6" descr="Image result for home button no background">
            <a:hlinkClick r:id="rId4" action="ppaction://hlinksldjump"/>
            <a:extLst>
              <a:ext uri="{FF2B5EF4-FFF2-40B4-BE49-F238E27FC236}">
                <a16:creationId xmlns:a16="http://schemas.microsoft.com/office/drawing/2014/main" id="{CCB38556-7435-4323-AF31-A4C47BC62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922" y="136443"/>
            <a:ext cx="975949" cy="99859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schindlers list">
            <a:hlinkClick r:id="rId6"/>
            <a:extLst>
              <a:ext uri="{FF2B5EF4-FFF2-40B4-BE49-F238E27FC236}">
                <a16:creationId xmlns:a16="http://schemas.microsoft.com/office/drawing/2014/main" id="{D77B7F89-206B-4B2E-A35A-50E2721D30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631" r="26357"/>
          <a:stretch/>
        </p:blipFill>
        <p:spPr bwMode="auto">
          <a:xfrm>
            <a:off x="9049738" y="3250888"/>
            <a:ext cx="2817261" cy="33553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lated image">
            <a:hlinkClick r:id="rId8"/>
            <a:extLst>
              <a:ext uri="{FF2B5EF4-FFF2-40B4-BE49-F238E27FC236}">
                <a16:creationId xmlns:a16="http://schemas.microsoft.com/office/drawing/2014/main" id="{03D13D6A-5D43-4F6A-B092-999C9FF028B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640"/>
          <a:stretch/>
        </p:blipFill>
        <p:spPr bwMode="auto">
          <a:xfrm>
            <a:off x="396781" y="3276600"/>
            <a:ext cx="4900778" cy="330861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The ensemble cast, including Tom Hardy (pictured), delivered believable performances as dumbstruck soldiers">
            <a:extLst>
              <a:ext uri="{FF2B5EF4-FFF2-40B4-BE49-F238E27FC236}">
                <a16:creationId xmlns:a16="http://schemas.microsoft.com/office/drawing/2014/main" id="{EA6126FD-6C75-4361-BAF6-F4506EF217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274" name="Picture 10" descr="Related image">
            <a:hlinkClick r:id="rId10"/>
            <a:extLst>
              <a:ext uri="{FF2B5EF4-FFF2-40B4-BE49-F238E27FC236}">
                <a16:creationId xmlns:a16="http://schemas.microsoft.com/office/drawing/2014/main" id="{97D7C75E-CD4B-40F6-8BC4-5B41CC58153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1839" t="-3348" r="15363" b="3348"/>
          <a:stretch/>
        </p:blipFill>
        <p:spPr bwMode="auto">
          <a:xfrm>
            <a:off x="5541051" y="3127514"/>
            <a:ext cx="3265195" cy="3478694"/>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Image result for the pianist scene">
            <a:hlinkClick r:id="rId12"/>
            <a:extLst>
              <a:ext uri="{FF2B5EF4-FFF2-40B4-BE49-F238E27FC236}">
                <a16:creationId xmlns:a16="http://schemas.microsoft.com/office/drawing/2014/main" id="{5623DF8C-693E-47B2-ABBF-C7DE2C90AF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7" t="3990" r="137" b="51808"/>
          <a:stretch/>
        </p:blipFill>
        <p:spPr bwMode="auto">
          <a:xfrm>
            <a:off x="325001" y="1431234"/>
            <a:ext cx="6431720" cy="159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45787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odejana.cz/blog/00008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620" r="28005" b="37626"/>
          <a:stretch/>
        </p:blipFill>
        <p:spPr bwMode="auto">
          <a:xfrm>
            <a:off x="0" y="0"/>
            <a:ext cx="12192000" cy="6931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57177" y="0"/>
            <a:ext cx="9429750" cy="1300163"/>
          </a:xfrm>
        </p:spPr>
        <p:txBody>
          <a:bodyPr>
            <a:normAutofit fontScale="90000"/>
          </a:bodyPr>
          <a:lstStyle/>
          <a:p>
            <a:pPr algn="ctr"/>
            <a:r>
              <a:rPr lang="en-GB" sz="9600" b="1" dirty="0">
                <a:latin typeface="AR DARLING" panose="02000000000000000000" pitchFamily="2" charset="0"/>
                <a:cs typeface="Arial" panose="020B0604020202020204" pitchFamily="34" charset="0"/>
              </a:rPr>
              <a:t>The holocaust</a:t>
            </a:r>
          </a:p>
        </p:txBody>
      </p:sp>
      <p:sp>
        <p:nvSpPr>
          <p:cNvPr id="3" name="TextBox 2"/>
          <p:cNvSpPr txBox="1"/>
          <p:nvPr/>
        </p:nvSpPr>
        <p:spPr>
          <a:xfrm>
            <a:off x="2245002" y="1300163"/>
            <a:ext cx="7892911" cy="646331"/>
          </a:xfrm>
          <a:prstGeom prst="rect">
            <a:avLst/>
          </a:prstGeom>
          <a:solidFill>
            <a:schemeClr val="accent3">
              <a:lumMod val="20000"/>
              <a:lumOff val="80000"/>
            </a:schemeClr>
          </a:solidFill>
        </p:spPr>
        <p:txBody>
          <a:bodyPr wrap="square" rtlCol="0">
            <a:spAutoFit/>
          </a:bodyPr>
          <a:lstStyle/>
          <a:p>
            <a:pPr algn="ctr"/>
            <a:r>
              <a:rPr lang="en-GB" b="1" dirty="0">
                <a:solidFill>
                  <a:schemeClr val="bg1"/>
                </a:solidFill>
              </a:rPr>
              <a:t>Please wait for a few moments as this part of the presentation plays automatically using rehearsed timings and with accompanying music.  </a:t>
            </a:r>
          </a:p>
        </p:txBody>
      </p:sp>
      <p:pic>
        <p:nvPicPr>
          <p:cNvPr id="6" name="Picture 16" descr="Image result for home button no background">
            <a:hlinkClick r:id="rId4" action="ppaction://hlinksldjump"/>
            <a:extLst>
              <a:ext uri="{FF2B5EF4-FFF2-40B4-BE49-F238E27FC236}">
                <a16:creationId xmlns:a16="http://schemas.microsoft.com/office/drawing/2014/main" id="{5B8A5478-0C4A-49D5-AAD8-101FB71B31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8874" y="150784"/>
            <a:ext cx="975949" cy="99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251757"/>
      </p:ext>
    </p:extLst>
  </p:cSld>
  <p:clrMapOvr>
    <a:masterClrMapping/>
  </p:clrMapOvr>
  <mc:AlternateContent xmlns:mc="http://schemas.openxmlformats.org/markup-compatibility/2006" xmlns:p14="http://schemas.microsoft.com/office/powerpoint/2010/main">
    <mc:Choice Requires="p14">
      <p:transition spd="slow" p14:dur="2500" advClick="0" advTm="10179">
        <p:wipe/>
      </p:transition>
    </mc:Choice>
    <mc:Fallback xmlns="">
      <p:transition spd="slow" advClick="0" advTm="10179">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6924973"/>
          </a:xfrm>
          <a:prstGeom prst="rect">
            <a:avLst/>
          </a:prstGeom>
          <a:solidFill>
            <a:schemeClr val="bg1"/>
          </a:solidFill>
        </p:spPr>
        <p:txBody>
          <a:bodyPr wrap="square" rtlCol="0">
            <a:spAutoFit/>
          </a:bodyPr>
          <a:lstStyle/>
          <a:p>
            <a:r>
              <a:rPr lang="en-GB" sz="2800" b="1" dirty="0">
                <a:latin typeface="Calibri" panose="020F0502020204030204" pitchFamily="34" charset="0"/>
              </a:rPr>
              <a:t>Why Did Hitler Hate Jewish People?</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Hitler believed  the idea that Jews were to blame for Germany’s problems. </a:t>
            </a:r>
            <a:br>
              <a:rPr lang="en-GB" sz="2000" dirty="0">
                <a:latin typeface="Calibri" panose="020F0502020204030204" pitchFamily="34" charset="0"/>
              </a:rPr>
            </a:br>
            <a:br>
              <a:rPr lang="en-GB" sz="800" dirty="0">
                <a:latin typeface="Calibri" panose="020F0502020204030204" pitchFamily="34" charset="0"/>
              </a:rPr>
            </a:br>
            <a:br>
              <a:rPr lang="en-GB" sz="800" dirty="0">
                <a:latin typeface="Calibri" panose="020F0502020204030204" pitchFamily="34" charset="0"/>
              </a:rPr>
            </a:br>
            <a:br>
              <a:rPr lang="en-GB" sz="8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He blamed them for :</a:t>
            </a:r>
            <a:br>
              <a:rPr lang="en-GB" sz="20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1: His failure to get into art college.</a:t>
            </a:r>
            <a:br>
              <a:rPr lang="en-GB" sz="20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2 : Taking the jobs of ‘real Germans’</a:t>
            </a:r>
            <a:br>
              <a:rPr lang="en-GB" sz="2000" dirty="0">
                <a:latin typeface="Calibri" panose="020F0502020204030204" pitchFamily="34" charset="0"/>
              </a:rPr>
            </a:br>
            <a:r>
              <a:rPr lang="en-GB" sz="2000" dirty="0">
                <a:latin typeface="Calibri" panose="020F0502020204030204" pitchFamily="34" charset="0"/>
              </a:rPr>
              <a:t>when he was unemployed,  penniless and homeless.</a:t>
            </a:r>
            <a:br>
              <a:rPr lang="en-GB" sz="20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3:The </a:t>
            </a:r>
            <a:r>
              <a:rPr lang="en-GB" sz="2000" b="1" i="1" dirty="0">
                <a:latin typeface="Calibri" panose="020F0502020204030204" pitchFamily="34" charset="0"/>
              </a:rPr>
              <a:t>‘stab in the back’ </a:t>
            </a:r>
            <a:r>
              <a:rPr lang="en-GB" sz="2000" dirty="0">
                <a:latin typeface="Calibri" panose="020F0502020204030204" pitchFamily="34" charset="0"/>
              </a:rPr>
              <a:t>myth</a:t>
            </a:r>
            <a:r>
              <a:rPr lang="en-GB" sz="2000" i="1" dirty="0">
                <a:latin typeface="Calibri" panose="020F0502020204030204" pitchFamily="34" charset="0"/>
              </a:rPr>
              <a:t> </a:t>
            </a:r>
            <a:r>
              <a:rPr lang="en-GB" sz="2000" dirty="0">
                <a:latin typeface="Calibri" panose="020F0502020204030204" pitchFamily="34" charset="0"/>
              </a:rPr>
              <a:t>and the loss of WW1.</a:t>
            </a:r>
            <a:br>
              <a:rPr lang="en-GB" sz="20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4: Being part of the </a:t>
            </a:r>
            <a:r>
              <a:rPr lang="en-GB" sz="2000" b="1" dirty="0">
                <a:latin typeface="Calibri" panose="020F0502020204030204" pitchFamily="34" charset="0"/>
              </a:rPr>
              <a:t>Communist conspiracy</a:t>
            </a:r>
            <a:r>
              <a:rPr lang="en-GB" sz="2000" dirty="0">
                <a:latin typeface="Calibri" panose="020F0502020204030204" pitchFamily="34" charset="0"/>
              </a:rPr>
              <a:t> to take over Germany.</a:t>
            </a:r>
            <a:br>
              <a:rPr lang="en-GB" sz="2200" dirty="0">
                <a:latin typeface="Calibri" panose="020F0502020204030204" pitchFamily="34" charset="0"/>
              </a:rPr>
            </a:br>
            <a:br>
              <a:rPr lang="en-GB" sz="2200" dirty="0">
                <a:latin typeface="Berlin Sans FB" panose="020E0602020502020306" pitchFamily="34" charset="0"/>
              </a:rPr>
            </a:br>
            <a:br>
              <a:rPr lang="en-GB" sz="2200" dirty="0">
                <a:latin typeface="Berlin Sans FB" panose="020E0602020502020306" pitchFamily="34" charset="0"/>
              </a:rPr>
            </a:br>
            <a:endParaRPr lang="en-GB" sz="2200" dirty="0">
              <a:latin typeface="Berlin Sans FB" panose="020E0602020502020306" pitchFamily="34" charset="0"/>
            </a:endParaRPr>
          </a:p>
          <a:p>
            <a:endParaRPr lang="en-GB" dirty="0">
              <a:latin typeface="Calibri" panose="020F0502020204030204" pitchFamily="34" charset="0"/>
            </a:endParaRPr>
          </a:p>
        </p:txBody>
      </p:sp>
      <p:pic>
        <p:nvPicPr>
          <p:cNvPr id="4098" name="Picture 2" descr="http://3.bp.blogspot.com/-JnNet9rZAIY/TsbQ9mbt69I/AAAAAAAAATA/9kWiSZwPKTs/s320/stab-in-the-back-lege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2112" y="347547"/>
            <a:ext cx="4302256" cy="2930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Jew-Nazi-Der_Sturmer_antisemitism-juutalaisvainot-Hitler_satan-bloodlibel-propaganda_2"/>
          <p:cNvPicPr>
            <a:picLocks noChangeAspect="1" noChangeArrowheads="1"/>
          </p:cNvPicPr>
          <p:nvPr/>
        </p:nvPicPr>
        <p:blipFill rotWithShape="1">
          <a:blip r:embed="rId6">
            <a:extLst>
              <a:ext uri="{28A0092B-C50C-407E-A947-70E740481C1C}">
                <a14:useLocalDpi xmlns:a14="http://schemas.microsoft.com/office/drawing/2010/main" val="0"/>
              </a:ext>
            </a:extLst>
          </a:blip>
          <a:srcRect t="4323" b="40410"/>
          <a:stretch/>
        </p:blipFill>
        <p:spPr bwMode="auto">
          <a:xfrm>
            <a:off x="5924259" y="1521345"/>
            <a:ext cx="4188091" cy="3211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Poster that reads, The Jew: The inciter of war, the prolonger of war. It is from 1942 or 1943, during the height of the Holocaust."/>
          <p:cNvPicPr>
            <a:picLocks noChangeAspect="1" noChangeArrowheads="1"/>
          </p:cNvPicPr>
          <p:nvPr/>
        </p:nvPicPr>
        <p:blipFill rotWithShape="1">
          <a:blip r:embed="rId7">
            <a:extLst>
              <a:ext uri="{28A0092B-C50C-407E-A947-70E740481C1C}">
                <a14:useLocalDpi xmlns:a14="http://schemas.microsoft.com/office/drawing/2010/main" val="0"/>
              </a:ext>
            </a:extLst>
          </a:blip>
          <a:srcRect l="2653" t="-735" b="48851"/>
          <a:stretch/>
        </p:blipFill>
        <p:spPr bwMode="auto">
          <a:xfrm>
            <a:off x="7196784" y="3127120"/>
            <a:ext cx="4335168" cy="3300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28 Days Later (Metal Rearrangemen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78882" y="237171"/>
            <a:ext cx="609600" cy="609600"/>
          </a:xfrm>
          <a:prstGeom prst="rect">
            <a:avLst/>
          </a:prstGeom>
        </p:spPr>
      </p:pic>
    </p:spTree>
    <p:custDataLst>
      <p:tags r:id="rId1"/>
    </p:custDataLst>
    <p:extLst>
      <p:ext uri="{BB962C8B-B14F-4D97-AF65-F5344CB8AC3E}">
        <p14:creationId xmlns:p14="http://schemas.microsoft.com/office/powerpoint/2010/main" val="202642202"/>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8"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cTn>
                              </p:par>
                            </p:childTnLst>
                          </p:cTn>
                        </p:par>
                        <p:par>
                          <p:cTn id="11" fill="hold">
                            <p:stCondLst>
                              <p:cond delay="4000"/>
                            </p:stCondLst>
                            <p:childTnLst>
                              <p:par>
                                <p:cTn id="12" presetID="10" presetClass="entr" presetSubtype="0" fill="hold" nodeType="afterEffect">
                                  <p:stCondLst>
                                    <p:cond delay="1000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2000"/>
                                        <p:tgtEl>
                                          <p:spTgt spid="4098"/>
                                        </p:tgtEl>
                                      </p:cBhvr>
                                    </p:animEffect>
                                  </p:childTnLst>
                                </p:cTn>
                              </p:par>
                            </p:childTnLst>
                          </p:cTn>
                        </p:par>
                        <p:par>
                          <p:cTn id="15" fill="hold">
                            <p:stCondLst>
                              <p:cond delay="16000"/>
                            </p:stCondLst>
                            <p:childTnLst>
                              <p:par>
                                <p:cTn id="16" presetID="10" presetClass="entr" presetSubtype="0" fill="hold" nodeType="afterEffect">
                                  <p:stCondLst>
                                    <p:cond delay="300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2000"/>
                                        <p:tgtEl>
                                          <p:spTgt spid="4102"/>
                                        </p:tgtEl>
                                      </p:cBhvr>
                                    </p:animEffect>
                                  </p:childTnLst>
                                </p:cTn>
                              </p:par>
                            </p:childTnLst>
                          </p:cTn>
                        </p:par>
                        <p:par>
                          <p:cTn id="19" fill="hold">
                            <p:stCondLst>
                              <p:cond delay="21000"/>
                            </p:stCondLst>
                            <p:childTnLst>
                              <p:par>
                                <p:cTn id="20" presetID="10" presetClass="entr" presetSubtype="0" fill="hold" nodeType="afterEffect">
                                  <p:stCondLst>
                                    <p:cond delay="300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23"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6863417"/>
          </a:xfrm>
          <a:prstGeom prst="rect">
            <a:avLst/>
          </a:prstGeom>
          <a:solidFill>
            <a:schemeClr val="bg1"/>
          </a:solidFill>
        </p:spPr>
        <p:txBody>
          <a:bodyPr wrap="square" rtlCol="0">
            <a:spAutoFit/>
          </a:bodyPr>
          <a:lstStyle/>
          <a:p>
            <a:pPr algn="ctr"/>
            <a:r>
              <a:rPr lang="en-GB" sz="3600" dirty="0">
                <a:latin typeface="Calibri" panose="020F0502020204030204" pitchFamily="34" charset="0"/>
                <a:cs typeface="Aharoni" panose="02010803020104030203" pitchFamily="2" charset="-79"/>
              </a:rPr>
              <a:t>Escalating</a:t>
            </a:r>
            <a:br>
              <a:rPr lang="en-GB" sz="3600" dirty="0">
                <a:latin typeface="Calibri" panose="020F0502020204030204" pitchFamily="34" charset="0"/>
                <a:cs typeface="Aharoni" panose="02010803020104030203" pitchFamily="2" charset="-79"/>
              </a:rPr>
            </a:br>
            <a:r>
              <a:rPr lang="en-GB" sz="3600" dirty="0">
                <a:latin typeface="Calibri" panose="020F0502020204030204" pitchFamily="34" charset="0"/>
                <a:cs typeface="Aharoni" panose="02010803020104030203" pitchFamily="2" charset="-79"/>
              </a:rPr>
              <a:t>Persecution</a:t>
            </a:r>
            <a:br>
              <a:rPr lang="en-GB" sz="2800" b="1" dirty="0">
                <a:latin typeface="Calibri" panose="020F0502020204030204" pitchFamily="34" charset="0"/>
                <a:cs typeface="Aharoni" panose="02010803020104030203" pitchFamily="2" charset="-79"/>
              </a:rPr>
            </a:br>
            <a:br>
              <a:rPr lang="en-GB" sz="1000" dirty="0">
                <a:latin typeface="Calibri" panose="020F0502020204030204" pitchFamily="34" charset="0"/>
                <a:cs typeface="Aharoni" panose="02010803020104030203" pitchFamily="2" charset="-79"/>
              </a:rPr>
            </a:br>
            <a:br>
              <a:rPr lang="en-GB" sz="800" dirty="0">
                <a:latin typeface="Calibri" panose="020F0502020204030204" pitchFamily="34" charset="0"/>
                <a:cs typeface="Aharoni" panose="02010803020104030203" pitchFamily="2" charset="-79"/>
              </a:rPr>
            </a:br>
            <a:r>
              <a:rPr lang="en-GB" sz="2000" dirty="0">
                <a:latin typeface="Calibri" panose="020F0502020204030204" pitchFamily="34" charset="0"/>
                <a:cs typeface="Aharoni" panose="02010803020104030203" pitchFamily="2" charset="-79"/>
              </a:rPr>
              <a:t>The Nazis anti-Semitic ideas were clear in their </a:t>
            </a:r>
            <a:r>
              <a:rPr lang="en-GB" sz="2000" b="1" dirty="0">
                <a:latin typeface="Calibri" panose="020F0502020204030204" pitchFamily="34" charset="0"/>
                <a:cs typeface="Aharoni" panose="02010803020104030203" pitchFamily="2" charset="-79"/>
              </a:rPr>
              <a:t>25 Point Programme</a:t>
            </a:r>
            <a:r>
              <a:rPr lang="en-GB" sz="2000" dirty="0">
                <a:latin typeface="Calibri" panose="020F0502020204030204" pitchFamily="34" charset="0"/>
                <a:cs typeface="Aharoni" panose="02010803020104030203" pitchFamily="2" charset="-79"/>
              </a:rPr>
              <a:t>. </a:t>
            </a:r>
            <a:br>
              <a:rPr lang="en-GB" sz="2000" dirty="0">
                <a:latin typeface="Calibri" panose="020F0502020204030204" pitchFamily="34" charset="0"/>
                <a:cs typeface="Aharoni" panose="02010803020104030203" pitchFamily="2" charset="-79"/>
              </a:rPr>
            </a:br>
            <a:br>
              <a:rPr lang="en-GB" sz="2000" dirty="0">
                <a:latin typeface="Calibri" panose="020F0502020204030204" pitchFamily="34" charset="0"/>
                <a:cs typeface="Aharoni" panose="02010803020104030203" pitchFamily="2" charset="-79"/>
              </a:rPr>
            </a:br>
            <a:r>
              <a:rPr lang="en-GB" sz="2000" dirty="0">
                <a:latin typeface="Calibri" panose="020F0502020204030204" pitchFamily="34" charset="0"/>
                <a:cs typeface="Aharoni" panose="02010803020104030203" pitchFamily="2" charset="-79"/>
              </a:rPr>
              <a:t>Once Hitler took power in 1934, he began to act on his plans </a:t>
            </a:r>
            <a:r>
              <a:rPr lang="en-GB" sz="2000" b="1" dirty="0">
                <a:latin typeface="Calibri" panose="020F0502020204030204" pitchFamily="34" charset="0"/>
                <a:cs typeface="Aharoni" panose="02010803020104030203" pitchFamily="2" charset="-79"/>
              </a:rPr>
              <a:t>to eliminate </a:t>
            </a:r>
            <a:r>
              <a:rPr lang="en-GB" sz="2000" dirty="0">
                <a:latin typeface="Calibri" panose="020F0502020204030204" pitchFamily="34" charset="0"/>
                <a:cs typeface="Aharoni" panose="02010803020104030203" pitchFamily="2" charset="-79"/>
              </a:rPr>
              <a:t>Jews from German society. </a:t>
            </a:r>
            <a:br>
              <a:rPr lang="en-GB" sz="2000" dirty="0">
                <a:latin typeface="Calibri" panose="020F0502020204030204" pitchFamily="34" charset="0"/>
                <a:cs typeface="Aharoni" panose="02010803020104030203" pitchFamily="2" charset="-79"/>
              </a:rPr>
            </a:br>
            <a:br>
              <a:rPr lang="en-GB" sz="2000" dirty="0">
                <a:latin typeface="Calibri" panose="020F0502020204030204" pitchFamily="34" charset="0"/>
                <a:cs typeface="Aharoni" panose="02010803020104030203" pitchFamily="2" charset="-79"/>
              </a:rPr>
            </a:br>
            <a:r>
              <a:rPr lang="en-GB" sz="2000" dirty="0">
                <a:latin typeface="Calibri" panose="020F0502020204030204" pitchFamily="34" charset="0"/>
                <a:cs typeface="Aharoni" panose="02010803020104030203" pitchFamily="2" charset="-79"/>
              </a:rPr>
              <a:t>As the Nazi dictatorship strengthened measures taken against the Jews would get more and more severe.</a:t>
            </a:r>
            <a:br>
              <a:rPr lang="en-GB" sz="2000" dirty="0">
                <a:latin typeface="Calibri" panose="020F0502020204030204" pitchFamily="34" charset="0"/>
                <a:cs typeface="Aharoni" panose="02010803020104030203" pitchFamily="2" charset="-79"/>
              </a:rPr>
            </a:br>
            <a:br>
              <a:rPr lang="en-GB" sz="2000" dirty="0">
                <a:latin typeface="Calibri" panose="020F0502020204030204" pitchFamily="34" charset="0"/>
                <a:cs typeface="Aharoni" panose="02010803020104030203" pitchFamily="2" charset="-79"/>
              </a:rPr>
            </a:br>
            <a:r>
              <a:rPr lang="en-GB" sz="2000" dirty="0">
                <a:latin typeface="Calibri" panose="020F0502020204030204" pitchFamily="34" charset="0"/>
                <a:cs typeface="Aharoni" panose="02010803020104030203" pitchFamily="2" charset="-79"/>
              </a:rPr>
              <a:t> Ultimately they would solve the ‘Jewish problem’ with the</a:t>
            </a:r>
          </a:p>
          <a:p>
            <a:pPr algn="ctr"/>
            <a:endParaRPr lang="en-GB" sz="2000" dirty="0">
              <a:latin typeface="Calibri" panose="020F0502020204030204" pitchFamily="34" charset="0"/>
              <a:cs typeface="Aharoni" panose="02010803020104030203" pitchFamily="2" charset="-79"/>
            </a:endParaRPr>
          </a:p>
          <a:p>
            <a:pPr algn="ctr"/>
            <a:r>
              <a:rPr lang="en-GB" sz="4000" dirty="0">
                <a:latin typeface="Calibri" panose="020F0502020204030204" pitchFamily="34" charset="0"/>
                <a:cs typeface="Aharoni" panose="02010803020104030203" pitchFamily="2" charset="-79"/>
              </a:rPr>
              <a:t> ‘Final Solution’</a:t>
            </a:r>
            <a:br>
              <a:rPr lang="en-GB" sz="2000" dirty="0">
                <a:latin typeface="Calibri" panose="020F0502020204030204" pitchFamily="34" charset="0"/>
                <a:cs typeface="Aharoni" panose="02010803020104030203" pitchFamily="2" charset="-79"/>
              </a:rPr>
            </a:br>
            <a:endParaRPr lang="en-GB"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2" name="Picture 2" descr="https://encrypted-tbn1.gstatic.com/images?q=tbn:ANd9GcRPPCUFces9_fOIL2UGDAzAFhazGRTPeNvUri8qWQ-0UU-e7KqdiQ"/>
          <p:cNvPicPr>
            <a:picLocks noChangeAspect="1" noChangeArrowheads="1"/>
          </p:cNvPicPr>
          <p:nvPr/>
        </p:nvPicPr>
        <p:blipFill rotWithShape="1">
          <a:blip r:embed="rId3">
            <a:extLst>
              <a:ext uri="{28A0092B-C50C-407E-A947-70E740481C1C}">
                <a14:useLocalDpi xmlns:a14="http://schemas.microsoft.com/office/drawing/2010/main" val="0"/>
              </a:ext>
            </a:extLst>
          </a:blip>
          <a:srcRect l="1984" r="2259" b="23721"/>
          <a:stretch/>
        </p:blipFill>
        <p:spPr bwMode="auto">
          <a:xfrm>
            <a:off x="4639744" y="160338"/>
            <a:ext cx="3222166" cy="32593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s://encrypted-tbn2.gstatic.com/images?q=tbn:ANd9GcRhp_-lzjosD7liZHOKUcdoyt66HhzKIn7nlZ81G0suG5eDpDW5"/>
          <p:cNvPicPr>
            <a:picLocks noChangeAspect="1" noChangeArrowheads="1"/>
          </p:cNvPicPr>
          <p:nvPr/>
        </p:nvPicPr>
        <p:blipFill rotWithShape="1">
          <a:blip r:embed="rId4">
            <a:extLst>
              <a:ext uri="{28A0092B-C50C-407E-A947-70E740481C1C}">
                <a14:useLocalDpi xmlns:a14="http://schemas.microsoft.com/office/drawing/2010/main" val="0"/>
              </a:ext>
            </a:extLst>
          </a:blip>
          <a:srcRect l="7077" t="3342" r="5496" b="6142"/>
          <a:stretch/>
        </p:blipFill>
        <p:spPr bwMode="auto">
          <a:xfrm>
            <a:off x="5285491" y="492496"/>
            <a:ext cx="3357788" cy="3222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https://okinawadotwordpressdotcom1.files.wordpress.com/2012/08/centropa_01.jpg?w=300&amp;h=198"/>
          <p:cNvPicPr>
            <a:picLocks noChangeAspect="1" noChangeArrowheads="1"/>
          </p:cNvPicPr>
          <p:nvPr/>
        </p:nvPicPr>
        <p:blipFill rotWithShape="1">
          <a:blip r:embed="rId5">
            <a:extLst>
              <a:ext uri="{28A0092B-C50C-407E-A947-70E740481C1C}">
                <a14:useLocalDpi xmlns:a14="http://schemas.microsoft.com/office/drawing/2010/main" val="0"/>
              </a:ext>
            </a:extLst>
          </a:blip>
          <a:srcRect l="12170" r="6268"/>
          <a:stretch/>
        </p:blipFill>
        <p:spPr bwMode="auto">
          <a:xfrm>
            <a:off x="5696331" y="1009949"/>
            <a:ext cx="3753547" cy="3037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8" name="Picture 2" descr="http://s3.amazonaws.com/readers/2011/03/28/stroopreportwarsawghettouprising06b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2153" y="1622416"/>
            <a:ext cx="3564387" cy="2778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0" name="Picture 10" descr="https://encrypted-tbn1.gstatic.com/images?q=tbn:ANd9GcRUc-04_pxXm7b8rhKUdKZZEXUNw33CrJYPXAUoIB5ErusymwEus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7597" y="2204545"/>
            <a:ext cx="3496758" cy="2725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https://encrypted-tbn3.gstatic.com/images?q=tbn:ANd9GcShBnjhVIXceHjT25VRj2b-emFh0dUxGueE9KqSnHCNYb8rurUUx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4285" y="2729406"/>
            <a:ext cx="3503522" cy="2893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2" name="Picture 12" descr="https://encrypted-tbn2.gstatic.com/images?q=tbn:ANd9GcSdXpYL_97Z49YS7J1W8Zm5quYYa27m9UP4F_-XQu15rTpInh5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1910" y="3205032"/>
            <a:ext cx="3406803" cy="3130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4" name="Picture 14" descr="http://www.kingsacademy.com/mhodges/03_The-World-since-1900/07_World-War-Two/pictures/WIK_stack-of-corpses_Auschwitz.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58113" y="3807685"/>
            <a:ext cx="3536538" cy="2899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0041881"/>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nodeType="afterEffect">
                                  <p:stCondLst>
                                    <p:cond delay="1300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2000"/>
                                        <p:tgtEl>
                                          <p:spTgt spid="5122"/>
                                        </p:tgtEl>
                                      </p:cBhvr>
                                    </p:animEffect>
                                  </p:childTnLst>
                                </p:cTn>
                              </p:par>
                            </p:childTnLst>
                          </p:cTn>
                        </p:par>
                        <p:par>
                          <p:cTn id="12" fill="hold">
                            <p:stCondLst>
                              <p:cond delay="19000"/>
                            </p:stCondLst>
                            <p:childTnLst>
                              <p:par>
                                <p:cTn id="13" presetID="10" presetClass="entr" presetSubtype="0" fill="hold" nodeType="afterEffect">
                                  <p:stCondLst>
                                    <p:cond delay="300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2000"/>
                                        <p:tgtEl>
                                          <p:spTgt spid="5124"/>
                                        </p:tgtEl>
                                      </p:cBhvr>
                                    </p:animEffect>
                                  </p:childTnLst>
                                </p:cTn>
                              </p:par>
                            </p:childTnLst>
                          </p:cTn>
                        </p:par>
                        <p:par>
                          <p:cTn id="16" fill="hold">
                            <p:stCondLst>
                              <p:cond delay="24000"/>
                            </p:stCondLst>
                            <p:childTnLst>
                              <p:par>
                                <p:cTn id="17" presetID="10" presetClass="entr" presetSubtype="0" fill="hold" nodeType="afterEffect">
                                  <p:stCondLst>
                                    <p:cond delay="3000"/>
                                  </p:stCondLst>
                                  <p:childTnLst>
                                    <p:set>
                                      <p:cBhvr>
                                        <p:cTn id="18" dur="1" fill="hold">
                                          <p:stCondLst>
                                            <p:cond delay="0"/>
                                          </p:stCondLst>
                                        </p:cTn>
                                        <p:tgtEl>
                                          <p:spTgt spid="5126"/>
                                        </p:tgtEl>
                                        <p:attrNameLst>
                                          <p:attrName>style.visibility</p:attrName>
                                        </p:attrNameLst>
                                      </p:cBhvr>
                                      <p:to>
                                        <p:strVal val="visible"/>
                                      </p:to>
                                    </p:set>
                                    <p:animEffect transition="in" filter="fade">
                                      <p:cBhvr>
                                        <p:cTn id="19" dur="2000"/>
                                        <p:tgtEl>
                                          <p:spTgt spid="5126"/>
                                        </p:tgtEl>
                                      </p:cBhvr>
                                    </p:animEffect>
                                  </p:childTnLst>
                                </p:cTn>
                              </p:par>
                            </p:childTnLst>
                          </p:cTn>
                        </p:par>
                        <p:par>
                          <p:cTn id="20" fill="hold">
                            <p:stCondLst>
                              <p:cond delay="29000"/>
                            </p:stCondLst>
                            <p:childTnLst>
                              <p:par>
                                <p:cTn id="21" presetID="10" presetClass="entr" presetSubtype="0" fill="hold" nodeType="afterEffect">
                                  <p:stCondLst>
                                    <p:cond delay="3000"/>
                                  </p:stCondLst>
                                  <p:childTnLst>
                                    <p:set>
                                      <p:cBhvr>
                                        <p:cTn id="22" dur="1" fill="hold">
                                          <p:stCondLst>
                                            <p:cond delay="0"/>
                                          </p:stCondLst>
                                        </p:cTn>
                                        <p:tgtEl>
                                          <p:spTgt spid="9218"/>
                                        </p:tgtEl>
                                        <p:attrNameLst>
                                          <p:attrName>style.visibility</p:attrName>
                                        </p:attrNameLst>
                                      </p:cBhvr>
                                      <p:to>
                                        <p:strVal val="visible"/>
                                      </p:to>
                                    </p:set>
                                    <p:animEffect transition="in" filter="fade">
                                      <p:cBhvr>
                                        <p:cTn id="23" dur="3000"/>
                                        <p:tgtEl>
                                          <p:spTgt spid="9218"/>
                                        </p:tgtEl>
                                      </p:cBhvr>
                                    </p:animEffect>
                                  </p:childTnLst>
                                </p:cTn>
                              </p:par>
                            </p:childTnLst>
                          </p:cTn>
                        </p:par>
                        <p:par>
                          <p:cTn id="24" fill="hold">
                            <p:stCondLst>
                              <p:cond delay="35000"/>
                            </p:stCondLst>
                            <p:childTnLst>
                              <p:par>
                                <p:cTn id="25" presetID="10" presetClass="entr" presetSubtype="0" fill="hold" nodeType="afterEffect">
                                  <p:stCondLst>
                                    <p:cond delay="3000"/>
                                  </p:stCondLst>
                                  <p:childTnLst>
                                    <p:set>
                                      <p:cBhvr>
                                        <p:cTn id="26" dur="1" fill="hold">
                                          <p:stCondLst>
                                            <p:cond delay="0"/>
                                          </p:stCondLst>
                                        </p:cTn>
                                        <p:tgtEl>
                                          <p:spTgt spid="5130"/>
                                        </p:tgtEl>
                                        <p:attrNameLst>
                                          <p:attrName>style.visibility</p:attrName>
                                        </p:attrNameLst>
                                      </p:cBhvr>
                                      <p:to>
                                        <p:strVal val="visible"/>
                                      </p:to>
                                    </p:set>
                                    <p:animEffect transition="in" filter="fade">
                                      <p:cBhvr>
                                        <p:cTn id="27" dur="2000"/>
                                        <p:tgtEl>
                                          <p:spTgt spid="5130"/>
                                        </p:tgtEl>
                                      </p:cBhvr>
                                    </p:animEffect>
                                  </p:childTnLst>
                                </p:cTn>
                              </p:par>
                            </p:childTnLst>
                          </p:cTn>
                        </p:par>
                        <p:par>
                          <p:cTn id="28" fill="hold">
                            <p:stCondLst>
                              <p:cond delay="40000"/>
                            </p:stCondLst>
                            <p:childTnLst>
                              <p:par>
                                <p:cTn id="29" presetID="10" presetClass="entr" presetSubtype="0" fill="hold" nodeType="afterEffect">
                                  <p:stCondLst>
                                    <p:cond delay="3000"/>
                                  </p:stCondLst>
                                  <p:childTnLst>
                                    <p:set>
                                      <p:cBhvr>
                                        <p:cTn id="30" dur="1" fill="hold">
                                          <p:stCondLst>
                                            <p:cond delay="0"/>
                                          </p:stCondLst>
                                        </p:cTn>
                                        <p:tgtEl>
                                          <p:spTgt spid="5128"/>
                                        </p:tgtEl>
                                        <p:attrNameLst>
                                          <p:attrName>style.visibility</p:attrName>
                                        </p:attrNameLst>
                                      </p:cBhvr>
                                      <p:to>
                                        <p:strVal val="visible"/>
                                      </p:to>
                                    </p:set>
                                    <p:animEffect transition="in" filter="fade">
                                      <p:cBhvr>
                                        <p:cTn id="31" dur="2000"/>
                                        <p:tgtEl>
                                          <p:spTgt spid="5128"/>
                                        </p:tgtEl>
                                      </p:cBhvr>
                                    </p:animEffect>
                                  </p:childTnLst>
                                </p:cTn>
                              </p:par>
                            </p:childTnLst>
                          </p:cTn>
                        </p:par>
                        <p:par>
                          <p:cTn id="32" fill="hold">
                            <p:stCondLst>
                              <p:cond delay="45000"/>
                            </p:stCondLst>
                            <p:childTnLst>
                              <p:par>
                                <p:cTn id="33" presetID="10" presetClass="entr" presetSubtype="0" fill="hold" nodeType="afterEffect">
                                  <p:stCondLst>
                                    <p:cond delay="3000"/>
                                  </p:stCondLst>
                                  <p:childTnLst>
                                    <p:set>
                                      <p:cBhvr>
                                        <p:cTn id="34" dur="1" fill="hold">
                                          <p:stCondLst>
                                            <p:cond delay="0"/>
                                          </p:stCondLst>
                                        </p:cTn>
                                        <p:tgtEl>
                                          <p:spTgt spid="5132"/>
                                        </p:tgtEl>
                                        <p:attrNameLst>
                                          <p:attrName>style.visibility</p:attrName>
                                        </p:attrNameLst>
                                      </p:cBhvr>
                                      <p:to>
                                        <p:strVal val="visible"/>
                                      </p:to>
                                    </p:set>
                                    <p:animEffect transition="in" filter="fade">
                                      <p:cBhvr>
                                        <p:cTn id="35" dur="2000"/>
                                        <p:tgtEl>
                                          <p:spTgt spid="5132"/>
                                        </p:tgtEl>
                                      </p:cBhvr>
                                    </p:animEffect>
                                  </p:childTnLst>
                                </p:cTn>
                              </p:par>
                            </p:childTnLst>
                          </p:cTn>
                        </p:par>
                        <p:par>
                          <p:cTn id="36" fill="hold">
                            <p:stCondLst>
                              <p:cond delay="50000"/>
                            </p:stCondLst>
                            <p:childTnLst>
                              <p:par>
                                <p:cTn id="37" presetID="10" presetClass="entr" presetSubtype="0" fill="hold" nodeType="afterEffect">
                                  <p:stCondLst>
                                    <p:cond delay="3000"/>
                                  </p:stCondLst>
                                  <p:childTnLst>
                                    <p:set>
                                      <p:cBhvr>
                                        <p:cTn id="38" dur="1" fill="hold">
                                          <p:stCondLst>
                                            <p:cond delay="0"/>
                                          </p:stCondLst>
                                        </p:cTn>
                                        <p:tgtEl>
                                          <p:spTgt spid="5134"/>
                                        </p:tgtEl>
                                        <p:attrNameLst>
                                          <p:attrName>style.visibility</p:attrName>
                                        </p:attrNameLst>
                                      </p:cBhvr>
                                      <p:to>
                                        <p:strVal val="visible"/>
                                      </p:to>
                                    </p:set>
                                    <p:animEffect transition="in" filter="fade">
                                      <p:cBhvr>
                                        <p:cTn id="39" dur="20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6863417"/>
          </a:xfrm>
          <a:prstGeom prst="rect">
            <a:avLst/>
          </a:prstGeom>
          <a:solidFill>
            <a:schemeClr val="bg1"/>
          </a:solidFill>
        </p:spPr>
        <p:txBody>
          <a:bodyPr wrap="square" rtlCol="0">
            <a:spAutoFit/>
          </a:bodyPr>
          <a:lstStyle/>
          <a:p>
            <a:pPr algn="ctr"/>
            <a:r>
              <a:rPr lang="en-GB" sz="4400" b="1" dirty="0">
                <a:latin typeface="Calibri" panose="020F0502020204030204" pitchFamily="34" charset="0"/>
              </a:rPr>
              <a:t>P</a:t>
            </a:r>
            <a:br>
              <a:rPr lang="en-GB" sz="4400" b="1" dirty="0">
                <a:latin typeface="Calibri" panose="020F0502020204030204" pitchFamily="34" charset="0"/>
              </a:rPr>
            </a:br>
            <a:r>
              <a:rPr lang="en-GB" sz="4400" b="1" dirty="0">
                <a:latin typeface="Calibri" panose="020F0502020204030204" pitchFamily="34" charset="0"/>
              </a:rPr>
              <a:t>R</a:t>
            </a:r>
            <a:br>
              <a:rPr lang="en-GB" sz="4400" b="1" dirty="0">
                <a:latin typeface="Calibri" panose="020F0502020204030204" pitchFamily="34" charset="0"/>
              </a:rPr>
            </a:br>
            <a:r>
              <a:rPr lang="en-GB" sz="4400" b="1" dirty="0">
                <a:latin typeface="Calibri" panose="020F0502020204030204" pitchFamily="34" charset="0"/>
              </a:rPr>
              <a:t>O</a:t>
            </a:r>
            <a:br>
              <a:rPr lang="en-GB" sz="4400" b="1" dirty="0">
                <a:latin typeface="Calibri" panose="020F0502020204030204" pitchFamily="34" charset="0"/>
              </a:rPr>
            </a:br>
            <a:r>
              <a:rPr lang="en-GB" sz="4400" b="1" dirty="0">
                <a:latin typeface="Calibri" panose="020F0502020204030204" pitchFamily="34" charset="0"/>
              </a:rPr>
              <a:t>P</a:t>
            </a:r>
            <a:br>
              <a:rPr lang="en-GB" sz="4400" b="1" dirty="0">
                <a:latin typeface="Calibri" panose="020F0502020204030204" pitchFamily="34" charset="0"/>
              </a:rPr>
            </a:br>
            <a:r>
              <a:rPr lang="en-GB" sz="4400" b="1" dirty="0">
                <a:latin typeface="Calibri" panose="020F0502020204030204" pitchFamily="34" charset="0"/>
              </a:rPr>
              <a:t>A</a:t>
            </a:r>
            <a:br>
              <a:rPr lang="en-GB" sz="4400" b="1" dirty="0">
                <a:latin typeface="Calibri" panose="020F0502020204030204" pitchFamily="34" charset="0"/>
              </a:rPr>
            </a:br>
            <a:r>
              <a:rPr lang="en-GB" sz="4400" b="1" dirty="0">
                <a:latin typeface="Calibri" panose="020F0502020204030204" pitchFamily="34" charset="0"/>
              </a:rPr>
              <a:t>G</a:t>
            </a:r>
            <a:br>
              <a:rPr lang="en-GB" sz="4400" b="1" dirty="0">
                <a:latin typeface="Calibri" panose="020F0502020204030204" pitchFamily="34" charset="0"/>
              </a:rPr>
            </a:br>
            <a:r>
              <a:rPr lang="en-GB" sz="4400" b="1" dirty="0">
                <a:latin typeface="Calibri" panose="020F0502020204030204" pitchFamily="34" charset="0"/>
              </a:rPr>
              <a:t>A</a:t>
            </a:r>
            <a:br>
              <a:rPr lang="en-GB" sz="4400" b="1" dirty="0">
                <a:latin typeface="Calibri" panose="020F0502020204030204" pitchFamily="34" charset="0"/>
              </a:rPr>
            </a:br>
            <a:r>
              <a:rPr lang="en-GB" sz="4400" b="1" dirty="0">
                <a:latin typeface="Calibri" panose="020F0502020204030204" pitchFamily="34" charset="0"/>
              </a:rPr>
              <a:t>N</a:t>
            </a:r>
            <a:br>
              <a:rPr lang="en-GB" sz="4400" b="1" dirty="0">
                <a:latin typeface="Calibri" panose="020F0502020204030204" pitchFamily="34" charset="0"/>
              </a:rPr>
            </a:br>
            <a:r>
              <a:rPr lang="en-GB" sz="4400" b="1" dirty="0">
                <a:latin typeface="Calibri" panose="020F0502020204030204" pitchFamily="34" charset="0"/>
              </a:rPr>
              <a:t>D</a:t>
            </a:r>
            <a:br>
              <a:rPr lang="en-GB" sz="4400" b="1" dirty="0">
                <a:latin typeface="Calibri" panose="020F0502020204030204" pitchFamily="34" charset="0"/>
              </a:rPr>
            </a:br>
            <a:r>
              <a:rPr lang="en-GB" sz="4400" b="1" dirty="0">
                <a:latin typeface="Calibri" panose="020F0502020204030204" pitchFamily="34" charset="0"/>
              </a:rPr>
              <a:t>A</a:t>
            </a:r>
            <a:endParaRPr lang="en-GB" sz="20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descr="http://ohpi.org.au/wp-content/uploads/2014/04/fbid-1422493084667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3234">
            <a:off x="4882136" y="594214"/>
            <a:ext cx="4400551" cy="54627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efershoah.files.wordpress.com/2010/11/poster-guilty-war.jpg?w=4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2776">
            <a:off x="6191198" y="390166"/>
            <a:ext cx="4286250" cy="61436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ushmm.org/propaganda/assets/images/500x/film-eternal-je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5155" y="574233"/>
            <a:ext cx="4042989" cy="56197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113777"/>
      </p:ext>
    </p:extLst>
  </p:cSld>
  <p:clrMapOvr>
    <a:masterClrMapping/>
  </p:clrMapOvr>
  <mc:AlternateContent xmlns:mc="http://schemas.openxmlformats.org/markup-compatibility/2006" xmlns:p14="http://schemas.microsoft.com/office/powerpoint/2010/main">
    <mc:Choice Requires="p14">
      <p:transition spd="slow" p14:dur="2500" advClick="0" advTm="6000">
        <p:wipe/>
      </p:transition>
    </mc:Choice>
    <mc:Fallback xmlns="">
      <p:transition spd="slow"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nodeType="afterEffect">
                                  <p:stCondLst>
                                    <p:cond delay="300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3000"/>
                                        <p:tgtEl>
                                          <p:spTgt spid="2052"/>
                                        </p:tgtEl>
                                      </p:cBhvr>
                                    </p:animEffect>
                                  </p:childTnLst>
                                </p:cTn>
                              </p:par>
                            </p:childTnLst>
                          </p:cTn>
                        </p:par>
                        <p:par>
                          <p:cTn id="12" fill="hold">
                            <p:stCondLst>
                              <p:cond delay="10000"/>
                            </p:stCondLst>
                            <p:childTnLst>
                              <p:par>
                                <p:cTn id="13" presetID="10" presetClass="entr" presetSubtype="0" fill="hold" nodeType="afterEffect">
                                  <p:stCondLst>
                                    <p:cond delay="300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3000"/>
                                        <p:tgtEl>
                                          <p:spTgt spid="2056"/>
                                        </p:tgtEl>
                                      </p:cBhvr>
                                    </p:animEffect>
                                  </p:childTnLst>
                                </p:cTn>
                              </p:par>
                            </p:childTnLst>
                          </p:cTn>
                        </p:par>
                        <p:par>
                          <p:cTn id="16" fill="hold">
                            <p:stCondLst>
                              <p:cond delay="16000"/>
                            </p:stCondLst>
                            <p:childTnLst>
                              <p:par>
                                <p:cTn id="17" presetID="10" presetClass="entr" presetSubtype="0" fill="hold" nodeType="afterEffect">
                                  <p:stCondLst>
                                    <p:cond delay="3000"/>
                                  </p:stCondLst>
                                  <p:childTnLst>
                                    <p:set>
                                      <p:cBhvr>
                                        <p:cTn id="18" dur="1" fill="hold">
                                          <p:stCondLst>
                                            <p:cond delay="0"/>
                                          </p:stCondLst>
                                        </p:cTn>
                                        <p:tgtEl>
                                          <p:spTgt spid="2062"/>
                                        </p:tgtEl>
                                        <p:attrNameLst>
                                          <p:attrName>style.visibility</p:attrName>
                                        </p:attrNameLst>
                                      </p:cBhvr>
                                      <p:to>
                                        <p:strVal val="visible"/>
                                      </p:to>
                                    </p:set>
                                    <p:animEffect transition="in" filter="fade">
                                      <p:cBhvr>
                                        <p:cTn id="19" dur="30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6924973"/>
          </a:xfrm>
          <a:prstGeom prst="rect">
            <a:avLst/>
          </a:prstGeom>
          <a:solidFill>
            <a:schemeClr val="bg1"/>
          </a:solidFill>
        </p:spPr>
        <p:txBody>
          <a:bodyPr wrap="square" rtlCol="0">
            <a:spAutoFit/>
          </a:bodyPr>
          <a:lstStyle/>
          <a:p>
            <a:pPr algn="ctr"/>
            <a:r>
              <a:rPr lang="en-GB" sz="2800" dirty="0">
                <a:latin typeface="Berlin Sans FB" panose="020E0602020502020306" pitchFamily="34" charset="0"/>
              </a:rPr>
              <a:t>The Nuremberg Laws</a:t>
            </a:r>
            <a:br>
              <a:rPr lang="en-GB" sz="2800" dirty="0">
                <a:latin typeface="Berlin Sans FB" panose="020E0602020502020306" pitchFamily="34" charset="0"/>
              </a:rPr>
            </a:br>
            <a:r>
              <a:rPr lang="en-GB" sz="2800" dirty="0">
                <a:latin typeface="Berlin Sans FB" panose="020E0602020502020306" pitchFamily="34" charset="0"/>
              </a:rPr>
              <a:t> 1935</a:t>
            </a:r>
            <a:br>
              <a:rPr lang="en-GB" sz="2800" dirty="0">
                <a:latin typeface="Calibri" panose="020F0502020204030204" pitchFamily="34" charset="0"/>
              </a:rPr>
            </a:br>
            <a:br>
              <a:rPr lang="en-GB" sz="2800" dirty="0">
                <a:latin typeface="Calibri" panose="020F0502020204030204" pitchFamily="34" charset="0"/>
              </a:rPr>
            </a:br>
            <a:r>
              <a:rPr lang="en-GB" sz="2000" dirty="0">
                <a:latin typeface="Calibri" panose="020F0502020204030204" pitchFamily="34" charset="0"/>
              </a:rPr>
              <a:t>After becoming the undisputed leader of Germany in 1934, Hitler and the Nazis immediately began to discriminate and persecute the Jewish population throughout Germany.</a:t>
            </a:r>
          </a:p>
          <a:p>
            <a:pPr algn="ctr"/>
            <a:endParaRPr lang="en-GB" sz="2000" dirty="0">
              <a:latin typeface="Calibri" panose="020F0502020204030204" pitchFamily="34" charset="0"/>
            </a:endParaRPr>
          </a:p>
          <a:p>
            <a:pPr algn="ctr"/>
            <a:br>
              <a:rPr lang="en-GB" sz="2000" dirty="0">
                <a:latin typeface="Calibri" panose="020F0502020204030204" pitchFamily="34" charset="0"/>
              </a:rPr>
            </a:br>
            <a:r>
              <a:rPr lang="en-GB" sz="2000" dirty="0">
                <a:latin typeface="Calibri" panose="020F0502020204030204" pitchFamily="34" charset="0"/>
              </a:rPr>
              <a:t> The </a:t>
            </a:r>
            <a:r>
              <a:rPr lang="en-GB" sz="2000" b="1" dirty="0">
                <a:latin typeface="Calibri" panose="020F0502020204030204" pitchFamily="34" charset="0"/>
              </a:rPr>
              <a:t>Nuremberg Laws </a:t>
            </a:r>
            <a:r>
              <a:rPr lang="en-GB" sz="2000" dirty="0">
                <a:latin typeface="Calibri" panose="020F0502020204030204" pitchFamily="34" charset="0"/>
              </a:rPr>
              <a:t>ordered all Jews to be registered and wear a </a:t>
            </a:r>
            <a:r>
              <a:rPr lang="en-GB" sz="2000" b="1" dirty="0">
                <a:latin typeface="Calibri" panose="020F0502020204030204" pitchFamily="34" charset="0"/>
              </a:rPr>
              <a:t>Star of David </a:t>
            </a:r>
            <a:r>
              <a:rPr lang="en-GB" sz="2000" dirty="0">
                <a:latin typeface="Calibri" panose="020F0502020204030204" pitchFamily="34" charset="0"/>
              </a:rPr>
              <a:t>whenever in public.</a:t>
            </a:r>
            <a:br>
              <a:rPr lang="en-GB" sz="2000" dirty="0">
                <a:latin typeface="Calibri" panose="020F0502020204030204" pitchFamily="34" charset="0"/>
              </a:rPr>
            </a:br>
            <a:endParaRPr lang="en-GB" sz="2000" dirty="0">
              <a:latin typeface="Calibri" panose="020F0502020204030204" pitchFamily="34" charset="0"/>
            </a:endParaRPr>
          </a:p>
          <a:p>
            <a:pPr algn="ctr"/>
            <a:endParaRPr lang="en-GB" sz="2000" dirty="0">
              <a:latin typeface="Calibri" panose="020F0502020204030204" pitchFamily="34" charset="0"/>
            </a:endParaRPr>
          </a:p>
          <a:p>
            <a:pPr algn="ctr"/>
            <a:r>
              <a:rPr lang="en-GB" sz="2000" dirty="0">
                <a:latin typeface="Calibri" panose="020F0502020204030204" pitchFamily="34" charset="0"/>
              </a:rPr>
              <a:t> Jews were removed from key jobs and political positions and forbidden from marrying ‘pure Germans’. </a:t>
            </a:r>
            <a:br>
              <a:rPr lang="en-GB" dirty="0">
                <a:latin typeface="Calibri" panose="020F0502020204030204" pitchFamily="34" charset="0"/>
              </a:rPr>
            </a:br>
            <a:endParaRPr lang="en-GB" dirty="0">
              <a:latin typeface="Calibri" panose="020F0502020204030204" pitchFamily="34" charset="0"/>
            </a:endParaRPr>
          </a:p>
          <a:p>
            <a:endParaRPr lang="en-GB" dirty="0">
              <a:latin typeface="Calibri" panose="020F0502020204030204" pitchFamily="34" charset="0"/>
            </a:endParaRPr>
          </a:p>
          <a:p>
            <a:endParaRPr lang="en-GB" sz="24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8" name="Picture 4" descr="http://www.federalna.ba/files/30.5.2012./davidova_zvijezda_holokau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721" y="445451"/>
            <a:ext cx="4134555" cy="2697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https://encrypted-tbn2.gstatic.com/images?q=tbn:ANd9GcRwn0JXmUWexMTvHitq3xvosVQyk4KumoBmHTrfYVGTjip6Ry7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2245" y="3497580"/>
            <a:ext cx="3839513" cy="3074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Oval 7"/>
          <p:cNvSpPr/>
          <p:nvPr/>
        </p:nvSpPr>
        <p:spPr>
          <a:xfrm>
            <a:off x="6203726" y="2059574"/>
            <a:ext cx="1003610" cy="9255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233886" y="4261232"/>
            <a:ext cx="1942079" cy="19566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679015616"/>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grpId="0" nodeType="afterEffect">
                                  <p:stCondLst>
                                    <p:cond delay="14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20000"/>
                            </p:stCondLst>
                            <p:childTnLst>
                              <p:par>
                                <p:cTn id="13" presetID="10" presetClass="entr" presetSubtype="0" fill="hold" grpId="1" nodeType="afterEffect">
                                  <p:stCondLst>
                                    <p:cond delay="3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7048083"/>
          </a:xfrm>
          <a:prstGeom prst="rect">
            <a:avLst/>
          </a:prstGeom>
          <a:solidFill>
            <a:schemeClr val="bg1"/>
          </a:solidFill>
        </p:spPr>
        <p:txBody>
          <a:bodyPr wrap="square" rtlCol="0">
            <a:spAutoFit/>
          </a:bodyPr>
          <a:lstStyle/>
          <a:p>
            <a:r>
              <a:rPr lang="en-GB" sz="3200" b="1" dirty="0" err="1">
                <a:latin typeface="Calibri" panose="020F0502020204030204" pitchFamily="34" charset="0"/>
              </a:rPr>
              <a:t>Einsatzgruppen</a:t>
            </a:r>
            <a:r>
              <a:rPr lang="en-GB" sz="3200" b="1" dirty="0">
                <a:latin typeface="Calibri" panose="020F0502020204030204" pitchFamily="34" charset="0"/>
              </a:rPr>
              <a:t> c 1939</a:t>
            </a:r>
            <a:br>
              <a:rPr lang="en-GB" sz="2400" dirty="0">
                <a:latin typeface="Calibri" panose="020F0502020204030204" pitchFamily="34" charset="0"/>
              </a:rPr>
            </a:br>
            <a:br>
              <a:rPr lang="en-GB" dirty="0">
                <a:latin typeface="Calibri" panose="020F0502020204030204" pitchFamily="34" charset="0"/>
              </a:rPr>
            </a:br>
            <a:r>
              <a:rPr lang="en-GB" dirty="0" err="1">
                <a:latin typeface="Calibri" panose="020F0502020204030204" pitchFamily="34" charset="0"/>
              </a:rPr>
              <a:t>Einsatzgruppen</a:t>
            </a:r>
            <a:r>
              <a:rPr lang="en-GB" dirty="0">
                <a:latin typeface="Calibri" panose="020F0502020204030204" pitchFamily="34" charset="0"/>
              </a:rPr>
              <a:t> were German death squads. They swept up after the German army killing the ‘racially impure’… EG: Jews and Gypsies. </a:t>
            </a:r>
            <a:br>
              <a:rPr lang="en-GB" dirty="0">
                <a:latin typeface="Calibri" panose="020F0502020204030204" pitchFamily="34" charset="0"/>
              </a:rPr>
            </a:br>
            <a:br>
              <a:rPr lang="en-GB" dirty="0">
                <a:latin typeface="Calibri" panose="020F0502020204030204" pitchFamily="34" charset="0"/>
              </a:rPr>
            </a:br>
            <a:r>
              <a:rPr lang="en-GB" dirty="0">
                <a:latin typeface="Calibri" panose="020F0502020204030204" pitchFamily="34" charset="0"/>
              </a:rPr>
              <a:t>The </a:t>
            </a:r>
            <a:r>
              <a:rPr lang="en-GB" dirty="0" err="1">
                <a:latin typeface="Calibri" panose="020F0502020204030204" pitchFamily="34" charset="0"/>
              </a:rPr>
              <a:t>Einsatsgruppen</a:t>
            </a:r>
            <a:r>
              <a:rPr lang="en-GB" dirty="0">
                <a:latin typeface="Calibri" panose="020F0502020204030204" pitchFamily="34" charset="0"/>
              </a:rPr>
              <a:t> was made up of four battalion sized operational groups. Many believe that this systematic killing of Jews  was the first step of the </a:t>
            </a:r>
            <a:r>
              <a:rPr lang="en-GB" b="1" dirty="0">
                <a:latin typeface="Calibri" panose="020F0502020204030204" pitchFamily="34" charset="0"/>
              </a:rPr>
              <a:t>‘Final Solution’.</a:t>
            </a:r>
            <a:br>
              <a:rPr lang="en-GB" dirty="0">
                <a:latin typeface="Calibri" panose="020F0502020204030204" pitchFamily="34" charset="0"/>
              </a:rPr>
            </a:br>
            <a:br>
              <a:rPr lang="en-GB" dirty="0">
                <a:latin typeface="Calibri" panose="020F0502020204030204" pitchFamily="34" charset="0"/>
              </a:rPr>
            </a:br>
            <a:r>
              <a:rPr lang="en-GB" dirty="0">
                <a:latin typeface="Calibri" panose="020F0502020204030204" pitchFamily="34" charset="0"/>
              </a:rPr>
              <a:t>At first, shooting was the most common form of killing but </a:t>
            </a:r>
            <a:r>
              <a:rPr lang="en-GB" b="1" dirty="0">
                <a:latin typeface="Calibri" panose="020F0502020204030204" pitchFamily="34" charset="0"/>
              </a:rPr>
              <a:t>Heinrich Himmler, </a:t>
            </a:r>
            <a:r>
              <a:rPr lang="en-GB" dirty="0">
                <a:latin typeface="Calibri" panose="020F0502020204030204" pitchFamily="34" charset="0"/>
              </a:rPr>
              <a:t>noting the stress that the shootings on his own soldiers  (and the cost of bullets) decided  a more efficient method of killing was needed by 1941. </a:t>
            </a:r>
            <a:br>
              <a:rPr lang="en-GB" dirty="0">
                <a:latin typeface="Calibri" panose="020F0502020204030204" pitchFamily="34" charset="0"/>
              </a:rPr>
            </a:br>
            <a:br>
              <a:rPr lang="en-GB" dirty="0">
                <a:latin typeface="Calibri" panose="020F0502020204030204" pitchFamily="34" charset="0"/>
              </a:rPr>
            </a:br>
            <a:r>
              <a:rPr lang="en-GB" dirty="0">
                <a:latin typeface="Calibri" panose="020F0502020204030204" pitchFamily="34" charset="0"/>
              </a:rPr>
              <a:t>The result was the a mobile </a:t>
            </a:r>
            <a:r>
              <a:rPr lang="en-GB" b="1" dirty="0">
                <a:latin typeface="Calibri" panose="020F0502020204030204" pitchFamily="34" charset="0"/>
              </a:rPr>
              <a:t>gas chamber </a:t>
            </a:r>
            <a:r>
              <a:rPr lang="en-GB" dirty="0">
                <a:latin typeface="Calibri" panose="020F0502020204030204" pitchFamily="34" charset="0"/>
              </a:rPr>
              <a:t>or truck. This pumped carbon monoxide from the truck's exhaust to kill those in the back.</a:t>
            </a:r>
            <a:br>
              <a:rPr lang="en-GB" sz="2000" dirty="0">
                <a:latin typeface="Calibri" panose="020F0502020204030204" pitchFamily="34" charset="0"/>
              </a:rPr>
            </a:br>
            <a:br>
              <a:rPr lang="en-GB" sz="2000" dirty="0">
                <a:latin typeface="Calibri" panose="020F0502020204030204" pitchFamily="34" charset="0"/>
              </a:rPr>
            </a:br>
            <a:br>
              <a:rPr lang="en-GB" sz="1400" dirty="0">
                <a:latin typeface="Calibri" panose="020F0502020204030204" pitchFamily="34" charset="0"/>
              </a:rPr>
            </a:br>
            <a:endParaRPr lang="en-GB" sz="14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6" descr="https://encrypted-tbn3.gstatic.com/images?q=tbn:ANd9GcQ7A7pZfDc_sORvNtLg-nqHgaJxClbuH514AAPa3fyx2bkNxUBKMw"/>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0" name="Picture 8" descr="http://4.bp.blogspot.com/_oIAhQMTG-dU/TS1NJ_lhJmI/AAAAAAAAFiA/rSm31elFccw/s640/einsatzgruppen-brutal-germans-nazi-death-squads-ww2-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3924" t="3396" r="4395" b="11885"/>
          <a:stretch/>
        </p:blipFill>
        <p:spPr bwMode="auto">
          <a:xfrm>
            <a:off x="4972050" y="416699"/>
            <a:ext cx="6625390" cy="6122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82" name="Picture 10" descr="http://auto.img.v4.skyrock.net/8215/23818215/pics/12606636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39788">
            <a:off x="5423395" y="587350"/>
            <a:ext cx="6773235" cy="55884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84" name="Picture 12" descr="http://i1.ytimg.com/vi/SdvJF8I3tWo/hq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369">
            <a:off x="5737163" y="1650830"/>
            <a:ext cx="6709197" cy="50318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66915247"/>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fade">
                                      <p:cBhvr>
                                        <p:cTn id="10" dur="5000"/>
                                        <p:tgtEl>
                                          <p:spTgt spid="3080"/>
                                        </p:tgtEl>
                                      </p:cBhvr>
                                    </p:animEffect>
                                  </p:childTnLst>
                                </p:cTn>
                              </p:par>
                            </p:childTnLst>
                          </p:cTn>
                        </p:par>
                        <p:par>
                          <p:cTn id="11" fill="hold">
                            <p:stCondLst>
                              <p:cond delay="5000"/>
                            </p:stCondLst>
                            <p:childTnLst>
                              <p:par>
                                <p:cTn id="12" presetID="10" presetClass="entr" presetSubtype="0" fill="hold" nodeType="afterEffect">
                                  <p:stCondLst>
                                    <p:cond delay="6000"/>
                                  </p:stCondLst>
                                  <p:childTnLst>
                                    <p:set>
                                      <p:cBhvr>
                                        <p:cTn id="13" dur="1" fill="hold">
                                          <p:stCondLst>
                                            <p:cond delay="0"/>
                                          </p:stCondLst>
                                        </p:cTn>
                                        <p:tgtEl>
                                          <p:spTgt spid="3082"/>
                                        </p:tgtEl>
                                        <p:attrNameLst>
                                          <p:attrName>style.visibility</p:attrName>
                                        </p:attrNameLst>
                                      </p:cBhvr>
                                      <p:to>
                                        <p:strVal val="visible"/>
                                      </p:to>
                                    </p:set>
                                    <p:animEffect transition="in" filter="fade">
                                      <p:cBhvr>
                                        <p:cTn id="14" dur="5000"/>
                                        <p:tgtEl>
                                          <p:spTgt spid="3082"/>
                                        </p:tgtEl>
                                      </p:cBhvr>
                                    </p:animEffect>
                                  </p:childTnLst>
                                </p:cTn>
                              </p:par>
                            </p:childTnLst>
                          </p:cTn>
                        </p:par>
                        <p:par>
                          <p:cTn id="15" fill="hold">
                            <p:stCondLst>
                              <p:cond delay="16000"/>
                            </p:stCondLst>
                            <p:childTnLst>
                              <p:par>
                                <p:cTn id="16" presetID="10" presetClass="entr" presetSubtype="0" fill="hold" nodeType="afterEffect">
                                  <p:stCondLst>
                                    <p:cond delay="4500"/>
                                  </p:stCondLst>
                                  <p:childTnLst>
                                    <p:set>
                                      <p:cBhvr>
                                        <p:cTn id="17" dur="1" fill="hold">
                                          <p:stCondLst>
                                            <p:cond delay="0"/>
                                          </p:stCondLst>
                                        </p:cTn>
                                        <p:tgtEl>
                                          <p:spTgt spid="3084"/>
                                        </p:tgtEl>
                                        <p:attrNameLst>
                                          <p:attrName>style.visibility</p:attrName>
                                        </p:attrNameLst>
                                      </p:cBhvr>
                                      <p:to>
                                        <p:strVal val="visible"/>
                                      </p:to>
                                    </p:set>
                                    <p:animEffect transition="in" filter="fade">
                                      <p:cBhvr>
                                        <p:cTn id="18" dur="5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362994" cy="6863417"/>
          </a:xfrm>
          <a:prstGeom prst="rect">
            <a:avLst/>
          </a:prstGeom>
          <a:solidFill>
            <a:schemeClr val="bg1"/>
          </a:solidFill>
        </p:spPr>
        <p:txBody>
          <a:bodyPr wrap="square" rtlCol="0">
            <a:spAutoFit/>
          </a:bodyPr>
          <a:lstStyle/>
          <a:p>
            <a:pPr fontAlgn="base"/>
            <a:r>
              <a:rPr lang="en-GB" sz="2800" b="1" dirty="0">
                <a:latin typeface="Calibri" panose="020F0502020204030204" pitchFamily="34" charset="0"/>
              </a:rPr>
              <a:t>Kristallnacht : Nov 1938</a:t>
            </a:r>
            <a:br>
              <a:rPr lang="en-GB" sz="2000" dirty="0">
                <a:latin typeface="Calibri" panose="020F0502020204030204" pitchFamily="34" charset="0"/>
              </a:rPr>
            </a:br>
            <a:br>
              <a:rPr lang="en-GB" sz="800" dirty="0">
                <a:latin typeface="Calibri" panose="020F0502020204030204" pitchFamily="34" charset="0"/>
              </a:rPr>
            </a:br>
            <a:r>
              <a:rPr lang="en-GB" b="1" dirty="0">
                <a:latin typeface="Calibri" panose="020F0502020204030204" pitchFamily="34" charset="0"/>
              </a:rPr>
              <a:t>Overview : </a:t>
            </a:r>
            <a:r>
              <a:rPr lang="en-GB" dirty="0">
                <a:latin typeface="Calibri" panose="020F0502020204030204" pitchFamily="34" charset="0"/>
              </a:rPr>
              <a:t>attacks on Jewish shops, business and synagogues in Germany, November 1938.</a:t>
            </a:r>
            <a:br>
              <a:rPr lang="en-GB" dirty="0">
                <a:latin typeface="Calibri" panose="020F0502020204030204" pitchFamily="34" charset="0"/>
              </a:rPr>
            </a:br>
            <a:br>
              <a:rPr lang="en-GB" dirty="0">
                <a:latin typeface="Calibri" panose="020F0502020204030204" pitchFamily="34" charset="0"/>
              </a:rPr>
            </a:br>
            <a:r>
              <a:rPr lang="en-GB" dirty="0">
                <a:latin typeface="Calibri" panose="020F0502020204030204" pitchFamily="34" charset="0"/>
              </a:rPr>
              <a:t>Why : German </a:t>
            </a:r>
            <a:r>
              <a:rPr lang="en-GB" dirty="0" err="1">
                <a:latin typeface="Calibri" panose="020F0502020204030204" pitchFamily="34" charset="0"/>
              </a:rPr>
              <a:t>Dipomat</a:t>
            </a:r>
            <a:r>
              <a:rPr lang="en-GB" dirty="0">
                <a:latin typeface="Calibri" panose="020F0502020204030204" pitchFamily="34" charset="0"/>
              </a:rPr>
              <a:t> </a:t>
            </a:r>
            <a:r>
              <a:rPr lang="en-GB" b="1" dirty="0" err="1">
                <a:latin typeface="Calibri" panose="020F0502020204030204" pitchFamily="34" charset="0"/>
              </a:rPr>
              <a:t>vom</a:t>
            </a:r>
            <a:r>
              <a:rPr lang="en-GB" b="1" dirty="0">
                <a:latin typeface="Calibri" panose="020F0502020204030204" pitchFamily="34" charset="0"/>
              </a:rPr>
              <a:t> </a:t>
            </a:r>
            <a:r>
              <a:rPr lang="en-GB" b="1" dirty="0" err="1">
                <a:latin typeface="Calibri" panose="020F0502020204030204" pitchFamily="34" charset="0"/>
              </a:rPr>
              <a:t>Rath</a:t>
            </a:r>
            <a:r>
              <a:rPr lang="en-GB" b="1" dirty="0">
                <a:latin typeface="Calibri" panose="020F0502020204030204" pitchFamily="34" charset="0"/>
              </a:rPr>
              <a:t> </a:t>
            </a:r>
            <a:r>
              <a:rPr lang="en-GB" dirty="0">
                <a:latin typeface="Calibri" panose="020F0502020204030204" pitchFamily="34" charset="0"/>
              </a:rPr>
              <a:t>was killed by a Polish Jew in Paris on the 7</a:t>
            </a:r>
            <a:r>
              <a:rPr lang="en-GB" baseline="30000" dirty="0">
                <a:latin typeface="Calibri" panose="020F0502020204030204" pitchFamily="34" charset="0"/>
              </a:rPr>
              <a:t>th</a:t>
            </a:r>
            <a:r>
              <a:rPr lang="en-GB" dirty="0">
                <a:latin typeface="Calibri" panose="020F0502020204030204" pitchFamily="34" charset="0"/>
              </a:rPr>
              <a:t> November. Joseph Goebbels then encouraged violence.</a:t>
            </a:r>
            <a:br>
              <a:rPr lang="en-GB" dirty="0">
                <a:latin typeface="Calibri" panose="020F0502020204030204" pitchFamily="34" charset="0"/>
              </a:rPr>
            </a:br>
            <a:br>
              <a:rPr lang="en-GB" dirty="0">
                <a:latin typeface="Calibri" panose="020F0502020204030204" pitchFamily="34" charset="0"/>
              </a:rPr>
            </a:br>
            <a:r>
              <a:rPr lang="en-GB" dirty="0">
                <a:latin typeface="Calibri" panose="020F0502020204030204" pitchFamily="34" charset="0"/>
              </a:rPr>
              <a:t>What :  SS men started the attacks on the 9</a:t>
            </a:r>
            <a:r>
              <a:rPr lang="en-GB" baseline="30000" dirty="0">
                <a:latin typeface="Calibri" panose="020F0502020204030204" pitchFamily="34" charset="0"/>
              </a:rPr>
              <a:t>th</a:t>
            </a:r>
            <a:r>
              <a:rPr lang="en-GB" dirty="0">
                <a:latin typeface="Calibri" panose="020F0502020204030204" pitchFamily="34" charset="0"/>
              </a:rPr>
              <a:t> of November. The police were ordered not to stop this. Over two days and nights more than </a:t>
            </a:r>
            <a:r>
              <a:rPr lang="en-GB" b="1" dirty="0">
                <a:latin typeface="Calibri" panose="020F0502020204030204" pitchFamily="34" charset="0"/>
              </a:rPr>
              <a:t>1,000 synagogues </a:t>
            </a:r>
            <a:r>
              <a:rPr lang="en-GB" dirty="0">
                <a:latin typeface="Calibri" panose="020F0502020204030204" pitchFamily="34" charset="0"/>
              </a:rPr>
              <a:t>and 7500 business were burned or damaged. 91 Jews killed and Some 30,000 Jewish males aged 16 to 60 sent to the new concentration camps. </a:t>
            </a:r>
            <a:br>
              <a:rPr lang="en-GB" dirty="0">
                <a:latin typeface="Calibri" panose="020F0502020204030204" pitchFamily="34" charset="0"/>
              </a:rPr>
            </a:br>
            <a:endParaRPr lang="en-GB" dirty="0">
              <a:latin typeface="Calibri" panose="020F0502020204030204" pitchFamily="34" charset="0"/>
            </a:endParaRPr>
          </a:p>
          <a:p>
            <a:pPr fontAlgn="base"/>
            <a:r>
              <a:rPr lang="en-GB" dirty="0">
                <a:latin typeface="Calibri" panose="020F0502020204030204" pitchFamily="34" charset="0"/>
              </a:rPr>
              <a:t>This event became known as Kristallnacht or ‘Crystal Night’ or </a:t>
            </a:r>
            <a:r>
              <a:rPr lang="en-GB" b="1" dirty="0">
                <a:latin typeface="Calibri" panose="020F0502020204030204" pitchFamily="34" charset="0"/>
              </a:rPr>
              <a:t>‘Night Of Broken Glass.’ </a:t>
            </a:r>
            <a:r>
              <a:rPr lang="en-GB" dirty="0">
                <a:latin typeface="Calibri" panose="020F0502020204030204" pitchFamily="34" charset="0"/>
              </a:rPr>
              <a:t>This name symbolized the final shattering of Jewish existence in Germany. </a:t>
            </a:r>
            <a:br>
              <a:rPr lang="en-GB" sz="2200" dirty="0">
                <a:latin typeface="Berlin Sans FB" panose="020E0602020502020306" pitchFamily="34" charset="0"/>
              </a:rPr>
            </a:br>
            <a:br>
              <a:rPr lang="en-GB" sz="2200" dirty="0">
                <a:latin typeface="Berlin Sans FB" panose="020E0602020502020306" pitchFamily="34" charset="0"/>
              </a:rPr>
            </a:br>
            <a:endParaRPr lang="en-GB" sz="2200" dirty="0">
              <a:latin typeface="Berlin Sans FB" panose="020E0602020502020306"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0" name="Picture 6" descr="http://4.bp.blogspot.com/_Cx5YSp-ghS8/TJTaoHHlUTI/AAAAAAAAIJ8/IwJjsiEE68M/s1600/Kristallnacht+Arres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1015">
            <a:off x="4734922" y="622149"/>
            <a:ext cx="7037941" cy="54351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48" name="Picture 4" descr="http://i1.ytimg.com/vi/RmOivj0UbgI/hqdefault.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2" r="11695" b="9064"/>
          <a:stretch/>
        </p:blipFill>
        <p:spPr bwMode="auto">
          <a:xfrm rot="21211691">
            <a:off x="4408584" y="559112"/>
            <a:ext cx="7347752" cy="4809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46" name="Picture 2" descr="http://t1.gstatic.com/images?q=tbn:ANd9GcTHGuG_unEyYp-LEpGkcChwUD2dXgJOwtm3pz_UjNaZv5Nmo1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35663">
            <a:off x="4477459" y="1462892"/>
            <a:ext cx="7523461" cy="50338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52" name="Picture 8" descr="http://static.guim.co.uk/sys-images/Guardian/Pix/pictures/2009/9/6/1252250580908/Second-world-war-The-shat-001.jpg"/>
          <p:cNvPicPr>
            <a:picLocks noChangeAspect="1" noChangeArrowheads="1"/>
          </p:cNvPicPr>
          <p:nvPr/>
        </p:nvPicPr>
        <p:blipFill rotWithShape="1">
          <a:blip r:embed="rId6">
            <a:extLst>
              <a:ext uri="{28A0092B-C50C-407E-A947-70E740481C1C}">
                <a14:useLocalDpi xmlns:a14="http://schemas.microsoft.com/office/drawing/2010/main" val="0"/>
              </a:ext>
            </a:extLst>
          </a:blip>
          <a:srcRect r="10732"/>
          <a:stretch/>
        </p:blipFill>
        <p:spPr bwMode="auto">
          <a:xfrm rot="168374">
            <a:off x="4798761" y="1228230"/>
            <a:ext cx="6948622" cy="46704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Oval 7"/>
          <p:cNvSpPr/>
          <p:nvPr/>
        </p:nvSpPr>
        <p:spPr>
          <a:xfrm>
            <a:off x="5033486" y="3072513"/>
            <a:ext cx="1471817" cy="13296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6865978"/>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 presetClass="entr" presetSubtype="0" fill="hold" nodeType="afterEffect">
                                  <p:stCondLst>
                                    <p:cond delay="1000"/>
                                  </p:stCondLst>
                                  <p:childTnLst>
                                    <p:set>
                                      <p:cBhvr>
                                        <p:cTn id="10" dur="1" fill="hold">
                                          <p:stCondLst>
                                            <p:cond delay="0"/>
                                          </p:stCondLst>
                                        </p:cTn>
                                        <p:tgtEl>
                                          <p:spTgt spid="6150"/>
                                        </p:tgtEl>
                                        <p:attrNameLst>
                                          <p:attrName>style.visibility</p:attrName>
                                        </p:attrNameLst>
                                      </p:cBhvr>
                                      <p:to>
                                        <p:strVal val="visible"/>
                                      </p:to>
                                    </p:set>
                                  </p:childTnLst>
                                </p:cTn>
                              </p:par>
                            </p:childTnLst>
                          </p:cTn>
                        </p:par>
                        <p:par>
                          <p:cTn id="11" fill="hold">
                            <p:stCondLst>
                              <p:cond delay="5000"/>
                            </p:stCondLst>
                            <p:childTnLst>
                              <p:par>
                                <p:cTn id="12" presetID="1" presetClass="exit" presetSubtype="0" fill="hold" nodeType="afterEffect">
                                  <p:stCondLst>
                                    <p:cond delay="1000"/>
                                  </p:stCondLst>
                                  <p:childTnLst>
                                    <p:set>
                                      <p:cBhvr>
                                        <p:cTn id="13" dur="1" fill="hold">
                                          <p:stCondLst>
                                            <p:cond delay="0"/>
                                          </p:stCondLst>
                                        </p:cTn>
                                        <p:tgtEl>
                                          <p:spTgt spid="6150"/>
                                        </p:tgtEl>
                                        <p:attrNameLst>
                                          <p:attrName>style.visibility</p:attrName>
                                        </p:attrNameLst>
                                      </p:cBhvr>
                                      <p:to>
                                        <p:strVal val="hidden"/>
                                      </p:to>
                                    </p:set>
                                  </p:childTnLst>
                                </p:cTn>
                              </p:par>
                            </p:childTnLst>
                          </p:cTn>
                        </p:par>
                        <p:par>
                          <p:cTn id="14" fill="hold">
                            <p:stCondLst>
                              <p:cond delay="6000"/>
                            </p:stCondLst>
                            <p:childTnLst>
                              <p:par>
                                <p:cTn id="15" presetID="1" presetClass="entr" presetSubtype="0" fill="hold" nodeType="afterEffect">
                                  <p:stCondLst>
                                    <p:cond delay="1000"/>
                                  </p:stCondLst>
                                  <p:childTnLst>
                                    <p:set>
                                      <p:cBhvr>
                                        <p:cTn id="16" dur="1" fill="hold">
                                          <p:stCondLst>
                                            <p:cond delay="0"/>
                                          </p:stCondLst>
                                        </p:cTn>
                                        <p:tgtEl>
                                          <p:spTgt spid="6148"/>
                                        </p:tgtEl>
                                        <p:attrNameLst>
                                          <p:attrName>style.visibility</p:attrName>
                                        </p:attrNameLst>
                                      </p:cBhvr>
                                      <p:to>
                                        <p:strVal val="visible"/>
                                      </p:to>
                                    </p:set>
                                  </p:childTnLst>
                                </p:cTn>
                              </p:par>
                            </p:childTnLst>
                          </p:cTn>
                        </p:par>
                        <p:par>
                          <p:cTn id="17" fill="hold">
                            <p:stCondLst>
                              <p:cond delay="7000"/>
                            </p:stCondLst>
                            <p:childTnLst>
                              <p:par>
                                <p:cTn id="18" presetID="1" presetClass="exit" presetSubtype="0" fill="hold" nodeType="afterEffect">
                                  <p:stCondLst>
                                    <p:cond delay="1000"/>
                                  </p:stCondLst>
                                  <p:childTnLst>
                                    <p:set>
                                      <p:cBhvr>
                                        <p:cTn id="19" dur="1" fill="hold">
                                          <p:stCondLst>
                                            <p:cond delay="0"/>
                                          </p:stCondLst>
                                        </p:cTn>
                                        <p:tgtEl>
                                          <p:spTgt spid="6148"/>
                                        </p:tgtEl>
                                        <p:attrNameLst>
                                          <p:attrName>style.visibility</p:attrName>
                                        </p:attrNameLst>
                                      </p:cBhvr>
                                      <p:to>
                                        <p:strVal val="hidden"/>
                                      </p:to>
                                    </p:set>
                                  </p:childTnLst>
                                </p:cTn>
                              </p:par>
                            </p:childTnLst>
                          </p:cTn>
                        </p:par>
                        <p:par>
                          <p:cTn id="20" fill="hold">
                            <p:stCondLst>
                              <p:cond delay="8000"/>
                            </p:stCondLst>
                            <p:childTnLst>
                              <p:par>
                                <p:cTn id="21" presetID="1" presetClass="entr" presetSubtype="0" fill="hold" nodeType="afterEffect">
                                  <p:stCondLst>
                                    <p:cond delay="1000"/>
                                  </p:stCondLst>
                                  <p:childTnLst>
                                    <p:set>
                                      <p:cBhvr>
                                        <p:cTn id="22" dur="1" fill="hold">
                                          <p:stCondLst>
                                            <p:cond delay="0"/>
                                          </p:stCondLst>
                                        </p:cTn>
                                        <p:tgtEl>
                                          <p:spTgt spid="6146"/>
                                        </p:tgtEl>
                                        <p:attrNameLst>
                                          <p:attrName>style.visibility</p:attrName>
                                        </p:attrNameLst>
                                      </p:cBhvr>
                                      <p:to>
                                        <p:strVal val="visible"/>
                                      </p:to>
                                    </p:set>
                                  </p:childTnLst>
                                </p:cTn>
                              </p:par>
                            </p:childTnLst>
                          </p:cTn>
                        </p:par>
                        <p:par>
                          <p:cTn id="23" fill="hold">
                            <p:stCondLst>
                              <p:cond delay="9000"/>
                            </p:stCondLst>
                            <p:childTnLst>
                              <p:par>
                                <p:cTn id="24" presetID="1" presetClass="exit" presetSubtype="0" fill="hold" nodeType="afterEffect">
                                  <p:stCondLst>
                                    <p:cond delay="1000"/>
                                  </p:stCondLst>
                                  <p:childTnLst>
                                    <p:set>
                                      <p:cBhvr>
                                        <p:cTn id="25" dur="1" fill="hold">
                                          <p:stCondLst>
                                            <p:cond delay="0"/>
                                          </p:stCondLst>
                                        </p:cTn>
                                        <p:tgtEl>
                                          <p:spTgt spid="6146"/>
                                        </p:tgtEl>
                                        <p:attrNameLst>
                                          <p:attrName>style.visibility</p:attrName>
                                        </p:attrNameLst>
                                      </p:cBhvr>
                                      <p:to>
                                        <p:strVal val="hidden"/>
                                      </p:to>
                                    </p:set>
                                  </p:childTnLst>
                                </p:cTn>
                              </p:par>
                            </p:childTnLst>
                          </p:cTn>
                        </p:par>
                        <p:par>
                          <p:cTn id="26" fill="hold">
                            <p:stCondLst>
                              <p:cond delay="10000"/>
                            </p:stCondLst>
                            <p:childTnLst>
                              <p:par>
                                <p:cTn id="27" presetID="1" presetClass="entr" presetSubtype="0" fill="hold" nodeType="afterEffect">
                                  <p:stCondLst>
                                    <p:cond delay="1000"/>
                                  </p:stCondLst>
                                  <p:childTnLst>
                                    <p:set>
                                      <p:cBhvr>
                                        <p:cTn id="28" dur="1" fill="hold">
                                          <p:stCondLst>
                                            <p:cond delay="0"/>
                                          </p:stCondLst>
                                        </p:cTn>
                                        <p:tgtEl>
                                          <p:spTgt spid="6152"/>
                                        </p:tgtEl>
                                        <p:attrNameLst>
                                          <p:attrName>style.visibility</p:attrName>
                                        </p:attrNameLst>
                                      </p:cBhvr>
                                      <p:to>
                                        <p:strVal val="visible"/>
                                      </p:to>
                                    </p:set>
                                  </p:childTnLst>
                                </p:cTn>
                              </p:par>
                            </p:childTnLst>
                          </p:cTn>
                        </p:par>
                        <p:par>
                          <p:cTn id="29" fill="hold">
                            <p:stCondLst>
                              <p:cond delay="11000"/>
                            </p:stCondLst>
                            <p:childTnLst>
                              <p:par>
                                <p:cTn id="30" presetID="10" presetClass="entr" presetSubtype="0" fill="hold" grpId="1" nodeType="afterEffect">
                                  <p:stCondLst>
                                    <p:cond delay="20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6924973"/>
          </a:xfrm>
          <a:prstGeom prst="rect">
            <a:avLst/>
          </a:prstGeom>
          <a:solidFill>
            <a:schemeClr val="bg1"/>
          </a:solidFill>
        </p:spPr>
        <p:txBody>
          <a:bodyPr wrap="square" rtlCol="0">
            <a:spAutoFit/>
          </a:bodyPr>
          <a:lstStyle/>
          <a:p>
            <a:pPr fontAlgn="base"/>
            <a:r>
              <a:rPr lang="en-GB" sz="3200" b="1" dirty="0">
                <a:latin typeface="Calibri" panose="020F0502020204030204" pitchFamily="34" charset="0"/>
              </a:rPr>
              <a:t>The Warsaw Ghetto</a:t>
            </a:r>
            <a:br>
              <a:rPr lang="en-GB" sz="2400" dirty="0">
                <a:latin typeface="Calibri" panose="020F0502020204030204" pitchFamily="34" charset="0"/>
              </a:rPr>
            </a:br>
            <a:br>
              <a:rPr lang="en-GB" sz="2400" dirty="0">
                <a:latin typeface="Calibri" panose="020F0502020204030204" pitchFamily="34" charset="0"/>
              </a:rPr>
            </a:br>
            <a:r>
              <a:rPr lang="en-GB" sz="2000" dirty="0">
                <a:latin typeface="Calibri" panose="020F0502020204030204" pitchFamily="34" charset="0"/>
              </a:rPr>
              <a:t>After the Second World War began in 1939, the Nazis swept across many countries in Eastern Europe.</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To deal with this problem the Nazi created ghettos, essentially sealing off entire cities by building walls around them. This was another way to kill off the Jews. The </a:t>
            </a:r>
            <a:r>
              <a:rPr lang="en-GB" sz="2000" b="1" dirty="0">
                <a:latin typeface="Calibri" panose="020F0502020204030204" pitchFamily="34" charset="0"/>
              </a:rPr>
              <a:t>ghettos</a:t>
            </a:r>
            <a:r>
              <a:rPr lang="en-GB" sz="2000" dirty="0">
                <a:latin typeface="Calibri" panose="020F0502020204030204" pitchFamily="34" charset="0"/>
              </a:rPr>
              <a:t> were crowded and thousands died of disease and starvation.</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The largest ghetto was the </a:t>
            </a:r>
            <a:r>
              <a:rPr lang="en-GB" sz="2000" b="1" dirty="0">
                <a:latin typeface="Calibri" panose="020F0502020204030204" pitchFamily="34" charset="0"/>
              </a:rPr>
              <a:t>Warsaw Ghetto in Poland. </a:t>
            </a:r>
            <a:br>
              <a:rPr lang="en-GB" sz="2000" dirty="0">
                <a:latin typeface="Calibri" panose="020F0502020204030204" pitchFamily="34" charset="0"/>
              </a:rPr>
            </a:br>
            <a:br>
              <a:rPr lang="en-GB" sz="2000" dirty="0">
                <a:latin typeface="Calibri" panose="020F0502020204030204" pitchFamily="34" charset="0"/>
              </a:rPr>
            </a:br>
            <a:br>
              <a:rPr lang="en-GB" sz="2000" dirty="0">
                <a:latin typeface="Calibri" panose="020F0502020204030204" pitchFamily="34" charset="0"/>
              </a:rPr>
            </a:br>
            <a:br>
              <a:rPr lang="en-GB" sz="2000" dirty="0">
                <a:latin typeface="Calibri" panose="020F0502020204030204" pitchFamily="34" charset="0"/>
              </a:rPr>
            </a:br>
            <a:br>
              <a:rPr lang="en-GB" sz="2400" dirty="0">
                <a:latin typeface="Calibri" panose="020F0502020204030204" pitchFamily="34" charset="0"/>
              </a:rPr>
            </a:br>
            <a:endParaRPr lang="en-GB" sz="24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http://www.jewishvirtuallibrary.org/jsource/images/Holocaust/Warsaw_ghet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577" y="313508"/>
            <a:ext cx="5616581" cy="3644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www.thetimes.co.uk/tto/multimedia/archive/00148/86404283_ghetto_148219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201" y="1685833"/>
            <a:ext cx="5120820" cy="3411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http://www.bwbs.de/UserFiles/Image/1941-1945/warschauerget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8690" y="2966814"/>
            <a:ext cx="4736194" cy="3492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2357257"/>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nodeType="afterEffect">
                                  <p:stCondLst>
                                    <p:cond delay="300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3000"/>
                                        <p:tgtEl>
                                          <p:spTgt spid="3074"/>
                                        </p:tgtEl>
                                      </p:cBhvr>
                                    </p:animEffect>
                                  </p:childTnLst>
                                </p:cTn>
                              </p:par>
                            </p:childTnLst>
                          </p:cTn>
                        </p:par>
                        <p:par>
                          <p:cTn id="12" fill="hold">
                            <p:stCondLst>
                              <p:cond delay="10000"/>
                            </p:stCondLst>
                            <p:childTnLst>
                              <p:par>
                                <p:cTn id="13" presetID="10" presetClass="entr" presetSubtype="0" fill="hold" nodeType="afterEffect">
                                  <p:stCondLst>
                                    <p:cond delay="500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3000"/>
                                        <p:tgtEl>
                                          <p:spTgt spid="3076"/>
                                        </p:tgtEl>
                                      </p:cBhvr>
                                    </p:animEffect>
                                  </p:childTnLst>
                                </p:cTn>
                              </p:par>
                            </p:childTnLst>
                          </p:cTn>
                        </p:par>
                        <p:par>
                          <p:cTn id="16" fill="hold">
                            <p:stCondLst>
                              <p:cond delay="18000"/>
                            </p:stCondLst>
                            <p:childTnLst>
                              <p:par>
                                <p:cTn id="17" presetID="10" presetClass="entr" presetSubtype="0" fill="hold" nodeType="afterEffect">
                                  <p:stCondLst>
                                    <p:cond delay="500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5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hlinkClick r:id="rId2" action="ppaction://hlinksldjump"/>
            <a:extLst>
              <a:ext uri="{FF2B5EF4-FFF2-40B4-BE49-F238E27FC236}">
                <a16:creationId xmlns:a16="http://schemas.microsoft.com/office/drawing/2014/main" id="{A5064B83-5479-4966-B73B-A4B511A453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29" r="20306"/>
          <a:stretch/>
        </p:blipFill>
        <p:spPr bwMode="auto">
          <a:xfrm>
            <a:off x="9183754" y="432974"/>
            <a:ext cx="2491409" cy="4914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0460F4-60E1-452C-9548-EA3520E7A78F}"/>
              </a:ext>
            </a:extLst>
          </p:cNvPr>
          <p:cNvSpPr txBox="1"/>
          <p:nvPr/>
        </p:nvSpPr>
        <p:spPr>
          <a:xfrm>
            <a:off x="9329526" y="5776269"/>
            <a:ext cx="2199861" cy="584775"/>
          </a:xfrm>
          <a:prstGeom prst="rect">
            <a:avLst/>
          </a:prstGeom>
          <a:noFill/>
        </p:spPr>
        <p:txBody>
          <a:bodyPr wrap="square" rtlCol="0">
            <a:spAutoFit/>
          </a:bodyPr>
          <a:lstStyle/>
          <a:p>
            <a:pPr algn="ctr"/>
            <a:r>
              <a:rPr lang="en-GB" sz="3200" dirty="0"/>
              <a:t>Doc + Film </a:t>
            </a:r>
          </a:p>
        </p:txBody>
      </p:sp>
      <p:cxnSp>
        <p:nvCxnSpPr>
          <p:cNvPr id="6" name="Straight Connector 5">
            <a:extLst>
              <a:ext uri="{FF2B5EF4-FFF2-40B4-BE49-F238E27FC236}">
                <a16:creationId xmlns:a16="http://schemas.microsoft.com/office/drawing/2014/main" id="{D94DC3D9-DC9F-4350-81D3-362525465F65}"/>
              </a:ext>
            </a:extLst>
          </p:cNvPr>
          <p:cNvCxnSpPr/>
          <p:nvPr/>
        </p:nvCxnSpPr>
        <p:spPr>
          <a:xfrm>
            <a:off x="9183753" y="5645426"/>
            <a:ext cx="24914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08414D-091B-499A-85F2-897CE4F6E6BE}"/>
              </a:ext>
            </a:extLst>
          </p:cNvPr>
          <p:cNvCxnSpPr/>
          <p:nvPr/>
        </p:nvCxnSpPr>
        <p:spPr>
          <a:xfrm>
            <a:off x="9912625" y="6480313"/>
            <a:ext cx="12589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4" name="Picture 6" descr="Image result for holocaust">
            <a:extLst>
              <a:ext uri="{FF2B5EF4-FFF2-40B4-BE49-F238E27FC236}">
                <a16:creationId xmlns:a16="http://schemas.microsoft.com/office/drawing/2014/main" id="{50124A30-7B45-4B1A-9D2B-297ACB7B98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77" r="34062"/>
          <a:stretch/>
        </p:blipFill>
        <p:spPr bwMode="auto">
          <a:xfrm>
            <a:off x="583093" y="432971"/>
            <a:ext cx="2491409" cy="49148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40CA51B-189D-4DDA-A52B-9B9EAADE895B}"/>
              </a:ext>
            </a:extLst>
          </p:cNvPr>
          <p:cNvSpPr txBox="1"/>
          <p:nvPr/>
        </p:nvSpPr>
        <p:spPr>
          <a:xfrm>
            <a:off x="662613" y="5776269"/>
            <a:ext cx="2199861" cy="584775"/>
          </a:xfrm>
          <a:prstGeom prst="rect">
            <a:avLst/>
          </a:prstGeom>
          <a:noFill/>
        </p:spPr>
        <p:txBody>
          <a:bodyPr wrap="square" rtlCol="0">
            <a:spAutoFit/>
          </a:bodyPr>
          <a:lstStyle/>
          <a:p>
            <a:pPr algn="ctr"/>
            <a:r>
              <a:rPr lang="en-GB" sz="3200" dirty="0"/>
              <a:t>Why ? </a:t>
            </a:r>
          </a:p>
        </p:txBody>
      </p:sp>
      <p:cxnSp>
        <p:nvCxnSpPr>
          <p:cNvPr id="16" name="Straight Connector 15">
            <a:extLst>
              <a:ext uri="{FF2B5EF4-FFF2-40B4-BE49-F238E27FC236}">
                <a16:creationId xmlns:a16="http://schemas.microsoft.com/office/drawing/2014/main" id="{CFBF8031-E837-486A-8FBC-C9A2F5B76BAD}"/>
              </a:ext>
            </a:extLst>
          </p:cNvPr>
          <p:cNvCxnSpPr/>
          <p:nvPr/>
        </p:nvCxnSpPr>
        <p:spPr>
          <a:xfrm>
            <a:off x="516840" y="5645426"/>
            <a:ext cx="24914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15EE4-C12E-4095-9F85-DE844B969DA6}"/>
              </a:ext>
            </a:extLst>
          </p:cNvPr>
          <p:cNvCxnSpPr/>
          <p:nvPr/>
        </p:nvCxnSpPr>
        <p:spPr>
          <a:xfrm>
            <a:off x="1245712" y="6480313"/>
            <a:ext cx="12589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6" name="Picture 8" descr="Image result for holocaust survivors">
            <a:hlinkClick r:id="rId5" action="ppaction://hlinksldjump"/>
            <a:extLst>
              <a:ext uri="{FF2B5EF4-FFF2-40B4-BE49-F238E27FC236}">
                <a16:creationId xmlns:a16="http://schemas.microsoft.com/office/drawing/2014/main" id="{8901D3A5-B5BA-41FE-8CAC-88DCB9A7AC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094" r="33573"/>
          <a:stretch/>
        </p:blipFill>
        <p:spPr bwMode="auto">
          <a:xfrm>
            <a:off x="6374300" y="432971"/>
            <a:ext cx="2524544" cy="491488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49CFDC1-12A4-4364-8F91-202D006AF5CF}"/>
              </a:ext>
            </a:extLst>
          </p:cNvPr>
          <p:cNvSpPr txBox="1"/>
          <p:nvPr/>
        </p:nvSpPr>
        <p:spPr>
          <a:xfrm>
            <a:off x="6493577" y="5776269"/>
            <a:ext cx="2199861" cy="584775"/>
          </a:xfrm>
          <a:prstGeom prst="rect">
            <a:avLst/>
          </a:prstGeom>
          <a:noFill/>
        </p:spPr>
        <p:txBody>
          <a:bodyPr wrap="square" rtlCol="0">
            <a:spAutoFit/>
          </a:bodyPr>
          <a:lstStyle/>
          <a:p>
            <a:pPr algn="ctr"/>
            <a:r>
              <a:rPr lang="en-GB" sz="3200" dirty="0"/>
              <a:t>Survivors </a:t>
            </a:r>
          </a:p>
        </p:txBody>
      </p:sp>
      <p:cxnSp>
        <p:nvCxnSpPr>
          <p:cNvPr id="23" name="Straight Connector 22">
            <a:extLst>
              <a:ext uri="{FF2B5EF4-FFF2-40B4-BE49-F238E27FC236}">
                <a16:creationId xmlns:a16="http://schemas.microsoft.com/office/drawing/2014/main" id="{439F4700-608F-47AC-BD4A-49C592C34EF8}"/>
              </a:ext>
            </a:extLst>
          </p:cNvPr>
          <p:cNvCxnSpPr/>
          <p:nvPr/>
        </p:nvCxnSpPr>
        <p:spPr>
          <a:xfrm>
            <a:off x="6347804" y="5645426"/>
            <a:ext cx="24914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E826C6-A162-48B0-B6C9-C2A1C4832CAD}"/>
              </a:ext>
            </a:extLst>
          </p:cNvPr>
          <p:cNvCxnSpPr/>
          <p:nvPr/>
        </p:nvCxnSpPr>
        <p:spPr>
          <a:xfrm>
            <a:off x="7076676" y="6480313"/>
            <a:ext cx="1258957"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2B953B6-3900-4E66-94BC-A937B50D6503}"/>
              </a:ext>
            </a:extLst>
          </p:cNvPr>
          <p:cNvSpPr txBox="1"/>
          <p:nvPr/>
        </p:nvSpPr>
        <p:spPr>
          <a:xfrm>
            <a:off x="3601282" y="5776269"/>
            <a:ext cx="2199861" cy="584775"/>
          </a:xfrm>
          <a:prstGeom prst="rect">
            <a:avLst/>
          </a:prstGeom>
          <a:noFill/>
        </p:spPr>
        <p:txBody>
          <a:bodyPr wrap="square" rtlCol="0">
            <a:spAutoFit/>
          </a:bodyPr>
          <a:lstStyle/>
          <a:p>
            <a:pPr algn="ctr"/>
            <a:r>
              <a:rPr lang="en-GB" sz="3200" dirty="0"/>
              <a:t>Process </a:t>
            </a:r>
          </a:p>
        </p:txBody>
      </p:sp>
      <p:cxnSp>
        <p:nvCxnSpPr>
          <p:cNvPr id="26" name="Straight Connector 25">
            <a:extLst>
              <a:ext uri="{FF2B5EF4-FFF2-40B4-BE49-F238E27FC236}">
                <a16:creationId xmlns:a16="http://schemas.microsoft.com/office/drawing/2014/main" id="{BCD6DAE5-D1E7-4278-B6C1-D124796E6F23}"/>
              </a:ext>
            </a:extLst>
          </p:cNvPr>
          <p:cNvCxnSpPr/>
          <p:nvPr/>
        </p:nvCxnSpPr>
        <p:spPr>
          <a:xfrm>
            <a:off x="3455509" y="5645426"/>
            <a:ext cx="24914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259954-534E-4D84-8F15-309F9AEF9DF2}"/>
              </a:ext>
            </a:extLst>
          </p:cNvPr>
          <p:cNvCxnSpPr/>
          <p:nvPr/>
        </p:nvCxnSpPr>
        <p:spPr>
          <a:xfrm>
            <a:off x="4184381" y="6480313"/>
            <a:ext cx="12589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8" name="Picture 10" descr="Image result for holocaust survivors">
            <a:hlinkClick r:id="rId7" action="ppaction://hlinksldjump"/>
            <a:extLst>
              <a:ext uri="{FF2B5EF4-FFF2-40B4-BE49-F238E27FC236}">
                <a16:creationId xmlns:a16="http://schemas.microsoft.com/office/drawing/2014/main" id="{9F2ED16C-A731-40F6-9AA1-55EEF0B3C8E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217" r="27429"/>
          <a:stretch/>
        </p:blipFill>
        <p:spPr bwMode="auto">
          <a:xfrm>
            <a:off x="3478696" y="432971"/>
            <a:ext cx="2491409" cy="4914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home button no background">
            <a:hlinkClick r:id="rId9" action="ppaction://hlinksldjump"/>
            <a:extLst>
              <a:ext uri="{FF2B5EF4-FFF2-40B4-BE49-F238E27FC236}">
                <a16:creationId xmlns:a16="http://schemas.microsoft.com/office/drawing/2014/main" id="{2809840F-307A-4974-8FEE-43E8813396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1412" y="213980"/>
            <a:ext cx="975949" cy="99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47909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pic>
        <p:nvPicPr>
          <p:cNvPr id="4106" name="Picture 10" descr="http://3.bp.blogspot.com/-7AYhtSaMUls/Uf1a4NRuJfI/AAAAAAAAd24/OKAzRyPAoRM/s400/Warsaw_Uprising_boyscouts.jpg"/>
          <p:cNvPicPr>
            <a:picLocks noChangeAspect="1" noChangeArrowheads="1"/>
          </p:cNvPicPr>
          <p:nvPr/>
        </p:nvPicPr>
        <p:blipFill rotWithShape="1">
          <a:blip r:embed="rId3">
            <a:extLst>
              <a:ext uri="{28A0092B-C50C-407E-A947-70E740481C1C}">
                <a14:useLocalDpi xmlns:a14="http://schemas.microsoft.com/office/drawing/2010/main" val="0"/>
              </a:ext>
            </a:extLst>
          </a:blip>
          <a:srcRect r="23078"/>
          <a:stretch/>
        </p:blipFill>
        <p:spPr bwMode="auto">
          <a:xfrm>
            <a:off x="4936458" y="335488"/>
            <a:ext cx="3065207" cy="2918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4445000" cy="7017306"/>
          </a:xfrm>
          <a:prstGeom prst="rect">
            <a:avLst/>
          </a:prstGeom>
          <a:solidFill>
            <a:schemeClr val="bg1"/>
          </a:solidFill>
        </p:spPr>
        <p:txBody>
          <a:bodyPr wrap="square" rtlCol="0">
            <a:spAutoFit/>
          </a:bodyPr>
          <a:lstStyle/>
          <a:p>
            <a:pPr fontAlgn="base"/>
            <a:r>
              <a:rPr lang="en-GB" sz="2800" b="1" dirty="0">
                <a:latin typeface="Calibri" panose="020F0502020204030204" pitchFamily="34" charset="0"/>
              </a:rPr>
              <a:t>The Warsaw Uprising : 1943</a:t>
            </a:r>
            <a:br>
              <a:rPr lang="en-GB" sz="2400" dirty="0">
                <a:latin typeface="Calibri" panose="020F0502020204030204" pitchFamily="34" charset="0"/>
              </a:rPr>
            </a:br>
            <a:br>
              <a:rPr lang="en-GB" sz="2400" dirty="0">
                <a:latin typeface="Calibri" panose="020F0502020204030204" pitchFamily="34" charset="0"/>
              </a:rPr>
            </a:br>
            <a:r>
              <a:rPr lang="en-GB" sz="2000" b="1" dirty="0">
                <a:latin typeface="Calibri" panose="020F0502020204030204" pitchFamily="34" charset="0"/>
              </a:rPr>
              <a:t>Overview</a:t>
            </a:r>
            <a:r>
              <a:rPr lang="en-GB" sz="2000" dirty="0">
                <a:latin typeface="Calibri" panose="020F0502020204030204" pitchFamily="34" charset="0"/>
              </a:rPr>
              <a:t> : Jews fight back in the Warsaw Ghetto.</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Why </a:t>
            </a:r>
            <a:r>
              <a:rPr lang="en-GB" sz="2000" dirty="0">
                <a:latin typeface="Calibri" panose="020F0502020204030204" pitchFamily="34" charset="0"/>
              </a:rPr>
              <a:t>: the Jews heard they were being taken away to death camps.</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Why</a:t>
            </a:r>
            <a:r>
              <a:rPr lang="en-GB" sz="2000" dirty="0">
                <a:latin typeface="Calibri" panose="020F0502020204030204" pitchFamily="34" charset="0"/>
              </a:rPr>
              <a:t> : terrible conditions in the ghetto.</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What happened </a:t>
            </a:r>
            <a:r>
              <a:rPr lang="en-GB" sz="2000" dirty="0">
                <a:latin typeface="Calibri" panose="020F0502020204030204" pitchFamily="34" charset="0"/>
              </a:rPr>
              <a:t>:  750 Jewish fighters fought the heavily armed and well-trained Germans. The ghetto fighters were able to hold out for nearly a month.</a:t>
            </a:r>
            <a:br>
              <a:rPr lang="en-GB" sz="2000" dirty="0">
                <a:latin typeface="Calibri" panose="020F0502020204030204" pitchFamily="34" charset="0"/>
              </a:rPr>
            </a:br>
            <a:br>
              <a:rPr lang="en-GB" sz="2000" dirty="0">
                <a:latin typeface="Calibri" panose="020F0502020204030204" pitchFamily="34" charset="0"/>
              </a:rPr>
            </a:br>
            <a:r>
              <a:rPr lang="en-GB" sz="2000" b="1" dirty="0">
                <a:latin typeface="Calibri" panose="020F0502020204030204" pitchFamily="34" charset="0"/>
              </a:rPr>
              <a:t>Aftermath</a:t>
            </a:r>
            <a:r>
              <a:rPr lang="en-GB" sz="2000" dirty="0">
                <a:latin typeface="Calibri" panose="020F0502020204030204" pitchFamily="34" charset="0"/>
              </a:rPr>
              <a:t> : The revolt was eventually crushed. 7,000 Jews were shot, and the rest were deported to camps</a:t>
            </a:r>
            <a:r>
              <a:rPr lang="en-GB" sz="2000" dirty="0"/>
              <a:t>.</a:t>
            </a:r>
            <a:br>
              <a:rPr lang="en-GB" sz="2000" dirty="0">
                <a:latin typeface="Calibri" panose="020F0502020204030204" pitchFamily="34" charset="0"/>
              </a:rPr>
            </a:br>
            <a:br>
              <a:rPr lang="en-GB" sz="2000" dirty="0">
                <a:latin typeface="Calibri" panose="020F0502020204030204" pitchFamily="34" charset="0"/>
              </a:rPr>
            </a:br>
            <a:br>
              <a:rPr lang="en-GB" sz="2000" dirty="0">
                <a:latin typeface="Calibri" panose="020F0502020204030204" pitchFamily="34" charset="0"/>
              </a:rPr>
            </a:br>
            <a:br>
              <a:rPr lang="en-GB" sz="1400" dirty="0">
                <a:latin typeface="Calibri" panose="020F0502020204030204" pitchFamily="34" charset="0"/>
              </a:rPr>
            </a:br>
            <a:endParaRPr lang="en-GB" sz="14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descr="http://listverse.com/wp-content/uploads/2013/08/Warsaw-Upriding-e1376679604659.jpg"/>
          <p:cNvPicPr>
            <a:picLocks noChangeAspect="1" noChangeArrowheads="1"/>
          </p:cNvPicPr>
          <p:nvPr/>
        </p:nvPicPr>
        <p:blipFill rotWithShape="1">
          <a:blip r:embed="rId4">
            <a:extLst>
              <a:ext uri="{28A0092B-C50C-407E-A947-70E740481C1C}">
                <a14:useLocalDpi xmlns:a14="http://schemas.microsoft.com/office/drawing/2010/main" val="0"/>
              </a:ext>
            </a:extLst>
          </a:blip>
          <a:srcRect t="3213" b="27606"/>
          <a:stretch/>
        </p:blipFill>
        <p:spPr bwMode="auto">
          <a:xfrm>
            <a:off x="5058410" y="3672501"/>
            <a:ext cx="6565900" cy="29323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http://www.worldjewishcongress.org/userfiles/images/WarsawGhettoUprisingAnniversary2013.jpg"/>
          <p:cNvPicPr>
            <a:picLocks noChangeAspect="1" noChangeArrowheads="1"/>
          </p:cNvPicPr>
          <p:nvPr/>
        </p:nvPicPr>
        <p:blipFill rotWithShape="1">
          <a:blip r:embed="rId5">
            <a:extLst>
              <a:ext uri="{28A0092B-C50C-407E-A947-70E740481C1C}">
                <a14:useLocalDpi xmlns:a14="http://schemas.microsoft.com/office/drawing/2010/main" val="0"/>
              </a:ext>
            </a:extLst>
          </a:blip>
          <a:srcRect l="-1" r="28112" b="14397"/>
          <a:stretch/>
        </p:blipFill>
        <p:spPr bwMode="auto">
          <a:xfrm>
            <a:off x="8566785" y="588722"/>
            <a:ext cx="3057525" cy="2412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http://3.bp.blogspot.com/-bU3qL79QYiQ/Tnlvy1bM3TI/AAAAAAAACqQ/QQpmU-AEAY4/s1600/Insurgents+executed+-Warsaw+Uprising+19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0179" y="1696838"/>
            <a:ext cx="5253693" cy="3509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7780075"/>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nodeType="afterEffect">
                                  <p:stCondLst>
                                    <p:cond delay="25000"/>
                                  </p:stCondLst>
                                  <p:childTnLst>
                                    <p:set>
                                      <p:cBhvr>
                                        <p:cTn id="10" dur="1" fill="hold">
                                          <p:stCondLst>
                                            <p:cond delay="0"/>
                                          </p:stCondLst>
                                        </p:cTn>
                                        <p:tgtEl>
                                          <p:spTgt spid="4104"/>
                                        </p:tgtEl>
                                        <p:attrNameLst>
                                          <p:attrName>style.visibility</p:attrName>
                                        </p:attrNameLst>
                                      </p:cBhvr>
                                      <p:to>
                                        <p:strVal val="visible"/>
                                      </p:to>
                                    </p:set>
                                    <p:animEffect transition="in" filter="fade">
                                      <p:cBhvr>
                                        <p:cTn id="11"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pic>
        <p:nvPicPr>
          <p:cNvPr id="3074" name="Picture 2" descr="http://www.odejana.cz/blog/0483na_ramp%C4%9B.jpg"/>
          <p:cNvPicPr>
            <a:picLocks noChangeAspect="1" noChangeArrowheads="1"/>
          </p:cNvPicPr>
          <p:nvPr/>
        </p:nvPicPr>
        <p:blipFill rotWithShape="1">
          <a:blip r:embed="rId5">
            <a:extLst>
              <a:ext uri="{28A0092B-C50C-407E-A947-70E740481C1C}">
                <a14:useLocalDpi xmlns:a14="http://schemas.microsoft.com/office/drawing/2010/main" val="0"/>
              </a:ext>
            </a:extLst>
          </a:blip>
          <a:srcRect t="9049" b="18035"/>
          <a:stretch/>
        </p:blipFill>
        <p:spPr bwMode="auto">
          <a:xfrm>
            <a:off x="4623436" y="4338518"/>
            <a:ext cx="4281788" cy="2247901"/>
          </a:xfrm>
          <a:prstGeom prst="rect">
            <a:avLst/>
          </a:prstGeom>
          <a:ln>
            <a:noFill/>
          </a:ln>
          <a:effectLst>
            <a:outerShdw blurRad="292100" dist="139700" dir="2700000" algn="tl" rotWithShape="0">
              <a:srgbClr val="333333">
                <a:alpha val="65000"/>
              </a:srgbClr>
            </a:outerShdw>
          </a:effectLst>
          <a:extLst/>
        </p:spPr>
      </p:pic>
      <p:sp>
        <p:nvSpPr>
          <p:cNvPr id="4" name="TextBox 3"/>
          <p:cNvSpPr txBox="1"/>
          <p:nvPr/>
        </p:nvSpPr>
        <p:spPr>
          <a:xfrm>
            <a:off x="0" y="0"/>
            <a:ext cx="4445000" cy="6863417"/>
          </a:xfrm>
          <a:prstGeom prst="rect">
            <a:avLst/>
          </a:prstGeom>
          <a:solidFill>
            <a:schemeClr val="bg1"/>
          </a:solidFill>
        </p:spPr>
        <p:txBody>
          <a:bodyPr wrap="square" rtlCol="0">
            <a:spAutoFit/>
          </a:bodyPr>
          <a:lstStyle/>
          <a:p>
            <a:r>
              <a:rPr lang="en-GB" sz="3200" b="1" dirty="0">
                <a:latin typeface="Calibri" panose="020F0502020204030204" pitchFamily="34" charset="0"/>
              </a:rPr>
              <a:t>The Final Solution</a:t>
            </a:r>
            <a:br>
              <a:rPr lang="en-GB" sz="2400" dirty="0">
                <a:latin typeface="Calibri" panose="020F0502020204030204" pitchFamily="34" charset="0"/>
              </a:rPr>
            </a:br>
            <a:br>
              <a:rPr lang="en-GB" sz="1100" dirty="0">
                <a:latin typeface="Calibri" panose="020F0502020204030204" pitchFamily="34" charset="0"/>
              </a:rPr>
            </a:br>
            <a:r>
              <a:rPr lang="en-GB" sz="1600" dirty="0">
                <a:latin typeface="Calibri" panose="020F0502020204030204" pitchFamily="34" charset="0"/>
              </a:rPr>
              <a:t>It was not Hitler’s original plan to kill all the Jews in Europe. This idea developed only after the start of the Second World War. On July 17, 1941, Hitler tasked SS chief Heinrich Himmler with responsibility  to physically eliminate any perceived threats to German rule. </a:t>
            </a:r>
          </a:p>
          <a:p>
            <a:endParaRPr lang="en-GB" sz="1600" dirty="0">
              <a:latin typeface="Calibri" panose="020F0502020204030204" pitchFamily="34" charset="0"/>
            </a:endParaRPr>
          </a:p>
          <a:p>
            <a:r>
              <a:rPr lang="en-GB" sz="1600" dirty="0">
                <a:latin typeface="Calibri" panose="020F0502020204030204" pitchFamily="34" charset="0"/>
              </a:rPr>
              <a:t>The ‘Final Solution’ was to build new or develop existing concentration camps into </a:t>
            </a:r>
            <a:r>
              <a:rPr lang="en-GB" sz="1600" b="1" dirty="0">
                <a:latin typeface="Calibri" panose="020F0502020204030204" pitchFamily="34" charset="0"/>
              </a:rPr>
              <a:t>killing centres. </a:t>
            </a:r>
            <a:r>
              <a:rPr lang="en-GB" sz="1600" dirty="0">
                <a:latin typeface="Calibri" panose="020F0502020204030204" pitchFamily="34" charset="0"/>
              </a:rPr>
              <a:t>Jews and other minorities from all over Europe were to be sent to these death camps by rail. Two of the most infamous killing centres were </a:t>
            </a:r>
            <a:r>
              <a:rPr lang="en-GB" sz="1600" b="1" dirty="0">
                <a:latin typeface="Calibri" panose="020F0502020204030204" pitchFamily="34" charset="0"/>
              </a:rPr>
              <a:t>Auschwitz</a:t>
            </a:r>
            <a:r>
              <a:rPr lang="en-GB" sz="1600" dirty="0">
                <a:latin typeface="Calibri" panose="020F0502020204030204" pitchFamily="34" charset="0"/>
              </a:rPr>
              <a:t> and Treblinka in Poland.  </a:t>
            </a:r>
            <a:br>
              <a:rPr lang="en-GB" sz="1600" dirty="0">
                <a:latin typeface="Calibri" panose="020F0502020204030204" pitchFamily="34" charset="0"/>
              </a:rPr>
            </a:br>
            <a:endParaRPr lang="en-GB" sz="1600" dirty="0">
              <a:latin typeface="Calibri" panose="020F0502020204030204" pitchFamily="34" charset="0"/>
            </a:endParaRPr>
          </a:p>
          <a:p>
            <a:r>
              <a:rPr lang="en-GB" sz="1600" dirty="0">
                <a:latin typeface="Calibri" panose="020F0502020204030204" pitchFamily="34" charset="0"/>
              </a:rPr>
              <a:t>When they arrived, the old, weak, young and sick would be sent straight to the ‘showers’ for execution. Healthier, stronger people would be set to work.</a:t>
            </a:r>
            <a:br>
              <a:rPr lang="en-GB" sz="1600" dirty="0">
                <a:latin typeface="Calibri" panose="020F0502020204030204" pitchFamily="34" charset="0"/>
              </a:rPr>
            </a:br>
            <a:br>
              <a:rPr lang="en-GB" sz="1600" dirty="0">
                <a:latin typeface="Calibri" panose="020F0502020204030204" pitchFamily="34" charset="0"/>
              </a:rPr>
            </a:br>
            <a:r>
              <a:rPr lang="en-GB" sz="1600" dirty="0">
                <a:latin typeface="Calibri" panose="020F0502020204030204" pitchFamily="34" charset="0"/>
              </a:rPr>
              <a:t>Approximately six million Jewish men, women, and children were killed during the Holocaust. Usually this was done by poisoning hundreds of people at a time in gas chambers with </a:t>
            </a:r>
            <a:r>
              <a:rPr lang="en-GB" sz="1600" b="1" dirty="0" err="1">
                <a:latin typeface="Calibri" panose="020F0502020204030204" pitchFamily="34" charset="0"/>
              </a:rPr>
              <a:t>Zyklon</a:t>
            </a:r>
            <a:r>
              <a:rPr lang="en-GB" sz="1600" b="1" dirty="0">
                <a:latin typeface="Calibri" panose="020F0502020204030204" pitchFamily="34" charset="0"/>
              </a:rPr>
              <a:t> B </a:t>
            </a:r>
            <a:r>
              <a:rPr lang="en-GB" sz="1600" dirty="0">
                <a:latin typeface="Calibri" panose="020F0502020204030204" pitchFamily="34" charset="0"/>
              </a:rPr>
              <a:t>poison pellets. </a:t>
            </a:r>
            <a:br>
              <a:rPr lang="en-GB" sz="1600" dirty="0">
                <a:latin typeface="Calibri" panose="020F0502020204030204" pitchFamily="34" charset="0"/>
              </a:rPr>
            </a:br>
            <a:r>
              <a:rPr lang="en-GB" sz="1600" dirty="0">
                <a:latin typeface="Calibri" panose="020F0502020204030204" pitchFamily="34" charset="0"/>
              </a:rPr>
              <a:t> </a:t>
            </a:r>
            <a:endParaRPr lang="en-GB"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0" name="Picture 2" descr="http://collections.yadvashem.org/photosarchive/s637-469/157794812089189414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826" y="2814520"/>
            <a:ext cx="1471831" cy="1160150"/>
          </a:xfrm>
          <a:prstGeom prst="rect">
            <a:avLst/>
          </a:prstGeom>
          <a:ln>
            <a:noFill/>
          </a:ln>
          <a:effectLst>
            <a:outerShdw blurRad="292100" dist="139700" dir="2700000" algn="tl" rotWithShape="0">
              <a:srgbClr val="333333">
                <a:alpha val="65000"/>
              </a:srgbClr>
            </a:outerShdw>
          </a:effectLst>
          <a:extLst/>
        </p:spPr>
      </p:pic>
      <p:pic>
        <p:nvPicPr>
          <p:cNvPr id="7172" name="Picture 4" descr="http://en.auschwitz.org/m/index.php?option=com_ponygallery&amp;func=watermark&amp;id=710&amp;Itemid=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3436" y="160338"/>
            <a:ext cx="3144095" cy="2326631"/>
          </a:xfrm>
          <a:prstGeom prst="rect">
            <a:avLst/>
          </a:prstGeom>
          <a:ln>
            <a:noFill/>
          </a:ln>
          <a:effectLst>
            <a:outerShdw blurRad="292100" dist="139700" dir="2700000" algn="tl" rotWithShape="0">
              <a:srgbClr val="333333">
                <a:alpha val="65000"/>
              </a:srgbClr>
            </a:outerShdw>
          </a:effectLst>
          <a:extLst/>
        </p:spPr>
      </p:pic>
      <p:pic>
        <p:nvPicPr>
          <p:cNvPr id="7174" name="Picture 6" descr="http://www.scrapbookpages.com/AuschwitzScrapbook/AuschwitzAlbum/HungarianSelec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0483" y="603873"/>
            <a:ext cx="3860365" cy="2790722"/>
          </a:xfrm>
          <a:prstGeom prst="rect">
            <a:avLst/>
          </a:prstGeom>
          <a:ln>
            <a:noFill/>
          </a:ln>
          <a:effectLst>
            <a:outerShdw blurRad="292100" dist="139700" dir="2700000" algn="tl" rotWithShape="0">
              <a:srgbClr val="333333">
                <a:alpha val="65000"/>
              </a:srgbClr>
            </a:outerShdw>
          </a:effectLst>
          <a:extLst/>
        </p:spPr>
      </p:pic>
      <p:pic>
        <p:nvPicPr>
          <p:cNvPr id="7176" name="Picture 8" descr="http://www.historylearningsite.co.uk/fileadmin/historyLearningSite/sonnd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5483" y="7363576"/>
            <a:ext cx="2791446" cy="2646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80" name="Picture 12" descr="http://www.alanhart.net/wp-content/uploads/2013/02/holocaust3.jpg"/>
          <p:cNvPicPr>
            <a:picLocks noChangeAspect="1" noChangeArrowheads="1"/>
          </p:cNvPicPr>
          <p:nvPr/>
        </p:nvPicPr>
        <p:blipFill rotWithShape="1">
          <a:blip r:embed="rId10">
            <a:extLst>
              <a:ext uri="{28A0092B-C50C-407E-A947-70E740481C1C}">
                <a14:useLocalDpi xmlns:a14="http://schemas.microsoft.com/office/drawing/2010/main" val="0"/>
              </a:ext>
            </a:extLst>
          </a:blip>
          <a:srcRect l="1" r="23038"/>
          <a:stretch/>
        </p:blipFill>
        <p:spPr bwMode="auto">
          <a:xfrm>
            <a:off x="9120881" y="3631475"/>
            <a:ext cx="2839967" cy="2954944"/>
          </a:xfrm>
          <a:prstGeom prst="rect">
            <a:avLst/>
          </a:prstGeom>
          <a:ln>
            <a:noFill/>
          </a:ln>
          <a:effectLst>
            <a:outerShdw blurRad="292100" dist="139700" dir="2700000" algn="tl" rotWithShape="0">
              <a:srgbClr val="333333">
                <a:alpha val="65000"/>
              </a:srgbClr>
            </a:outerShdw>
          </a:effectLst>
          <a:extLst/>
        </p:spPr>
      </p:pic>
      <p:pic>
        <p:nvPicPr>
          <p:cNvPr id="10" name="Picture 14" descr="http://www.kingsacademy.com/mhodges/03_The-World-since-1900/07_World-War-Two/pictures/WIK_stack-of-corpses_Auschwitz.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4249" y="160338"/>
            <a:ext cx="7356600" cy="6476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11-PiaJesu _ PiaJesu">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960889" y="5889347"/>
            <a:ext cx="609600" cy="609600"/>
          </a:xfrm>
          <a:prstGeom prst="rect">
            <a:avLst/>
          </a:prstGeom>
        </p:spPr>
      </p:pic>
    </p:spTree>
    <p:custDataLst>
      <p:tags r:id="rId1"/>
    </p:custDataLst>
    <p:extLst>
      <p:ext uri="{BB962C8B-B14F-4D97-AF65-F5344CB8AC3E}">
        <p14:creationId xmlns:p14="http://schemas.microsoft.com/office/powerpoint/2010/main" val="3269513343"/>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22" presetClass="entr" presetSubtype="8"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cTn>
                              </p:par>
                            </p:childTnLst>
                          </p:cTn>
                        </p:par>
                        <p:par>
                          <p:cTn id="11" fill="hold">
                            <p:stCondLst>
                              <p:cond delay="4000"/>
                            </p:stCondLst>
                            <p:childTnLst>
                              <p:par>
                                <p:cTn id="12" presetID="10" presetClass="entr" presetSubtype="0" fill="hold" nodeType="afterEffect">
                                  <p:stCondLst>
                                    <p:cond delay="14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0"/>
                                        <p:tgtEl>
                                          <p:spTgt spid="10"/>
                                        </p:tgtEl>
                                      </p:cBhvr>
                                    </p:animEffect>
                                  </p:childTnLst>
                                </p:cTn>
                              </p:par>
                            </p:childTnLst>
                          </p:cTn>
                        </p:par>
                        <p:par>
                          <p:cTn id="15" fill="hold">
                            <p:stCondLst>
                              <p:cond delay="23500"/>
                            </p:stCondLst>
                            <p:childTnLst>
                              <p:par>
                                <p:cTn id="16" presetID="10" presetClass="exit" presetSubtype="0" fill="hold" nodeType="afterEffect">
                                  <p:stCondLst>
                                    <p:cond delay="4500"/>
                                  </p:stCondLst>
                                  <p:childTnLst>
                                    <p:animEffect transition="out" filter="fade">
                                      <p:cBhvr>
                                        <p:cTn id="17" dur="5000"/>
                                        <p:tgtEl>
                                          <p:spTgt spid="10"/>
                                        </p:tgtEl>
                                      </p:cBhvr>
                                    </p:animEffect>
                                    <p:set>
                                      <p:cBhvr>
                                        <p:cTn id="18" dur="1" fill="hold">
                                          <p:stCondLst>
                                            <p:cond delay="4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19" fill="hold" display="0">
                  <p:stCondLst>
                    <p:cond delay="indefinite"/>
                  </p:stCondLst>
                  <p:endCondLst>
                    <p:cond evt="onStopAudio" delay="0">
                      <p:tgtEl>
                        <p:sldTgt/>
                      </p:tgtEl>
                    </p:cond>
                  </p:endCondLst>
                </p:cTn>
                <p:tgtEl>
                  <p:spTgt spid="12"/>
                </p:tgtEl>
              </p:cMediaNode>
            </p:audio>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Rectangle 1"/>
          <p:cNvSpPr>
            <a:spLocks noChangeArrowheads="1"/>
          </p:cNvSpPr>
          <p:nvPr/>
        </p:nvSpPr>
        <p:spPr bwMode="auto">
          <a:xfrm>
            <a:off x="690019" y="2106862"/>
            <a:ext cx="8338185"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en-US" sz="1600" b="1" i="1" dirty="0">
                <a:solidFill>
                  <a:srgbClr val="000000"/>
                </a:solidFill>
                <a:latin typeface="Bookman Old Style" panose="02050604050505020204" pitchFamily="18" charset="0"/>
              </a:rPr>
              <a:t>‘</a:t>
            </a:r>
            <a:r>
              <a:rPr kumimoji="0" lang="en-US" altLang="en-US" sz="1600" b="1" i="1" u="none" strike="noStrike" cap="none" normalizeH="0" baseline="0" dirty="0">
                <a:ln>
                  <a:noFill/>
                </a:ln>
                <a:solidFill>
                  <a:srgbClr val="000000"/>
                </a:solidFill>
                <a:effectLst/>
                <a:latin typeface="Bookman Old Style" panose="02050604050505020204" pitchFamily="18" charset="0"/>
              </a:rPr>
              <a:t>Following this, a gassing experiment was carried out. If my memory serves me right, about thirty to forty women were gassed in one gas chamber. The Jewish women were forced to undress in an open place close to the gas </a:t>
            </a:r>
            <a:r>
              <a:rPr kumimoji="0" lang="en-US" altLang="en-US" sz="1600" b="1" i="1" u="none" strike="noStrike" cap="none" normalizeH="0" baseline="0" dirty="0">
                <a:ln>
                  <a:noFill/>
                </a:ln>
                <a:solidFill>
                  <a:schemeClr val="bg1"/>
                </a:solidFill>
                <a:effectLst/>
                <a:latin typeface="Bookman Old Style" panose="02050604050505020204" pitchFamily="18" charset="0"/>
              </a:rPr>
              <a:t>chamber</a:t>
            </a:r>
            <a:r>
              <a:rPr lang="en-US" altLang="en-US" sz="1600" b="1" i="1" dirty="0">
                <a:solidFill>
                  <a:schemeClr val="bg1"/>
                </a:solidFill>
                <a:latin typeface="Bookman Old Style" panose="02050604050505020204" pitchFamily="18" charset="0"/>
              </a:rPr>
              <a:t>.’ </a:t>
            </a:r>
            <a:br>
              <a:rPr lang="en-US" altLang="en-US" sz="1200" i="1" dirty="0">
                <a:solidFill>
                  <a:schemeClr val="bg1"/>
                </a:solidFill>
              </a:rPr>
            </a:br>
            <a:endParaRPr kumimoji="0" lang="en-US" altLang="en-US" sz="1200" i="1" u="none" strike="noStrike" cap="none" normalizeH="0" baseline="0" dirty="0">
              <a:ln>
                <a:noFill/>
              </a:ln>
              <a:solidFill>
                <a:schemeClr val="bg1"/>
              </a:solidFill>
              <a:effectLst/>
            </a:endParaRPr>
          </a:p>
        </p:txBody>
      </p:sp>
      <p:sp>
        <p:nvSpPr>
          <p:cNvPr id="10" name="Rectangle 7"/>
          <p:cNvSpPr>
            <a:spLocks noChangeArrowheads="1"/>
          </p:cNvSpPr>
          <p:nvPr/>
        </p:nvSpPr>
        <p:spPr bwMode="auto">
          <a:xfrm>
            <a:off x="460375" y="4838663"/>
            <a:ext cx="101454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Bookman Old Style" panose="02050604050505020204" pitchFamily="18" charset="0"/>
              </a:rPr>
              <a:t>‘</a:t>
            </a:r>
            <a:r>
              <a:rPr kumimoji="0" lang="en-US" altLang="en-US" sz="1600" b="1" i="1" u="none" strike="noStrike" cap="none" normalizeH="0" baseline="0" dirty="0" err="1">
                <a:ln>
                  <a:noFill/>
                </a:ln>
                <a:solidFill>
                  <a:srgbClr val="000000"/>
                </a:solidFill>
                <a:effectLst/>
                <a:latin typeface="Bookman Old Style" panose="02050604050505020204" pitchFamily="18" charset="0"/>
              </a:rPr>
              <a:t>Grabner</a:t>
            </a:r>
            <a:r>
              <a:rPr kumimoji="0" lang="en-US" altLang="en-US" sz="1600" b="1" i="1" u="none" strike="noStrike" cap="none" normalizeH="0" baseline="0" dirty="0">
                <a:ln>
                  <a:noFill/>
                </a:ln>
                <a:solidFill>
                  <a:srgbClr val="000000"/>
                </a:solidFill>
                <a:effectLst/>
                <a:latin typeface="Bookman Old Style" panose="02050604050505020204" pitchFamily="18" charset="0"/>
              </a:rPr>
              <a:t> ordered me to pour </a:t>
            </a:r>
            <a:r>
              <a:rPr kumimoji="0" lang="en-US" altLang="en-US" sz="1600" b="1" i="1" u="none" strike="noStrike" cap="none" normalizeH="0" baseline="0" dirty="0" err="1">
                <a:ln>
                  <a:noFill/>
                </a:ln>
                <a:solidFill>
                  <a:srgbClr val="000000"/>
                </a:solidFill>
                <a:effectLst/>
                <a:latin typeface="Bookman Old Style" panose="02050604050505020204" pitchFamily="18" charset="0"/>
              </a:rPr>
              <a:t>Zyklon</a:t>
            </a:r>
            <a:r>
              <a:rPr kumimoji="0" lang="en-US" altLang="en-US" sz="1600" b="1" i="1" u="none" strike="noStrike" cap="none" normalizeH="0" baseline="0" dirty="0">
                <a:ln>
                  <a:noFill/>
                </a:ln>
                <a:solidFill>
                  <a:srgbClr val="000000"/>
                </a:solidFill>
                <a:effectLst/>
                <a:latin typeface="Bookman Old Style" panose="02050604050505020204" pitchFamily="18" charset="0"/>
              </a:rPr>
              <a:t> B into the opening because only one medical orderly had shown up. During a gassing </a:t>
            </a:r>
            <a:r>
              <a:rPr kumimoji="0" lang="en-US" altLang="en-US" sz="1600" b="1" i="1" u="none" strike="noStrike" cap="none" normalizeH="0" baseline="0" dirty="0" err="1">
                <a:ln>
                  <a:noFill/>
                </a:ln>
                <a:solidFill>
                  <a:srgbClr val="000000"/>
                </a:solidFill>
                <a:effectLst/>
                <a:latin typeface="Bookman Old Style" panose="02050604050505020204" pitchFamily="18" charset="0"/>
              </a:rPr>
              <a:t>Zyklon</a:t>
            </a:r>
            <a:r>
              <a:rPr kumimoji="0" lang="en-US" altLang="en-US" sz="1600" b="1" i="1" u="none" strike="noStrike" cap="none" normalizeH="0" baseline="0" dirty="0">
                <a:ln>
                  <a:noFill/>
                </a:ln>
                <a:solidFill>
                  <a:srgbClr val="000000"/>
                </a:solidFill>
                <a:effectLst/>
                <a:latin typeface="Bookman Old Style" panose="02050604050505020204" pitchFamily="18" charset="0"/>
              </a:rPr>
              <a:t> B had to be poured through both openings</a:t>
            </a:r>
            <a:r>
              <a:rPr kumimoji="0" lang="en-US" altLang="en-US" sz="1600" b="1" i="1" u="none" strike="noStrike" cap="none" normalizeH="0" dirty="0">
                <a:ln>
                  <a:noFill/>
                </a:ln>
                <a:solidFill>
                  <a:srgbClr val="000000"/>
                </a:solidFill>
                <a:effectLst/>
                <a:latin typeface="Bookman Old Style" panose="02050604050505020204" pitchFamily="18" charset="0"/>
              </a:rPr>
              <a:t> in the ceiling. </a:t>
            </a:r>
            <a:r>
              <a:rPr kumimoji="0" lang="en-US" altLang="en-US" sz="1600" b="1" i="1" u="none" strike="noStrike" cap="none" normalizeH="0" dirty="0" err="1">
                <a:ln>
                  <a:noFill/>
                </a:ln>
                <a:solidFill>
                  <a:srgbClr val="000000"/>
                </a:solidFill>
                <a:effectLst/>
                <a:latin typeface="Bookman Old Style" panose="02050604050505020204" pitchFamily="18" charset="0"/>
              </a:rPr>
              <a:t>Zykon</a:t>
            </a:r>
            <a:r>
              <a:rPr kumimoji="0" lang="en-US" altLang="en-US" sz="1600" b="1" i="1" u="none" strike="noStrike" cap="none" normalizeH="0" dirty="0">
                <a:ln>
                  <a:noFill/>
                </a:ln>
                <a:solidFill>
                  <a:srgbClr val="000000"/>
                </a:solidFill>
                <a:effectLst/>
                <a:latin typeface="Bookman Old Style" panose="02050604050505020204" pitchFamily="18" charset="0"/>
              </a:rPr>
              <a:t> B</a:t>
            </a:r>
            <a:r>
              <a:rPr kumimoji="0" lang="en-US" altLang="en-US" sz="1600" b="1" i="1" u="none" strike="noStrike" cap="none" normalizeH="0" baseline="0" dirty="0">
                <a:ln>
                  <a:noFill/>
                </a:ln>
                <a:solidFill>
                  <a:srgbClr val="000000"/>
                </a:solidFill>
                <a:effectLst/>
                <a:latin typeface="Bookman Old Style" panose="02050604050505020204" pitchFamily="18" charset="0"/>
              </a:rPr>
              <a:t> was in granular form, it trickled down over the people as it was being poured in. They then started to cry out terribly for they now knew what was happening to them.</a:t>
            </a:r>
            <a:r>
              <a:rPr lang="en-US" altLang="en-US" sz="1600" b="1" i="1" dirty="0">
                <a:solidFill>
                  <a:schemeClr val="bg1"/>
                </a:solidFill>
                <a:latin typeface="Bookman Old Style" panose="02050604050505020204" pitchFamily="18" charset="0"/>
              </a:rPr>
              <a:t>’</a:t>
            </a:r>
            <a:endParaRPr kumimoji="0" lang="en-US" altLang="en-US" sz="1600" b="1" i="1" u="none" strike="noStrike" cap="none" normalizeH="0" baseline="0" dirty="0">
              <a:ln>
                <a:noFill/>
              </a:ln>
              <a:solidFill>
                <a:schemeClr val="bg1"/>
              </a:solidFill>
              <a:effectLst/>
              <a:latin typeface="Bookman Old Style" panose="02050604050505020204" pitchFamily="18" charset="0"/>
            </a:endParaRPr>
          </a:p>
        </p:txBody>
      </p:sp>
      <p:sp>
        <p:nvSpPr>
          <p:cNvPr id="11" name="Rectangle 8"/>
          <p:cNvSpPr>
            <a:spLocks noChangeArrowheads="1"/>
          </p:cNvSpPr>
          <p:nvPr/>
        </p:nvSpPr>
        <p:spPr bwMode="auto">
          <a:xfrm>
            <a:off x="4335689" y="542191"/>
            <a:ext cx="74458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Bookman Old Style" panose="02050604050505020204" pitchFamily="18" charset="0"/>
              </a:rPr>
              <a:t>‘I did not look through the opening because it had to be closed as soon as the </a:t>
            </a:r>
            <a:r>
              <a:rPr kumimoji="0" lang="en-US" altLang="en-US" sz="1600" b="1" i="1" u="none" strike="noStrike" cap="none" normalizeH="0" baseline="0" dirty="0" err="1">
                <a:ln>
                  <a:noFill/>
                </a:ln>
                <a:solidFill>
                  <a:srgbClr val="000000"/>
                </a:solidFill>
                <a:effectLst/>
                <a:latin typeface="Bookman Old Style" panose="02050604050505020204" pitchFamily="18" charset="0"/>
              </a:rPr>
              <a:t>Zyklon</a:t>
            </a:r>
            <a:r>
              <a:rPr kumimoji="0" lang="en-US" altLang="en-US" sz="1600" b="1" i="1" u="none" strike="noStrike" cap="none" normalizeH="0" baseline="0" dirty="0">
                <a:ln>
                  <a:noFill/>
                </a:ln>
                <a:solidFill>
                  <a:srgbClr val="000000"/>
                </a:solidFill>
                <a:effectLst/>
                <a:latin typeface="Bookman Old Style" panose="02050604050505020204" pitchFamily="18" charset="0"/>
              </a:rPr>
              <a:t> B had been poured in. After a few minutes there was silence. After some time had passed, it may have been ten to fifteen minutes, the gas chamber was opened. The dead lay higgledy-</a:t>
            </a:r>
            <a:r>
              <a:rPr kumimoji="0" lang="en-US" altLang="en-US" sz="1600" b="1" i="1" u="none" strike="noStrike" cap="none" normalizeH="0" baseline="0" dirty="0" err="1">
                <a:ln>
                  <a:noFill/>
                </a:ln>
                <a:solidFill>
                  <a:srgbClr val="000000"/>
                </a:solidFill>
                <a:effectLst/>
                <a:latin typeface="Bookman Old Style" panose="02050604050505020204" pitchFamily="18" charset="0"/>
              </a:rPr>
              <a:t>piggedly</a:t>
            </a:r>
            <a:r>
              <a:rPr kumimoji="0" lang="en-US" altLang="en-US" sz="1600" b="1" i="1" u="none" strike="noStrike" cap="none" normalizeH="0" baseline="0" dirty="0">
                <a:ln>
                  <a:noFill/>
                </a:ln>
                <a:solidFill>
                  <a:srgbClr val="000000"/>
                </a:solidFill>
                <a:effectLst/>
                <a:latin typeface="Bookman Old Style" panose="02050604050505020204" pitchFamily="18" charset="0"/>
              </a:rPr>
              <a:t> all over the place. It was a dreadful sight.’</a:t>
            </a:r>
            <a:r>
              <a:rPr kumimoji="0" lang="en-US" altLang="en-US" sz="1600" b="1" i="1" u="none" strike="noStrike" cap="none" normalizeH="0" baseline="0" dirty="0">
                <a:ln>
                  <a:noFill/>
                </a:ln>
                <a:solidFill>
                  <a:schemeClr val="tx1"/>
                </a:solidFill>
                <a:effectLst/>
                <a:latin typeface="Bookman Old Style" panose="02050604050505020204" pitchFamily="18" charset="0"/>
              </a:rPr>
              <a:t> </a:t>
            </a:r>
          </a:p>
        </p:txBody>
      </p:sp>
      <p:sp>
        <p:nvSpPr>
          <p:cNvPr id="12" name="Rectangle 9"/>
          <p:cNvSpPr>
            <a:spLocks noChangeArrowheads="1"/>
          </p:cNvSpPr>
          <p:nvPr/>
        </p:nvSpPr>
        <p:spPr bwMode="auto">
          <a:xfrm>
            <a:off x="2156279" y="3197064"/>
            <a:ext cx="65604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Bookman Old Style" panose="02050604050505020204" pitchFamily="18" charset="0"/>
              </a:rPr>
              <a:t>‘I concluded from the behavior of these women that they had no doubt what fate awaited them, as they begged and sobbed to the SS men to spare them their lives.’</a:t>
            </a:r>
            <a:endParaRPr kumimoji="0" lang="en-US" altLang="en-US" sz="1600" b="1" i="1" u="none" strike="noStrike" cap="none" normalizeH="0" baseline="0" dirty="0">
              <a:ln>
                <a:noFill/>
              </a:ln>
              <a:solidFill>
                <a:schemeClr val="tx1"/>
              </a:solidFill>
              <a:effectLst/>
              <a:latin typeface="Bookman Old Style" panose="02050604050505020204" pitchFamily="18" charset="0"/>
            </a:endParaRPr>
          </a:p>
        </p:txBody>
      </p:sp>
      <p:sp>
        <p:nvSpPr>
          <p:cNvPr id="13" name="Rectangle 10"/>
          <p:cNvSpPr>
            <a:spLocks noChangeArrowheads="1"/>
          </p:cNvSpPr>
          <p:nvPr/>
        </p:nvSpPr>
        <p:spPr bwMode="auto">
          <a:xfrm>
            <a:off x="7561943" y="2803590"/>
            <a:ext cx="420855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Bookman Old Style" panose="02050604050505020204" pitchFamily="18" charset="0"/>
              </a:rPr>
              <a:t>‘I can still hear the Jews  even today, knocking and shouting 'Dear Germans, let us out'. </a:t>
            </a:r>
            <a:br>
              <a:rPr kumimoji="0" lang="en-US" altLang="en-US" sz="11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1"/>
          <p:cNvSpPr>
            <a:spLocks noChangeArrowheads="1"/>
          </p:cNvSpPr>
          <p:nvPr/>
        </p:nvSpPr>
        <p:spPr bwMode="auto">
          <a:xfrm>
            <a:off x="307975" y="622461"/>
            <a:ext cx="5892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000000"/>
                </a:solidFill>
                <a:effectLst/>
                <a:latin typeface="Bookman Old Style" panose="02050604050505020204" pitchFamily="18" charset="0"/>
              </a:rPr>
              <a:t>‘I could see that the lips and tips of the noses were a bluish color. Some of them had their closed, other's eyes rolled. The bodies were dragged out of the gas chambers and inspected by a dentist, who removed finger rings and gold teeth...’</a:t>
            </a:r>
            <a:r>
              <a:rPr kumimoji="0" lang="en-US" altLang="en-US" sz="1600" b="1" i="1" u="none" strike="noStrike" cap="none" normalizeH="0" baseline="0" dirty="0">
                <a:ln>
                  <a:noFill/>
                </a:ln>
                <a:solidFill>
                  <a:schemeClr val="tx1"/>
                </a:solidFill>
                <a:effectLst/>
                <a:latin typeface="Bookman Old Style" panose="02050604050505020204" pitchFamily="18" charset="0"/>
              </a:rPr>
              <a:t> </a:t>
            </a:r>
          </a:p>
        </p:txBody>
      </p:sp>
      <p:sp>
        <p:nvSpPr>
          <p:cNvPr id="15" name="Rectangle 14"/>
          <p:cNvSpPr/>
          <p:nvPr/>
        </p:nvSpPr>
        <p:spPr>
          <a:xfrm>
            <a:off x="506797" y="3529708"/>
            <a:ext cx="7750629" cy="1409681"/>
          </a:xfrm>
          <a:prstGeom prst="rect">
            <a:avLst/>
          </a:prstGeom>
        </p:spPr>
        <p:txBody>
          <a:bodyPr wrap="square">
            <a:spAutoFit/>
          </a:bodyPr>
          <a:lstStyle/>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600" b="1" i="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‘Before the Jews undressed, Michel made a speech</a:t>
            </a:r>
            <a:endParaRPr lang="en-GB" sz="1600" b="1" i="1" dirty="0">
              <a:latin typeface="Bookman Old Style" panose="02050604050505020204" pitchFamily="18" charset="0"/>
              <a:ea typeface="Calibri" panose="020F0502020204030204" pitchFamily="34" charset="0"/>
              <a:cs typeface="Times New Roman" panose="02020603050405020304" pitchFamily="18" charset="0"/>
            </a:endParaRP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600" b="1" i="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to them. On these occasions, he used to wear a white coat to</a:t>
            </a:r>
            <a:endParaRPr lang="en-GB" sz="1600" b="1" i="1" dirty="0">
              <a:latin typeface="Bookman Old Style" panose="02050604050505020204" pitchFamily="18" charset="0"/>
              <a:ea typeface="Calibri" panose="020F0502020204030204" pitchFamily="34" charset="0"/>
              <a:cs typeface="Times New Roman" panose="02020603050405020304" pitchFamily="18" charset="0"/>
            </a:endParaRP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600" b="1" i="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give the impression that he was a physician (Doctor). Michel announced to the Jews that they would be sent to work, but before this they</a:t>
            </a:r>
            <a:r>
              <a:rPr lang="en-GB" sz="1600" b="1" i="1" dirty="0">
                <a:latin typeface="Bookman Old Style" panose="02050604050505020204" pitchFamily="18" charset="0"/>
                <a:ea typeface="Times New Roman" panose="02020603050405020304" pitchFamily="18" charset="0"/>
                <a:cs typeface="Times New Roman" panose="02020603050405020304" pitchFamily="18" charset="0"/>
              </a:rPr>
              <a:t> </a:t>
            </a:r>
            <a:r>
              <a:rPr lang="en-GB" sz="1600" b="1" i="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would have to take baths….’</a:t>
            </a:r>
            <a:endParaRPr lang="en-GB" sz="1600" b="1" i="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16" name="Rectangle 1"/>
          <p:cNvSpPr>
            <a:spLocks noChangeArrowheads="1"/>
          </p:cNvSpPr>
          <p:nvPr/>
        </p:nvSpPr>
        <p:spPr bwMode="auto">
          <a:xfrm>
            <a:off x="3733935" y="3790593"/>
            <a:ext cx="8338185"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en-US" sz="1600" b="1" i="1" dirty="0">
                <a:solidFill>
                  <a:srgbClr val="000000"/>
                </a:solidFill>
                <a:latin typeface="Bookman Old Style" panose="02050604050505020204" pitchFamily="18" charset="0"/>
              </a:rPr>
              <a:t>‘Some Jews did know what fate awaited them. Inside the camps. I heard accounts of the local Polish farmers signing to them as them as they passed their fields in the crowded trains. The signal was a chilling one, a finger across their throat’. </a:t>
            </a:r>
            <a:br>
              <a:rPr lang="en-US" altLang="en-US" sz="1200" i="1" dirty="0">
                <a:solidFill>
                  <a:schemeClr val="bg1"/>
                </a:solidFill>
              </a:rPr>
            </a:br>
            <a:endParaRPr kumimoji="0" lang="en-US" altLang="en-US" sz="1200" i="1" u="none" strike="noStrike" cap="none" normalizeH="0" baseline="0" dirty="0">
              <a:ln>
                <a:noFill/>
              </a:ln>
              <a:solidFill>
                <a:schemeClr val="bg1"/>
              </a:solidFill>
              <a:effectLst/>
            </a:endParaRPr>
          </a:p>
        </p:txBody>
      </p:sp>
      <p:pic>
        <p:nvPicPr>
          <p:cNvPr id="1028" name="Picture 4" descr="http://www.odejana.cz/blog/1183.jpg"/>
          <p:cNvPicPr>
            <a:picLocks noChangeAspect="1" noChangeArrowheads="1"/>
          </p:cNvPicPr>
          <p:nvPr/>
        </p:nvPicPr>
        <p:blipFill rotWithShape="1">
          <a:blip r:embed="rId3">
            <a:extLst>
              <a:ext uri="{28A0092B-C50C-407E-A947-70E740481C1C}">
                <a14:useLocalDpi xmlns:a14="http://schemas.microsoft.com/office/drawing/2010/main" val="0"/>
              </a:ext>
            </a:extLst>
          </a:blip>
          <a:srcRect b="13881"/>
          <a:stretch/>
        </p:blipFill>
        <p:spPr bwMode="auto">
          <a:xfrm>
            <a:off x="0" y="-77307"/>
            <a:ext cx="12202730" cy="69734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91868" y="2066801"/>
            <a:ext cx="7078435" cy="2308324"/>
          </a:xfrm>
          <a:prstGeom prst="rect">
            <a:avLst/>
          </a:prstGeom>
          <a:noFill/>
        </p:spPr>
        <p:txBody>
          <a:bodyPr wrap="square" rtlCol="0">
            <a:spAutoFit/>
          </a:bodyPr>
          <a:lstStyle/>
          <a:p>
            <a:pPr algn="ctr"/>
            <a:r>
              <a:rPr lang="en-GB" sz="4800" b="1" dirty="0">
                <a:solidFill>
                  <a:schemeClr val="bg1"/>
                </a:solidFill>
              </a:rPr>
              <a:t>Over 6 million Jews were murdered during the Holocaust</a:t>
            </a:r>
          </a:p>
        </p:txBody>
      </p:sp>
    </p:spTree>
    <p:custDataLst>
      <p:tags r:id="rId1"/>
    </p:custDataLst>
    <p:extLst>
      <p:ext uri="{BB962C8B-B14F-4D97-AF65-F5344CB8AC3E}">
        <p14:creationId xmlns:p14="http://schemas.microsoft.com/office/powerpoint/2010/main" val="2055867985"/>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3000"/>
                                        <p:tgtEl>
                                          <p:spTgt spid="16">
                                            <p:txEl>
                                              <p:pRg st="0" end="0"/>
                                            </p:txEl>
                                          </p:spTgt>
                                        </p:tgtEl>
                                      </p:cBhvr>
                                    </p:animEffect>
                                  </p:childTnLst>
                                </p:cTn>
                              </p:par>
                            </p:childTnLst>
                          </p:cTn>
                        </p:par>
                        <p:par>
                          <p:cTn id="8" fill="hold">
                            <p:stCondLst>
                              <p:cond delay="3000"/>
                            </p:stCondLst>
                            <p:childTnLst>
                              <p:par>
                                <p:cTn id="9" presetID="10" presetClass="exit" presetSubtype="0" fill="hold" nodeType="afterEffect">
                                  <p:stCondLst>
                                    <p:cond delay="3500"/>
                                  </p:stCondLst>
                                  <p:childTnLst>
                                    <p:animEffect transition="out" filter="fade">
                                      <p:cBhvr>
                                        <p:cTn id="10" dur="3000"/>
                                        <p:tgtEl>
                                          <p:spTgt spid="16">
                                            <p:txEl>
                                              <p:pRg st="0" end="0"/>
                                            </p:txEl>
                                          </p:spTgt>
                                        </p:tgtEl>
                                      </p:cBhvr>
                                    </p:animEffect>
                                    <p:set>
                                      <p:cBhvr>
                                        <p:cTn id="11" dur="1" fill="hold">
                                          <p:stCondLst>
                                            <p:cond delay="2999"/>
                                          </p:stCondLst>
                                        </p:cTn>
                                        <p:tgtEl>
                                          <p:spTgt spid="16">
                                            <p:txEl>
                                              <p:pRg st="0" end="0"/>
                                            </p:txEl>
                                          </p:spTgt>
                                        </p:tgtEl>
                                        <p:attrNameLst>
                                          <p:attrName>style.visibility</p:attrName>
                                        </p:attrNameLst>
                                      </p:cBhvr>
                                      <p:to>
                                        <p:strVal val="hidden"/>
                                      </p:to>
                                    </p:set>
                                  </p:childTnLst>
                                </p:cTn>
                              </p:par>
                            </p:childTnLst>
                          </p:cTn>
                        </p:par>
                        <p:par>
                          <p:cTn id="12" fill="hold">
                            <p:stCondLst>
                              <p:cond delay="9500"/>
                            </p:stCondLst>
                            <p:childTnLst>
                              <p:par>
                                <p:cTn id="13" presetID="10" presetClass="entr" presetSubtype="0" fill="hold" grpId="0" nodeType="afterEffect">
                                  <p:stCondLst>
                                    <p:cond delay="1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0"/>
                                        <p:tgtEl>
                                          <p:spTgt spid="15"/>
                                        </p:tgtEl>
                                      </p:cBhvr>
                                    </p:animEffect>
                                  </p:childTnLst>
                                </p:cTn>
                              </p:par>
                            </p:childTnLst>
                          </p:cTn>
                        </p:par>
                        <p:par>
                          <p:cTn id="16" fill="hold">
                            <p:stCondLst>
                              <p:cond delay="16000"/>
                            </p:stCondLst>
                            <p:childTnLst>
                              <p:par>
                                <p:cTn id="17" presetID="10" presetClass="exit" presetSubtype="0" fill="hold" grpId="1" nodeType="afterEffect">
                                  <p:stCondLst>
                                    <p:cond delay="5000"/>
                                  </p:stCondLst>
                                  <p:childTnLst>
                                    <p:animEffect transition="out" filter="fade">
                                      <p:cBhvr>
                                        <p:cTn id="18" dur="3000"/>
                                        <p:tgtEl>
                                          <p:spTgt spid="15"/>
                                        </p:tgtEl>
                                      </p:cBhvr>
                                    </p:animEffect>
                                    <p:set>
                                      <p:cBhvr>
                                        <p:cTn id="19" dur="1" fill="hold">
                                          <p:stCondLst>
                                            <p:cond delay="2999"/>
                                          </p:stCondLst>
                                        </p:cTn>
                                        <p:tgtEl>
                                          <p:spTgt spid="15"/>
                                        </p:tgtEl>
                                        <p:attrNameLst>
                                          <p:attrName>style.visibility</p:attrName>
                                        </p:attrNameLst>
                                      </p:cBhvr>
                                      <p:to>
                                        <p:strVal val="hidden"/>
                                      </p:to>
                                    </p:set>
                                  </p:childTnLst>
                                </p:cTn>
                              </p:par>
                            </p:childTnLst>
                          </p:cTn>
                        </p:par>
                        <p:par>
                          <p:cTn id="20" fill="hold">
                            <p:stCondLst>
                              <p:cond delay="24000"/>
                            </p:stCondLst>
                            <p:childTnLst>
                              <p:par>
                                <p:cTn id="21" presetID="10" presetClass="entr" presetSubtype="0" fill="hold" nodeType="afterEffect">
                                  <p:stCondLst>
                                    <p:cond delay="150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3000"/>
                                        <p:tgtEl>
                                          <p:spTgt spid="3">
                                            <p:txEl>
                                              <p:pRg st="0" end="0"/>
                                            </p:txEl>
                                          </p:spTgt>
                                        </p:tgtEl>
                                      </p:cBhvr>
                                    </p:animEffect>
                                  </p:childTnLst>
                                </p:cTn>
                              </p:par>
                            </p:childTnLst>
                          </p:cTn>
                        </p:par>
                        <p:par>
                          <p:cTn id="24" fill="hold">
                            <p:stCondLst>
                              <p:cond delay="28500"/>
                            </p:stCondLst>
                            <p:childTnLst>
                              <p:par>
                                <p:cTn id="25" presetID="10" presetClass="exit" presetSubtype="0" fill="hold" nodeType="afterEffect">
                                  <p:stCondLst>
                                    <p:cond delay="5000"/>
                                  </p:stCondLst>
                                  <p:childTnLst>
                                    <p:animEffect transition="out" filter="fade">
                                      <p:cBhvr>
                                        <p:cTn id="26" dur="3000"/>
                                        <p:tgtEl>
                                          <p:spTgt spid="3">
                                            <p:txEl>
                                              <p:pRg st="0" end="0"/>
                                            </p:txEl>
                                          </p:spTgt>
                                        </p:tgtEl>
                                      </p:cBhvr>
                                    </p:animEffect>
                                    <p:set>
                                      <p:cBhvr>
                                        <p:cTn id="27" dur="1" fill="hold">
                                          <p:stCondLst>
                                            <p:cond delay="2999"/>
                                          </p:stCondLst>
                                        </p:cTn>
                                        <p:tgtEl>
                                          <p:spTgt spid="3">
                                            <p:txEl>
                                              <p:pRg st="0" end="0"/>
                                            </p:txEl>
                                          </p:spTgt>
                                        </p:tgtEl>
                                        <p:attrNameLst>
                                          <p:attrName>style.visibility</p:attrName>
                                        </p:attrNameLst>
                                      </p:cBhvr>
                                      <p:to>
                                        <p:strVal val="hidden"/>
                                      </p:to>
                                    </p:set>
                                  </p:childTnLst>
                                </p:cTn>
                              </p:par>
                            </p:childTnLst>
                          </p:cTn>
                        </p:par>
                        <p:par>
                          <p:cTn id="28" fill="hold">
                            <p:stCondLst>
                              <p:cond delay="36500"/>
                            </p:stCondLst>
                            <p:childTnLst>
                              <p:par>
                                <p:cTn id="29" presetID="10" presetClass="entr" presetSubtype="0" fill="hold" nodeType="afterEffect">
                                  <p:stCondLst>
                                    <p:cond delay="150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0"/>
                                        <p:tgtEl>
                                          <p:spTgt spid="12">
                                            <p:txEl>
                                              <p:pRg st="0" end="0"/>
                                            </p:txEl>
                                          </p:spTgt>
                                        </p:tgtEl>
                                      </p:cBhvr>
                                    </p:animEffect>
                                  </p:childTnLst>
                                </p:cTn>
                              </p:par>
                            </p:childTnLst>
                          </p:cTn>
                        </p:par>
                        <p:par>
                          <p:cTn id="32" fill="hold">
                            <p:stCondLst>
                              <p:cond delay="43000"/>
                            </p:stCondLst>
                            <p:childTnLst>
                              <p:par>
                                <p:cTn id="33" presetID="10" presetClass="exit" presetSubtype="0" fill="hold" grpId="0" nodeType="afterEffect">
                                  <p:stCondLst>
                                    <p:cond delay="0"/>
                                  </p:stCondLst>
                                  <p:childTnLst>
                                    <p:animEffect transition="out" filter="fade">
                                      <p:cBhvr>
                                        <p:cTn id="34" dur="3000"/>
                                        <p:tgtEl>
                                          <p:spTgt spid="12">
                                            <p:txEl>
                                              <p:pRg st="0" end="0"/>
                                            </p:txEl>
                                          </p:spTgt>
                                        </p:tgtEl>
                                      </p:cBhvr>
                                    </p:animEffect>
                                    <p:set>
                                      <p:cBhvr>
                                        <p:cTn id="35" dur="1" fill="hold">
                                          <p:stCondLst>
                                            <p:cond delay="2999"/>
                                          </p:stCondLst>
                                        </p:cTn>
                                        <p:tgtEl>
                                          <p:spTgt spid="12">
                                            <p:txEl>
                                              <p:pRg st="0" end="0"/>
                                            </p:txEl>
                                          </p:spTgt>
                                        </p:tgtEl>
                                        <p:attrNameLst>
                                          <p:attrName>style.visibility</p:attrName>
                                        </p:attrNameLst>
                                      </p:cBhvr>
                                      <p:to>
                                        <p:strVal val="hidden"/>
                                      </p:to>
                                    </p:set>
                                  </p:childTnLst>
                                </p:cTn>
                              </p:par>
                            </p:childTnLst>
                          </p:cTn>
                        </p:par>
                        <p:par>
                          <p:cTn id="36" fill="hold">
                            <p:stCondLst>
                              <p:cond delay="46000"/>
                            </p:stCondLst>
                            <p:childTnLst>
                              <p:par>
                                <p:cTn id="37" presetID="10" presetClass="entr" presetSubtype="0" fill="hold" nodeType="afterEffect">
                                  <p:stCondLst>
                                    <p:cond delay="150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3000"/>
                                        <p:tgtEl>
                                          <p:spTgt spid="10">
                                            <p:txEl>
                                              <p:pRg st="0" end="0"/>
                                            </p:txEl>
                                          </p:spTgt>
                                        </p:tgtEl>
                                      </p:cBhvr>
                                    </p:animEffect>
                                  </p:childTnLst>
                                </p:cTn>
                              </p:par>
                            </p:childTnLst>
                          </p:cTn>
                        </p:par>
                        <p:par>
                          <p:cTn id="40" fill="hold">
                            <p:stCondLst>
                              <p:cond delay="50500"/>
                            </p:stCondLst>
                            <p:childTnLst>
                              <p:par>
                                <p:cTn id="41" presetID="10" presetClass="exit" presetSubtype="0" fill="hold" nodeType="afterEffect">
                                  <p:stCondLst>
                                    <p:cond delay="7000"/>
                                  </p:stCondLst>
                                  <p:childTnLst>
                                    <p:animEffect transition="out" filter="fade">
                                      <p:cBhvr>
                                        <p:cTn id="42" dur="3000"/>
                                        <p:tgtEl>
                                          <p:spTgt spid="10">
                                            <p:txEl>
                                              <p:pRg st="0" end="0"/>
                                            </p:txEl>
                                          </p:spTgt>
                                        </p:tgtEl>
                                      </p:cBhvr>
                                    </p:animEffect>
                                    <p:set>
                                      <p:cBhvr>
                                        <p:cTn id="43" dur="1" fill="hold">
                                          <p:stCondLst>
                                            <p:cond delay="2999"/>
                                          </p:stCondLst>
                                        </p:cTn>
                                        <p:tgtEl>
                                          <p:spTgt spid="10">
                                            <p:txEl>
                                              <p:pRg st="0" end="0"/>
                                            </p:txEl>
                                          </p:spTgt>
                                        </p:tgtEl>
                                        <p:attrNameLst>
                                          <p:attrName>style.visibility</p:attrName>
                                        </p:attrNameLst>
                                      </p:cBhvr>
                                      <p:to>
                                        <p:strVal val="hidden"/>
                                      </p:to>
                                    </p:set>
                                  </p:childTnLst>
                                </p:cTn>
                              </p:par>
                            </p:childTnLst>
                          </p:cTn>
                        </p:par>
                        <p:par>
                          <p:cTn id="44" fill="hold">
                            <p:stCondLst>
                              <p:cond delay="60500"/>
                            </p:stCondLst>
                            <p:childTnLst>
                              <p:par>
                                <p:cTn id="45" presetID="10" presetClass="entr" presetSubtype="0" fill="hold" nodeType="afterEffect">
                                  <p:stCondLst>
                                    <p:cond delay="25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3000"/>
                                        <p:tgtEl>
                                          <p:spTgt spid="11">
                                            <p:txEl>
                                              <p:pRg st="0" end="0"/>
                                            </p:txEl>
                                          </p:spTgt>
                                        </p:tgtEl>
                                      </p:cBhvr>
                                    </p:animEffect>
                                  </p:childTnLst>
                                </p:cTn>
                              </p:par>
                            </p:childTnLst>
                          </p:cTn>
                        </p:par>
                        <p:par>
                          <p:cTn id="48" fill="hold">
                            <p:stCondLst>
                              <p:cond delay="66000"/>
                            </p:stCondLst>
                            <p:childTnLst>
                              <p:par>
                                <p:cTn id="49" presetID="10" presetClass="exit" presetSubtype="0" fill="hold" nodeType="afterEffect">
                                  <p:stCondLst>
                                    <p:cond delay="7000"/>
                                  </p:stCondLst>
                                  <p:childTnLst>
                                    <p:animEffect transition="out" filter="fade">
                                      <p:cBhvr>
                                        <p:cTn id="50" dur="3000"/>
                                        <p:tgtEl>
                                          <p:spTgt spid="11">
                                            <p:txEl>
                                              <p:pRg st="0" end="0"/>
                                            </p:txEl>
                                          </p:spTgt>
                                        </p:tgtEl>
                                      </p:cBhvr>
                                    </p:animEffect>
                                    <p:set>
                                      <p:cBhvr>
                                        <p:cTn id="51" dur="1" fill="hold">
                                          <p:stCondLst>
                                            <p:cond delay="2999"/>
                                          </p:stCondLst>
                                        </p:cTn>
                                        <p:tgtEl>
                                          <p:spTgt spid="11">
                                            <p:txEl>
                                              <p:pRg st="0" end="0"/>
                                            </p:txEl>
                                          </p:spTgt>
                                        </p:tgtEl>
                                        <p:attrNameLst>
                                          <p:attrName>style.visibility</p:attrName>
                                        </p:attrNameLst>
                                      </p:cBhvr>
                                      <p:to>
                                        <p:strVal val="hidden"/>
                                      </p:to>
                                    </p:set>
                                  </p:childTnLst>
                                </p:cTn>
                              </p:par>
                            </p:childTnLst>
                          </p:cTn>
                        </p:par>
                        <p:par>
                          <p:cTn id="52" fill="hold">
                            <p:stCondLst>
                              <p:cond delay="76000"/>
                            </p:stCondLst>
                            <p:childTnLst>
                              <p:par>
                                <p:cTn id="53" presetID="10" presetClass="entr" presetSubtype="0" fill="hold" nodeType="afterEffect">
                                  <p:stCondLst>
                                    <p:cond delay="1500"/>
                                  </p:stCondLst>
                                  <p:childTnLst>
                                    <p:set>
                                      <p:cBhvr>
                                        <p:cTn id="54" dur="1" fill="hold">
                                          <p:stCondLst>
                                            <p:cond delay="0"/>
                                          </p:stCondLst>
                                        </p:cTn>
                                        <p:tgtEl>
                                          <p:spTgt spid="14">
                                            <p:txEl>
                                              <p:pRg st="0" end="0"/>
                                            </p:txEl>
                                          </p:spTgt>
                                        </p:tgtEl>
                                        <p:attrNameLst>
                                          <p:attrName>style.visibility</p:attrName>
                                        </p:attrNameLst>
                                      </p:cBhvr>
                                      <p:to>
                                        <p:strVal val="visible"/>
                                      </p:to>
                                    </p:set>
                                    <p:animEffect transition="in" filter="fade">
                                      <p:cBhvr>
                                        <p:cTn id="55" dur="5000"/>
                                        <p:tgtEl>
                                          <p:spTgt spid="14">
                                            <p:txEl>
                                              <p:pRg st="0" end="0"/>
                                            </p:txEl>
                                          </p:spTgt>
                                        </p:tgtEl>
                                      </p:cBhvr>
                                    </p:animEffect>
                                  </p:childTnLst>
                                </p:cTn>
                              </p:par>
                            </p:childTnLst>
                          </p:cTn>
                        </p:par>
                        <p:par>
                          <p:cTn id="56" fill="hold">
                            <p:stCondLst>
                              <p:cond delay="82500"/>
                            </p:stCondLst>
                            <p:childTnLst>
                              <p:par>
                                <p:cTn id="57" presetID="10" presetClass="exit" presetSubtype="0" fill="hold" nodeType="afterEffect">
                                  <p:stCondLst>
                                    <p:cond delay="5000"/>
                                  </p:stCondLst>
                                  <p:childTnLst>
                                    <p:animEffect transition="out" filter="fade">
                                      <p:cBhvr>
                                        <p:cTn id="58" dur="3000"/>
                                        <p:tgtEl>
                                          <p:spTgt spid="14">
                                            <p:txEl>
                                              <p:pRg st="0" end="0"/>
                                            </p:txEl>
                                          </p:spTgt>
                                        </p:tgtEl>
                                      </p:cBhvr>
                                    </p:animEffect>
                                    <p:set>
                                      <p:cBhvr>
                                        <p:cTn id="59" dur="1" fill="hold">
                                          <p:stCondLst>
                                            <p:cond delay="2999"/>
                                          </p:stCondLst>
                                        </p:cTn>
                                        <p:tgtEl>
                                          <p:spTgt spid="14">
                                            <p:txEl>
                                              <p:pRg st="0" end="0"/>
                                            </p:txEl>
                                          </p:spTgt>
                                        </p:tgtEl>
                                        <p:attrNameLst>
                                          <p:attrName>style.visibility</p:attrName>
                                        </p:attrNameLst>
                                      </p:cBhvr>
                                      <p:to>
                                        <p:strVal val="hidden"/>
                                      </p:to>
                                    </p:set>
                                  </p:childTnLst>
                                </p:cTn>
                              </p:par>
                            </p:childTnLst>
                          </p:cTn>
                        </p:par>
                        <p:par>
                          <p:cTn id="60" fill="hold">
                            <p:stCondLst>
                              <p:cond delay="90500"/>
                            </p:stCondLst>
                            <p:childTnLst>
                              <p:par>
                                <p:cTn id="61" presetID="10" presetClass="entr" presetSubtype="0" fill="hold" nodeType="afterEffect">
                                  <p:stCondLst>
                                    <p:cond delay="2000"/>
                                  </p:stCondLst>
                                  <p:childTnLst>
                                    <p:set>
                                      <p:cBhvr>
                                        <p:cTn id="62" dur="1" fill="hold">
                                          <p:stCondLst>
                                            <p:cond delay="0"/>
                                          </p:stCondLst>
                                        </p:cTn>
                                        <p:tgtEl>
                                          <p:spTgt spid="13">
                                            <p:txEl>
                                              <p:pRg st="0" end="0"/>
                                            </p:txEl>
                                          </p:spTgt>
                                        </p:tgtEl>
                                        <p:attrNameLst>
                                          <p:attrName>style.visibility</p:attrName>
                                        </p:attrNameLst>
                                      </p:cBhvr>
                                      <p:to>
                                        <p:strVal val="visible"/>
                                      </p:to>
                                    </p:set>
                                    <p:animEffect transition="in" filter="fade">
                                      <p:cBhvr>
                                        <p:cTn id="63" dur="5000"/>
                                        <p:tgtEl>
                                          <p:spTgt spid="13">
                                            <p:txEl>
                                              <p:pRg st="0" end="0"/>
                                            </p:txEl>
                                          </p:spTgt>
                                        </p:tgtEl>
                                      </p:cBhvr>
                                    </p:animEffect>
                                  </p:childTnLst>
                                </p:cTn>
                              </p:par>
                            </p:childTnLst>
                          </p:cTn>
                        </p:par>
                        <p:par>
                          <p:cTn id="64" fill="hold">
                            <p:stCondLst>
                              <p:cond delay="97500"/>
                            </p:stCondLst>
                            <p:childTnLst>
                              <p:par>
                                <p:cTn id="65" presetID="10" presetClass="exit" presetSubtype="0" fill="hold" grpId="0" nodeType="afterEffect">
                                  <p:stCondLst>
                                    <p:cond delay="0"/>
                                  </p:stCondLst>
                                  <p:childTnLst>
                                    <p:animEffect transition="out" filter="fade">
                                      <p:cBhvr>
                                        <p:cTn id="66" dur="5000"/>
                                        <p:tgtEl>
                                          <p:spTgt spid="13">
                                            <p:txEl>
                                              <p:pRg st="0" end="0"/>
                                            </p:txEl>
                                          </p:spTgt>
                                        </p:tgtEl>
                                      </p:cBhvr>
                                    </p:animEffect>
                                    <p:set>
                                      <p:cBhvr>
                                        <p:cTn id="67" dur="1" fill="hold">
                                          <p:stCondLst>
                                            <p:cond delay="4999"/>
                                          </p:stCondLst>
                                        </p:cTn>
                                        <p:tgtEl>
                                          <p:spTgt spid="13">
                                            <p:txEl>
                                              <p:pRg st="0" end="0"/>
                                            </p:txEl>
                                          </p:spTgt>
                                        </p:tgtEl>
                                        <p:attrNameLst>
                                          <p:attrName>style.visibility</p:attrName>
                                        </p:attrNameLst>
                                      </p:cBhvr>
                                      <p:to>
                                        <p:strVal val="hidden"/>
                                      </p:to>
                                    </p:set>
                                  </p:childTnLst>
                                </p:cTn>
                              </p:par>
                            </p:childTnLst>
                          </p:cTn>
                        </p:par>
                        <p:par>
                          <p:cTn id="68" fill="hold">
                            <p:stCondLst>
                              <p:cond delay="102500"/>
                            </p:stCondLst>
                            <p:childTnLst>
                              <p:par>
                                <p:cTn id="69" presetID="10" presetClass="entr" presetSubtype="0" fill="hold" nodeType="afterEffect">
                                  <p:stCondLst>
                                    <p:cond delay="3000"/>
                                  </p:stCondLst>
                                  <p:childTnLst>
                                    <p:set>
                                      <p:cBhvr>
                                        <p:cTn id="70" dur="1" fill="hold">
                                          <p:stCondLst>
                                            <p:cond delay="0"/>
                                          </p:stCondLst>
                                        </p:cTn>
                                        <p:tgtEl>
                                          <p:spTgt spid="1028"/>
                                        </p:tgtEl>
                                        <p:attrNameLst>
                                          <p:attrName>style.visibility</p:attrName>
                                        </p:attrNameLst>
                                      </p:cBhvr>
                                      <p:to>
                                        <p:strVal val="visible"/>
                                      </p:to>
                                    </p:set>
                                    <p:animEffect transition="in" filter="fade">
                                      <p:cBhvr>
                                        <p:cTn id="71" dur="3000"/>
                                        <p:tgtEl>
                                          <p:spTgt spid="1028"/>
                                        </p:tgtEl>
                                      </p:cBhvr>
                                    </p:animEffect>
                                  </p:childTnLst>
                                </p:cTn>
                              </p:par>
                            </p:childTnLst>
                          </p:cTn>
                        </p:par>
                        <p:par>
                          <p:cTn id="72" fill="hold">
                            <p:stCondLst>
                              <p:cond delay="108500"/>
                            </p:stCondLst>
                            <p:childTnLst>
                              <p:par>
                                <p:cTn id="73" presetID="10" presetClass="exit" presetSubtype="0" fill="hold" nodeType="afterEffect">
                                  <p:stCondLst>
                                    <p:cond delay="4000"/>
                                  </p:stCondLst>
                                  <p:childTnLst>
                                    <p:animEffect transition="out" filter="fade">
                                      <p:cBhvr>
                                        <p:cTn id="74" dur="3000"/>
                                        <p:tgtEl>
                                          <p:spTgt spid="1028"/>
                                        </p:tgtEl>
                                      </p:cBhvr>
                                    </p:animEffect>
                                    <p:set>
                                      <p:cBhvr>
                                        <p:cTn id="75" dur="1" fill="hold">
                                          <p:stCondLst>
                                            <p:cond delay="2999"/>
                                          </p:stCondLst>
                                        </p:cTn>
                                        <p:tgtEl>
                                          <p:spTgt spid="1028"/>
                                        </p:tgtEl>
                                        <p:attrNameLst>
                                          <p:attrName>style.visibility</p:attrName>
                                        </p:attrNameLst>
                                      </p:cBhvr>
                                      <p:to>
                                        <p:strVal val="hidden"/>
                                      </p:to>
                                    </p:set>
                                  </p:childTnLst>
                                </p:cTn>
                              </p:par>
                            </p:childTnLst>
                          </p:cTn>
                        </p:par>
                        <p:par>
                          <p:cTn id="76" fill="hold">
                            <p:stCondLst>
                              <p:cond delay="115500"/>
                            </p:stCondLst>
                            <p:childTnLst>
                              <p:par>
                                <p:cTn id="77" presetID="10" presetClass="entr" presetSubtype="0" fill="hold" grpId="0" nodeType="afterEffect">
                                  <p:stCondLst>
                                    <p:cond delay="150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3000"/>
                                        <p:tgtEl>
                                          <p:spTgt spid="5"/>
                                        </p:tgtEl>
                                      </p:cBhvr>
                                    </p:animEffect>
                                  </p:childTnLst>
                                </p:cTn>
                              </p:par>
                            </p:childTnLst>
                          </p:cTn>
                        </p:par>
                        <p:par>
                          <p:cTn id="80" fill="hold">
                            <p:stCondLst>
                              <p:cond delay="120000"/>
                            </p:stCondLst>
                            <p:childTnLst>
                              <p:par>
                                <p:cTn id="81" presetID="10" presetClass="exit" presetSubtype="0" fill="hold" grpId="1" nodeType="afterEffect">
                                  <p:stCondLst>
                                    <p:cond delay="4000"/>
                                  </p:stCondLst>
                                  <p:childTnLst>
                                    <p:animEffect transition="out" filter="fade">
                                      <p:cBhvr>
                                        <p:cTn id="82" dur="5000"/>
                                        <p:tgtEl>
                                          <p:spTgt spid="5"/>
                                        </p:tgtEl>
                                      </p:cBhvr>
                                    </p:animEffect>
                                    <p:set>
                                      <p:cBhvr>
                                        <p:cTn id="83"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3" grpId="0" build="allAtOnce"/>
      <p:bldP spid="15" grpId="0"/>
      <p:bldP spid="15" grpId="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3000">
              <a:schemeClr val="bg2">
                <a:tint val="97000"/>
                <a:hueMod val="162000"/>
                <a:satMod val="200000"/>
                <a:lumMod val="124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4" name="TextBox 3"/>
          <p:cNvSpPr txBox="1"/>
          <p:nvPr/>
        </p:nvSpPr>
        <p:spPr>
          <a:xfrm>
            <a:off x="0" y="0"/>
            <a:ext cx="4445000" cy="6863417"/>
          </a:xfrm>
          <a:prstGeom prst="rect">
            <a:avLst/>
          </a:prstGeom>
          <a:solidFill>
            <a:schemeClr val="bg1"/>
          </a:solidFill>
        </p:spPr>
        <p:txBody>
          <a:bodyPr wrap="square" rtlCol="0">
            <a:spAutoFit/>
          </a:bodyPr>
          <a:lstStyle/>
          <a:p>
            <a:r>
              <a:rPr lang="en-GB" sz="3200" b="1" dirty="0">
                <a:latin typeface="Calibri" panose="020F0502020204030204" pitchFamily="34" charset="0"/>
              </a:rPr>
              <a:t>Afterwards</a:t>
            </a:r>
            <a:br>
              <a:rPr lang="en-GB" sz="2400" dirty="0">
                <a:latin typeface="Calibri" panose="020F0502020204030204" pitchFamily="34" charset="0"/>
              </a:rPr>
            </a:br>
            <a:br>
              <a:rPr lang="en-GB" sz="800" dirty="0">
                <a:latin typeface="Calibri" panose="020F0502020204030204" pitchFamily="34" charset="0"/>
              </a:rPr>
            </a:br>
            <a:r>
              <a:rPr lang="en-GB" sz="2000" dirty="0">
                <a:latin typeface="Calibri" panose="020F0502020204030204" pitchFamily="34" charset="0"/>
              </a:rPr>
              <a:t>The American and Soviet armies liberated the death camps in 1945.</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There are accounts of Jewish inmates killing their German prison guards with their bare hands and shovels.</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Local Polish villagers were forced to bury the dead. </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In 1948 the </a:t>
            </a:r>
            <a:r>
              <a:rPr lang="en-GB" sz="2000" b="1" dirty="0">
                <a:latin typeface="Calibri" panose="020F0502020204030204" pitchFamily="34" charset="0"/>
              </a:rPr>
              <a:t>state of Israel </a:t>
            </a:r>
            <a:r>
              <a:rPr lang="en-GB" sz="2000" dirty="0">
                <a:latin typeface="Calibri" panose="020F0502020204030204" pitchFamily="34" charset="0"/>
              </a:rPr>
              <a:t>was created. Many Jews returned their homeland after almost 2000 years of exile.</a:t>
            </a:r>
            <a:br>
              <a:rPr lang="en-GB" sz="2000" dirty="0">
                <a:latin typeface="Calibri" panose="020F0502020204030204" pitchFamily="34" charset="0"/>
              </a:rPr>
            </a:br>
            <a:br>
              <a:rPr lang="en-GB" sz="2000" dirty="0">
                <a:latin typeface="Calibri" panose="020F0502020204030204" pitchFamily="34" charset="0"/>
              </a:rPr>
            </a:br>
            <a:r>
              <a:rPr lang="en-GB" sz="2000" dirty="0">
                <a:latin typeface="Calibri" panose="020F0502020204030204" pitchFamily="34" charset="0"/>
              </a:rPr>
              <a:t>The creation of Israel  has caused great tension in the region as </a:t>
            </a:r>
            <a:r>
              <a:rPr lang="en-GB" sz="2000" b="1" dirty="0">
                <a:latin typeface="Calibri" panose="020F0502020204030204" pitchFamily="34" charset="0"/>
              </a:rPr>
              <a:t>Arabs </a:t>
            </a:r>
            <a:r>
              <a:rPr lang="en-GB" sz="2000" dirty="0">
                <a:latin typeface="Calibri" panose="020F0502020204030204" pitchFamily="34" charset="0"/>
              </a:rPr>
              <a:t>who lived in this area were forced out. </a:t>
            </a:r>
            <a:br>
              <a:rPr lang="en-GB" sz="2000" dirty="0">
                <a:latin typeface="Calibri" panose="020F0502020204030204" pitchFamily="34" charset="0"/>
              </a:rPr>
            </a:br>
            <a:br>
              <a:rPr lang="en-GB" sz="2000" dirty="0">
                <a:latin typeface="Calibri" panose="020F0502020204030204" pitchFamily="34" charset="0"/>
              </a:rPr>
            </a:br>
            <a:endParaRPr lang="en-GB" sz="2000" dirty="0">
              <a:latin typeface="Calibri" panose="020F0502020204030204" pitchFamily="34" charset="0"/>
            </a:endParaRPr>
          </a:p>
          <a:p>
            <a:endParaRPr lang="en-GB" sz="2000" dirty="0">
              <a:latin typeface="Calibri" panose="020F0502020204030204" pitchFamily="34" charset="0"/>
            </a:endParaRPr>
          </a:p>
        </p:txBody>
      </p:sp>
      <p:sp>
        <p:nvSpPr>
          <p:cNvPr id="2" name="AutoShape 4" descr="data:image/jpeg;base64,/9j/4AAQSkZJRgABAQAAAQABAAD/2wCEAAkGBxQTEhUUEhQVFhUXFx0aGBcXFxgaGBgaGBwYGhgaFxgaHCggGB0lHRgaITEhJSkrLi4uHB8zODMsNygtLiwBCgoKDg0OGxAQGiwkICQsLCwsLCwsLCwsLCwsLCwsLCwsLCwsLCwsLCwsLCwsLCwsLCwsLCwsLCwsLCwsLCwsLP/AABEIAQkAvwMBEQACEQEDEQH/xAAcAAABBQEBAQAAAAAAAAAAAAACAQMEBQYABwj/xABLEAABAgMEBwQFCAcHAwUAAAABAhEAAyEEEjFBBQZRYXGR8BMigaEHMrHB0RQjJEJSsuHxM2JydIKSohVDU3OTs9I0wuM1RGOj0//EABsBAAIDAQEBAAAAAAAAAAAAAAABAgMEBQYH/8QAQhEAAgECAwQHBAcGBQUBAAAAAAECAxEEITEFEkFRE2FxgZGhsSIywdEGFDM0QnLwIyRSYuHxFRZTkrKCosLS4kP/2gAMAwEAAhEDEQA/APQdVUXrLTOZO/3Vx5utR36U4LVpo6DlaSYZEeJaayZsuIIiM4iGALQ7hcMJiNxXFKYLhcRoAOaGAoEIVzgIAFCYLhc5oQXFaAVzgmC4XOuwXC5xTBcdxGguFxbsFxXEaAdxCmHcdxLkFwuIUQ7hcRSYaYxzVBKvkqbwAJVMNMKzVkeREe/WZzpah2gd4kbY8RjJqVebWl2bafuobuxluSuIEwXC4QTCuFziIAFaARxEAXMxrFrzZbIVJJVNmJLKRKF4pP66iyUnc77o6+C2LisUlJLdi+L49i1fp1lE8RGOWpO1Y1mkW2VflEpLkKlrYLSRuBLggguPa4jPj9m1sHU3Zq64NaP9ciVOrGaLq7HPuWXFuwXC5zQAKBCFcVoQXOKYdwuddguFxLsFwuc0FwOIgC4jQDEEMDiYlfKwIbVAiaHdWm+SjLvTP9xce4xcY9BNSdlZ/M593vCLNY8PZWNqEhDDCYi2K4JEO4HNABH0jbUSJS500shCSpRAc02DMk0A2tFtCjOvUjSgs27IjOairs8k096ULTNdNmAkIwvUXNI2uRdTwAPGPcYP6NYelZ1nvvwj835dhgniJPTIxFptS1kqUpSyouSSS5OJPi8ehjTjBKMVZLQouNBPlEgJ9g03aJBeTOmoOTLUR4oPdV4gxmrYPD11apBPu+Oo1JrQ9y9H2mptssaZ067fvKS6QwVdLORkeFI+dbawlLCYp0qV7WTz4XN9GblG7NI0cotuKBBcVzmgC4hEOzWTA6EM6ADmgC4hEMaBaGAMMkIYaGhtcNEkPaspAsiMw6/H5xftj3eKlFUpuWlmc5e8LNHePGPE4iO7Ukut+pti8hAIoHc69CsKwJMMkEEwrkbmU9KiT/Zk5vtSn/1ZfvaO19Hc9oQ7Jf8AFmfEv2DxiXYWF+abiD6tHUtvsIcOKNeJCXzJDR9G3uCMFjVas+j2fa03rokyThMmglah+onujxPnFNTERhlqycabZsJPomswSxmLKvtXgS+9ISBGZ4uXItVFGL1q1PFlUruLVKdkrJD5jAFixKaNWpww0U6u8usqlDdNr6JdIp+T/JS9+WVF2YEKN454uo+BTtjxv0mwUlV+srSVk+ppfJGihLLdN9HlDQc0AHCJRdmmByotxE+kqynzbfmCBeKRiwAIRDASAYhMNDBhjAUIaGhtUSRND+rXesqMu9MHKbMHuj31Wmpxcf1rc5t7MO1kBW/P2x4/aEVGs1fPj2u78r27jXSu4kczIw2Lt0EKeBqwaD6ExBsg2GIiRZl/SROSLCtCvrlIwf1SFg4faSmp27WjufR6m5Y2Ml+G78rfF/2uZ679mxjdXdBS0znCRMWGKVTQVBgBdZAcrLYAUYR7ypUbXUZ4xVzcWqZ2KO1tnalODrWJYJOSJUslajTCtIzpXdok3LmRJWukuWl02KamSX+cSUE0zKASRjmX3Q3Rb/Ergp27Cu15/wCmlzJaL65pAC+8e4lV9Buij3lgA494jAlp0dbMVQpNR7CO3kzErKZxUoXbhCHSkqCVLDAhSCSwBakVbQpRrYedOWjXh19xGGtz10YYNuj5czaLCA6GAhht3zYAkQDEaGMSAZzwBYEmGMF4Y7CKMNDQ0uJImix0V+hHFZ5rUffHvZXdN25HOllIrZyjHhddToxSGkyicYbkkNkmXKaKnK5ByA0hpGVZ0X50xMtO1RZzsAxJ3CLKGFrYie5Si5Pq/WRTOais2YvSXpSkJJEiSubsUoiWk8wVc0iPRYf6K15K9Waj1L2n8F5szyxK4IzWlfSNNtCFylSZQQtJQoArK2UGN1Tgf05ZHDsYT6O0MNUjUU5Nxd1olddVviUyrykrMuZGi7UmSLR8oVKDUXf7IXUd1LJSHU4Dm87nBIpHUco33bXHutq9yTPkTLSmz2us0dn30rJuX0EbAoJvUJADFoivZvHQbV7MvBrFKmJuWgmX+pLSbvipQD8AkeMV9HJZrMlvId0rbZZkKUkhQQklCVYZUox9kKEXvZjk1YzWptqMqWqfOcyZUrtgAO8Fd6WGFHcKVyGww8ZTlUpyp0/ekml3oqi7K7NbozXGxzyAiekKP1V9xXheorwePAYnY2Nw+c6ba5rNeWneaY1YviXrxy7EzoBiQwEVAhoQwxiGGCAMMkCYZIEwwQkMYCoaJIn6CQBIQE4B2OL941JzPlspH0LsObLUizxU8Y8JiMqs0v4n6m+GiBSIzsbI2mtKIs0hc5eCRQZqUaJSOJYecaMFhJ4qvGjDjx5Li+4pqTUI3Z4TprTEy0TDMnLvKLt9lIySkfVA2c3NY+oYXC0sLTVOkrLzfW+bOZKTk7srwroxoIiSpjEKFSC48DSnEQPPIZ6HKmmdJTLlpSkEhJmEd9fazPmk3jW6AoEgYgF4xWsy5Zo3Ho4I/s9AwKSoHIguXjPX98sp6EK1aUn9tMNnV20hDX0rAUm9W8EqZ6BsDSsSUVZb2TE83kM6zaVkJsxmIlELIDJKe4kkiqlYMHffuq0qcJb1mwlJbpgtHaaX2MyQr9GZUwYOQ6VJwcU75JBwZxXHVKC3lLrKb5WMxfGY98XkCz0ZrFabP+gnLS31SbyDxQpwIxYrZ+GxP2sE3z0fisyUZtaM2eh/SopIAtUm9tXJof5FFj/MOEebxX0Ug88PO3VLPzXyZfGu+JttEa3WO0sJU9F4/UX3F+CVNe8HEebxWycZhs6lN25rNeK077F0akXxLoxzy04wACoQxobMMmCYYwYkMQmAaAJiViRN1empXZpSkF0qQFAsRQuRQ1GMfQbPSWpzHZu60GZ2J4x4PET36spc2/U3Q0QIihkjzD0uaY+cl2cGiRfX+0pwnkH/AJo9r9FsJu05Yh6v2V2LN+foc7FzvLd5HnLvXbzj1hlOTXx/KABUo2AwgNDo20tJMtZU4IKQ7obvUyKSlSiQdhVhnXKF3cknlY1mhrda1yVSZapaZc91TJ61fowRdUFl2StgN9fGKJxgpXfDgWJuw1pPWb5LKTZrLPK29aaEJEt6UlpYlQyJdvco09570kDlZWTKO3ayTJ6OzWxTTvAF3Ckl7u12o2RZjFipqLuJybRWS5zy1qQHUZa0AA19aWVUz7l+m+J8cyJRibs3YdUi0iOoV114wAOHFuBMIBuaBnUbC+IrAM3Po810VImJs9oWVSFFkqUXMonAOa3Mq4Y4PHmdubGjWg61FWms2l+JfP17S+lVayeh7CY8CbAVQxoBUSJIEwyQjQxgqECGNqiaJosNBLSqzy1Ja6pLhsKl6bo9+9Hc5j1I0wVPGPA1F7TzvmzdHNDd6IEjwXXG0dpbrSp/7wpFckdxv6I+n7Ip9HgqSt+G/jn8Tj1XebfWVKUUbrnHRKx+RIJ2wATZcgCEAnbAKAB3e6E9BhW6UtCmatGpuBz2OeUQUkyTRFWhyCxNCSTm2PDMcQeELeCxf6Nso7KcCHAXLXmHlEqTT+IBXBCtoiqTd0SRLsGhxKXMSpk9itYBOIMs9oFU2SQtW9tgaIynfv8A16jSsZ7WzQps86guoVka3SwdL54uDF9Ke8iEo2ZTX8fMZDDwiwiPBW/qkACrXlwyxhDOUAXfZgz+UMD2n0Z6xG02bs5hebJYEnFSC/ZqO+hSTmUvnHzr6QbPWGxG/BezPNdT4r4rttwNtGe8rM2BjgF4zPmhIKlFgMTF9CjOtNU4LNjvZXKlWkwqYUJBe6+Ld0kpfnjspHr8HgFhqSUs29X18v11lbnd2KHRumJsm3GyzFlcskBF6q03kBSe8aqAJKa7IW09m0J4V1oRUZLPLR9xCE3Ge7wNkY8caxqYIsiTQ5qqt7BZ1bZCDzSDHt8ZNwozlHXM5sVdpCzI8KbkCE1gvkNnz/pCSTPnnbPmnnMVH1rCq1Cmv5Y/8UcWWrFlWUDGLxDkyaEgsYQFVabe+BgAr51pcwrjLrQukyv5uaSpRUFJWSSQcCDtBATwYgYxVUjbNE4ssZaSvtFAEBCyz43fnL5oKkM+wupohoMvxIMqQrNcmUtKxiFyFpN4UP1QlKhtCFbYhe77fUfA3Vq0WgWiUtgROld7eqXLUAR+1KmTR4CMyk923IttmmQdM6IFosV1bGYJRTez7SU6X430nmYlCe7PIJRvE8W7IoJTmKN8DmKx0b3MwqV/nlDEIDk8AwgT15eUIC41R04bHakTQe76swB+9LUQDTcwUN4jn7UwKxmGlT46x7Vp46E6ct13Pc/7as9672yH47WOOGBHMR85WzsS47yg7dhv348yt05bkqudmt2UaJ9VRNAHGLVw5iPQbFwVai5TqRsmuOv9CE5J6GatNhtnytM5C0pSJiZaQpPdTKUkKWokKvFN4FJFHZJowb0DlS6PdfK/f+sypqe9csdIaHtCZkyeFInqQE9lLSkS2IOZWVOQCo4hyGpQDK92cOieSer1v1WVviTcZX3tS1k2+ehA7aUlay1JJJNSzqvAITRy94O1BHGr7GpSd6Erfm0+fqWxqSWqJsu1JWCQ9GcEFJSSAWIObERghsuvF+1bx17C+NRMnaqoew2UYfR5X3Ex6itT6WDiv1mYL2CmDLfHiJrdhucn4/2y8TZEFMZmSZ4hpkJlzpwOU2Z99UfW8JJPD03/ACx9EcZ6spbVpIDCLxFRPt17DryguMiXnhAPIS+VD1SACXZSZagpFCMKfhlt4QNJqzA3ers9K7POUliu5VGYuXrocj1SCBg1eIGaatJFkXka7WKxBKEWlGBQZc3gpBqN5Zt6iM1F6Kbu91lklbMvNAyyuRZAS6pM1UtzmJaZ0sE8U3T4xVPJu3ElHTsHVywkCoYqWpv2lrX/AN0IktDwzWGyhFomADBSk4UZKjd/pu8o6dN3RlksysSBl4+O6JkRabuMAxxI8fxaADkoegFSaM+fCE8gPUNDaKSiRLlqCXASSUg1LgXtlXffujlTlvSbNMY5FuCkBiSK0bEDFz7Cfa4eDzJkhVsKCntU3QVNfe8gZBKiwKFYHC7T1opZrhQ31em7vlo+7n3O/UXKZV2iQziuwdAs3DZFeRVa2g210lWAKvDBhwAAHM7Yi8xrIodI6fQFdnLAWsklRB7iSMnzNMoshRk/aeRF1FojW6rD6HZ3x7GW+31E4xZz7yhnTcK7T7BHh60JRpxUtbv0ga465DBmRmsW2PAde5923WpGXaE/zAK98fTtkS3sFSf8tvDL4HIqq02jLKdRzjoFY5KsmMFgJMqSBjz90MB1CAB+O6AAgM+usYQFhoa1GXMU310qS2RcUHAqADxGoroaPaNGWxFqsSSguFsWzSpNSlQyUD7jsjnSThPM0pqUSdoiWZEuaPqptC7u5JCW5CkQm95rsJRVrjBndqaO2I4Q7WDU8h11R9KmkHBQ8DdAPsHON9H3UZp6lChPR9vL3xcQC8suPD8IQzqZP1t2wwLzVGxiZOdagAA4rUF6KG1jjxjPiZWjYnBZnoywRgXLgNgRUVdmJ7wDHLeDHOReUetNsW8qTJUoTFEEhLpUVeqgZFL1oG3wcMztbKwtOSdaqso8+azd+40erwkrlCUm8FJRdXLWSFkn11EPUEnEUrjFUrxZlxMZKo6nBu6a06rdhL0KpV1aQr9HMVLSFF76U4OdocimwPEJLgGJXtqWjkk32vXx1I2utqVLkXBitdx2+oUEqZsCWUK5E7IsoRTnflmY6jaVik1Y0P2iiolkI2CpJBoNjCp8Ipx2N6KcacVeUvJL5ipQvmek6vt8mk3S6ezQx2i6GPKL0QZFnKjwLd8utm+KGLrwrkjw70jWNtJTycDcV/8AWj4GPouwpb2Bh1XXmzk4hWqMoJcgCtI65SE5GUAhSoFmHhv93CAYIL7XzgAR836MABwAX+qGs8yxTrwBXKUR2sr7QH1k7FjI54HaKatJTXWSjJxZ7VbZ6bRZ5c6yqvS196mYOLjIgggjKOcluytLU0p3V0RlJWgJAFCGeHdMeaPI9a0H5RaMyJg+6hXjG+k8l2GaWrKNNOXXui0iCCxOHVPLGABszRyyfrZAwNf6P5YVMLFsAAxq3eLnbSn4NGPFPItpo9Dl2a+rAJS5AZu8KEgPtId2bnGJu2pelcHS0tKQZhJPYhS3pewIYBWBYXaM8RuX0VOclTg/eaXi+JWdsLemUJdnWkJoJ62BRT1kM5JpziPus6MIrC335p8NxZ37eC9eBO0ahUg9jcTNllTdpLABBcnvpJZw5wNKQpcymtKnXvUTtLiuH/S/gHrXMvSh3SpJmBOLEXQokgu5Vk2x8odD3jn1HkDqfMFxaUuQF5ioJAod9H8Y5ePpL67TfFp+V/13FtF+yzW6EVdssmrgSkV290Vjo4mqqMJTfD52M8VeyIyo8EjoI5EDEzyD0tWYptwXlMlJI4pKknyCY979Gailg3HlJ+aT+ZzMUrVDFpVyj0RnOfz68YBHA84BnU65wAcDTDxEAHKXgBABxgA13o91xVYplyY5s0w98f4ZNO0SPJQGID4hjmr0d9XWpOnPdZ7TaheDpIKSAUkVDHBjg0c5ZGzgeHa2J+dn1c/KZgG8BKevGOlS0XYZJamfQo7OhSLiAiscDt8cmgYHKTw5joxEZrNSJb3gg3VXvWcuM8mL0aMmJXMsgem2MC6QpwwCQx5FhnjtwPjz2zQtCJpXRyp8pcp0oK2CpgclQSQQ6QwOAzpXKIOcVqzRhq7oVVUSTa5lro+Sjs0NLSQhISlQKVd0UBSo4hg2138YpshKbqScpZt5jM10p715w90SyXVUs4cPRsMgSXhkdFmVmsgSmy9+7MAUkof1gomt0himhVWtCYlQT38mRn7p2pc0KQtrzX8VKcvdwpkNp2xhxq/f6S6n6Mso+6zVWRTWaSBnLRi+F0ba86xRtquo0dzjJ+SzI0ld3GVR5dGsFcwJBUXYYsCfZG3D7OxGIjvQjl1tIhKaRjNc9DI0iqR2M5CbhWFqKVE3VXSLqKFRcbQMax6jYeGr4JT6Va2tmtVf5mKtao1uhJ9GlhQkA/KJi/tX7vJKRdHi8dn61PqRDoYrUWyejCyKKvnLQWoUlcunKWD5/GKp4+UXayH0ESr1o9GYlSzMsylKKfqKYuNgYAgttd92MW0Mcpy3ZEJUcro82UiN5QAtOzrKABtQL74YHXdvl1TOABQo9Ye2EB6Z6LtcrhTYrQe6aSVnBJylkvQE+rsNMw2LE0fxrvL6VS2TKXWyQ0ycwLCdMx2kAH7sWUnp3EJmZSgl82rvpT4RoIDRViXyNAOsngAFNTSsAF/qxaezmggpCSoBT4EPmPxjPXjeJOGp6vZ58sLRcNFOC2BdlBnObFyBXA1jhzk0zUrXRl/SRaimch0X5ZluxJFXINxQPdIGPERvwkU4vncrq6h+j6cs2Yqsi7wE75yVMV3kJIDJl0KS4ZQe6HvB845e1MZ0GI3KqsmsmuPb6ceDsToq8fZLvS2s8uzruzETLxoD2akofbeXQv8AqlTMNsW4ZrERvTatxzz8F8bE5TUXmVEqxW+0KuzlJMpwoGakAVdilISFkgHaBXGIV9p4PDq8PalpZP11XqKNOpPXQ1eg9FpkJuJreUVE7yG2mjDaY49DGSxeOhOStk1bqszQqe5CxYWZfzUr7PZob+UNFO1pVpVG37uXx16+PeRpJWOeOTwLiNMtKw6UoJ2HKPV4PaOFVGKnKzStazKJKV8kVWjrBMlrmTVpqcAGJbawPljGiW3MK5KCbtztkVKlJXbJ+jtOoWpaXwIZQNFJUkFJScwa+IMGPlVik6f6/X9CyKTV0WVqngJClqSlIqSssGzqcOL5RRSk6nvRd+wW675ENE8qQp13UrLSyqhKcUmuLgPhhF6nPpdynD/qehK8LJ8eJ5Z6RdVVWRfbX0GVOWQwF0pWQVFLZgsohsMGwj0OGq78d16owVopSutDF3qZYxpKgCOHsgAXdAAQFfh7oQBNTf484QzTWS3C0WeaJij2yELW5qZjAkq/aD1HA5lqHHdkraE07ozqVUi8gAVV3bOP5wAKlKW/PLoQrjJ+iii80z1Tic6Ytz9sQne2Q0WFqtKpAlnt1E4BKbyVIYHBzhXF82Zoz9DCd7xXeSvYZnayzFPeUZl4MRMZQpuODPlE44eMdMgc2yX6NdKCz2tKSWRPAlqH6zvLP8xu/wAUczb2E6fCuS1hmuzj5Z9xZQnuz7T2opBxj59drQ6BxEFyQKE94dZGOnsjPFR7/Rin7o5IlfMSj+oj7ojbtTDpU1UXFq/hr6IppyzsMqEcE0HJTCbExxIiLYjDad0dL+dBQq8kqKCkkKSlZJXdIxYF7u4R9DwM3LC02s/ZWvNL5mCWUi9sNks4A7OT2iCHBUlSiQKAkTC5bximFOrFZ69y/XdlyNPTSas3kVelJC7VMBst0mRMN4EXHoO6kZNkSBuoXjXQTgvbVrmebctOA0LRK7SQZMpU1FyZMmIVVTEpQzKpQ3qHYYv9qzvkQyurHmmsklCbXPTKTdQJhup+y+KfAkjcI2023FNlElnkVVyLCIYQT+GfxpAA4x5fk4bqsIAMd8AyZJshIJcOE3scnAPGhfhEN4CPeFRuzOO6GAC+J2QAEFA8PaIBj1mWQpgCaZcYjLQEWOnEmctCJaSpTKoPAvwpFdP2U2yTzKmdIUg95JSXq4bGLL3FocDgQS+0ZMzEHEF2gtwYHvWq+lPlNllTj6ykstvtp7q6ZVBI3ER8w2jhfq2JnSWieXY815eZ0qUt6KZZmMZcJLxHWUdXY6/ek+p+gp+6Sv7mWNyfZHU21JLDxjza8kZqXvXIZEeYuahxJiLEwxESLItq0ahakqORBwxI28hyj0mwsduXoTeua+K+JTUhd3I+l9KGQ6xLBCR3lFRSwFVEMDQDoR6ZKOjdr+vAqlK3AxqdYTImrtabvYTQl0lQCywZKgAC6j9nIM5FW1OlvLd4lKnZ3B0TpuVLVMtSj3ezNwOBfWtSpig29ayADWjljBKm3aIRklmebTry1KWsupSipRyKlElR3OTG21sigauQAONv+EAAK49de2ADkmAB9FoVdKQzkAPndcFq0yDndEbcRjKnauyGBIsOj5k5VyWkqUcA4Dk0ABLBySGiMpKObGlcutDao2ibNImgyEIU0xc0EMzEpSktfLbKYOcIrnWjFZZkowbNhovU2wTioSpVonBBYzFTjLQTmxQA7RnlXqLVpdxYoRZqdFam2OzOpEq6tQq61rLfZdRw4Nk+AjPOtOepbCCWhB1h1clzRRIrsEOnUaCUEzyPWHRRs00p+qcPCOjTnvozSjZm99EVteXPlPRKkrT/ABgg/dHOPH/SijapTq8014Z/E14V6o36jHlkbEDLNR1lHX2N957mKp7pOKfmU7kp9kdTa0E8Jd8GvkZoP2yGRHlb5GoCAAwuFYiEFwrAVWtyvoNq/wAiZ90vG/Zb/fqN/wCOPqU1l+zZ4WVCuEfUDmHJIxb4wwOIGynWUIBsmGABV1niYAAEIAlJ5dZwDHrGAVpB+0HzGVOERlkgQNKjftrTHhABrPR/OQFrlrSugMwzUMRLASQVKJwGwv6zUpFFdO10WUz0j5WmcpMmYUTUTE/NzEkhV1wHBSXGOLs8YrbuaLsnqX5s6ZSAhDACjDLrbFV7u7LI6DClEwDGVzCOMAHknpOW1pljYh+aiH/pjo4VeyzLV94meiNf0qaMjJJ5LQ3tjg/Shfu8H/N8GW4b3j1Ux4g6AIxEdjYv3jufwIz90nzD82nw9kdPbM0sKlzaM9Ne2Qo8oajmgEIUQ7gI0FxFRrifoFr/AHeb9xUbtmffKL/nj6oqq/ZvsPAROfHrCPp5zBe348uqwxBmds690ADXbPh11hAAqpg5wADeLOAWOeEADyZjtsgGTNEpKplMgedIhN5DiNWuWUrUDiFH4++GndCLjQmsC5MmbJSCUzWdmBNGCSdnxO2K5095qXIkpWVjVz9HLsq0dispWgNeGD4rUdgNT5RRvKazLGraHoeibTL+ThapiVKxUbwPeOW8xjknvF0WOGYWdiPbCJkeWslyRQecDA8f9JWkEzbWEp/ukBKiPtE3rr7gR4k7I6OGjaF+ZlqO8i49DllJmz5pBYITLfK8SFEcWSOYjzn0oqro6dPi233LIvwqd2z1Mx4w2gCOzsX7d/lfqhT0LCYfmx4eyOptndWFzXFW/XYZoe+QVR5Rxatc1o4REQUIQV2FcVyn1xQ9gte+zzfuKjdsx/vlL88fVFdZ/s32Hz2pFY+pHLGil+ut8MBUnd+cACgVwgANKQw6YF/xgAVIxd+WyEMNAyrhkM8vB4AL/VaUCqYpTd0Bv4j7e6aCKquhKJB00ofKJr4XnpvAzyZ4nD3UJ6kJP4bfzxiQj0zUu1i0yJ3azO0nYMprwlgJIIYd51Yq/VD78VZbslZZF0HdO4yiydg9qQEuS6CqoISTeVjmQQDsrnA3veyGmZrdB63CYJi7UJchKACnvVYu5IZ3wpjWM86Nso5lsZ63O1htM6bJV8hSVf8AyOBQj1pV71yKe5zSMUsfhaFRQqyz8bdttCUt5r2TNydEoCEJ0jKMyWkMmd3hMQBgkzAQoj9UmkaLxqJzws7X/hs031xeV+6/WV7tveRsdA/Jky+zstwJRilOIf6ynqSdpePIbSwmLjN1a3tX/F+tPQ1U3C1oljHKLgSfZ8I7OxPt5fl+KFPQmqHzaPD2R0NtK9GCf8XwM8PeZDMeXNIiFQNAxyIiCEREVOtx+g2r93mfcVG7Zn3yl+ePqiqsv2b7DwBYGYj6mc0auDr2QxArSeVYABSC+2AB0q2+EAHE9de6AYbHYYQElIPYHaZic/soW+G9YhcQ4DKU9Yc9sMAzLOAFPD3QACUZ+WXDlSACbZtMTZaUJCiqWhV4SlOUUOBGLZsKPVsYrlCLz4kk2j1zV7Q8i0S5VrmIvKWkLCDVKCQHH65BcOeUeG2ttXERqzw8HupNq61ffwv1GynTTW8zVER5u5oQC0Agg1BxG2L6GIqUJb1OVmDVzNq1bVKWqbZZnZrJolnllNCUqGNTmMKUpHpsLt6FRKGIjbrRU6Ns4k7Rek1LdE5FyYkOQ7gjaDmKGI4/ZVKcOlw/blo/kyUJvRlio48PeIw7EX7aT/l+KLZ6E9Q7qXwjo7VpqXRuXup59+hnjqyCTHlTUEmExMMREiE0IVym1yH0C1/u837io37L++0fzx9UQrfZs8DUqPqJzBpKTjTxhgcrj7IYjkjbAAaUQAOy5fXLbAMcEsDOARxTlkNvW7yhAEmj9bWz484BnKpAACl7IAAAc08sfKExntPowtF7R8sHFClo/qKk+ShHzn6Q09zHSfNJ+VvVG6g7wNXHELgDEhiKgRJFLrGoJlKXQEApSdhWLiealJpHotiYiacqTzVnLwKqqyuWazjw94ivYq/aS7Pii2WiJcya6EtWLdr4mMqapx4PPNeGt/FFUI53ISlRwUjQKmZCaEOpXEGiNhwKhNCsVusqb1ktI2yZn3FRt2bljKX5o+pVW+zfYeGKs4zj6mc0jiR111WGIUyIYCCT+R6pAAYlwgOo3uxgARSg7jrGAZ14QgOC/b+NA8IBublX4c+MAANAAsk7XPt/KExnqfofnPJtEt3uzEr8FoCR/tR4n6VQtWpz5xa8Hf8A8jXhnk0b8iPLGoGGMEwxlHrkPoc1X2AmZ4SlJmHySY7ewVfEuPOLXiV1/cLYqBc5N7xE9iq0535fEsloiSqWEpSxg2phYUIxnF53fz8iEZNtpkVaXjjbzLUNtDAMGI2EGFwrCK/WdbWK0kYiRM+4qNezvvlL88fUqr/ZvsPCUW3Ix9ROWH24hgL8pEACdt5QAAud+XP4wAIZsAwX/OEA2pXXKABX6HXjEWAoMMBxI68soADS+38vzPTREZu/RLaLtqnI+3Kf/TUkU/1DHmPpTS3sPCpylbxX/wAmjDv2rHqZjxBsBMMkBDGM2uQJiFIPqrSUngoFJ8jG7Z1bocTCfX6ilHei0QNX5ql2aUVesJYSr9pDJV/Ukx3MLSVLGV4rS/k3dEIO8IkPTOsK7PMCZkolCg6FBQ3A0b218Gi7H4CWJaala3B6HWwez44mG9CdmtVYgnXSVR5U3wuH/ujmvYtVfiXn8jV/glXhKPn8jQyNISpkrtkqAls7mjNQ3nwINI52JpNVnTjG3BL9anKnh6sKnRSXtcvkQ06xWR27dHn8If1HE/wM0PZuLSv0bJS9JyQq6ZqAWBYqAcKqCkmhHCKlh6rW8ou3ZyKFha0lvKDa0yXFc+RX6w6QkqsloAmyyTJmBgtLnuKwrGjB0KscRTbi/eXB8ymthaypu8JacmfPsubgffzj6ccUITT7IACTN8IYBib1zx3wCFE3rrdCGED4tn5QAIDhj74ACR7evCAB9CTQtlX8OsoQDgFcBU8PygANI/OAYYo7N1+EIDS+ju0XNIStiwtPNCiPNKY4n0gp7+Bn1NPzt8S2j76PZ4+dG8AxJEgDDGJE4xbkkhldoZLJmNgZ04jh2q/e8evpu+Mq9Sh6FNP3V2sk6R0emfKQFpCkpJJBd3FKEcT5Q8bVq9A50Xo8+xZMvw2IlQk3B2bKc6t2Y07Pktf/ACjgraeKX4vJfI6K2niV+LyXyKKdotZR8kQr/wB0anC6JYWCW2Au22Oqq9Jy+tSX/wCa8d5rL07DqQxUFP61JfgXjvNf07B1Xo72Wiv+V/5Iyf44r/Z+f9CH+YudP/u/+SLZdW+3s9nC13JhVMShTXgqWLyhsJDgsdh4RbUx3Q1qlldWTfbkv7l1TaXQV6jjG8bRbWlpOy+V+tDWldRzIkzZypwKZaFLICC5CQSQHVjSJYfayrVY0lHOTS159xXL6R04q7pvxR5fpOYFKKkJIBAdwBXbQnJo9lh6c6cd2TPK7WxdDFVlVoxcbr2k7a88uohl40HLFqMYAOSra3CAQ+kb/PhCGEwOYrlm22EN5ZMd7MNlARuuY/KTvHW3lAO48Q3P3/nCGco166xhgdXr8vCEASU9Dby6pABZ6uzblrs6tk5HJSkpNeBjDtGG/hKsf5X5K5ODtJHvJEfLTojZMSRIEmGOxSax6XVZwlQMtKA6pipgJLDASwCHU5G3INWnd2JgqeIqOUr3jayXx6iqtNxH9ATQqShkLSkBhfKSpQp33QogvUx1KUIxxdbdd72b6nndfrsHT91ZFnaJxkyFLCbwSgqUHYsxJIfHhGx0F0UqceN/O5KjTVWrGDdm2kvExK9eZYP6KZzTHA/wep/EvM9D/gVV6TXmMS9OKSBbFIIlqtBASCHu9kUY/wAPMGLnhVK+FTzUNevev8S54KMm8JGXtKGvXvX+JMna4yprJUmamWfXYJvK3EhVE7Wqd2ddPZFSmt6Li5cNbLy17ckVR2NWpe0nFy4a2XlryvkvS60moFVjmS2Ke2DEYXVy1imwM0c2jFpVoT13X4po52HTUa8J67vmpId1tP0G1fu837iojs775S/PH1Ryq32b7D56UnGPqZzR0aNUUhSWL1bA8K5xleLhGbhI7tPYFetho16TTur20fYuDfgRezDU+HEbo1pnDaadmEJOcAhxMrrLxEICws09ISAsYUch6ZRz62Fm5uUHqev2dt3DQw8aWJjnHK9r3S0H+2lZAHgk+8RT9Ur8/M6C2/szgv8AsAKpaqMxOBbM74fRV6XtX8xLGbKx76DdV5ZK8bZ9T5jIGAV1tbzjpng2rOwrcen5QCCuAUr7wDhTgYACud13DuQ2Ya7juL+RgAWTPuKCqOg3tlQXFOIiE4b8XHnl4jR9DhThxga84+R2tkdNCGGSBIhjMvrdowWibZUK9XtQTTFKQqYsHYCJYT/FHotmVHhsFWrrV5L0/wDK/cU1Y70oo0QELYv/AOjfV8S6WVif2YXKKVBwpJBG0EMRHoK0t2nJrkzPGTjNSjqmZqZq5Zf8BH9Xxjxy2hiX+NnYW0sV/qPyO0jJkSbOUzEJ7FI9VnzoAMXc4wUZVqta8H7T4kKEq9XEJ02998TJI0hoz/AmjeCf/wBI6/RbQWk1+u477w+1P9SPl/6mhlawWWSiSjvqlBN6WpnIIKgUqFCClxzjBLA4mvOc8lK9mtOWa7Tly2fiq85yyUr2ktOCzXaBrHrNIXZZiUEqE6VNlggequ6GSpJwe9juh4LZ1WGIi5ZOMovtV82vAyy2PiZxnBL2kllfVO+j0PFUyVKJABvAOQaHLbzx2x9BlWhFKV8mcqjsvE1akqSjaSW9Z5XV0suHHs6xyzWtSDdy3g0qKPkceUV1aFOr7XG3A2YHauLwP7Jr2U7NST9m/Wrdb4hz7Iu8ohBIKiQxTgSd+MRp4mlGKV9ETxmxdoVa86ipp7zbykrZ9rT8htcopqQU1xOByxEXwrU55RZzMRs3F4eO9VptLnk15NgippU7nJ30ETlJRV2zPSo1Kst2nFt8kriqBGII4pIFaZ0284jGpCWjRbVwOJoreqU5Jc2nbxDI2MevOJmUKTQjDH3iK632cuxmzZ/3ul+aPqLeIFcMqU5/HZCU433b5inhazgqyi3GV81no2mny7x0Ni4bF8vE4CJNpOzKY0pyg5xV0tXyvfXwFKs7pIFCwfKlBjQRGVRRaUnYtoYOtXhKVJb27a6Wud87cshuZM3Kr+qrD3fhB0kea8UH1PErPop/7ZfIVJBG0e/YRkYkihpp2Z71q9bAuyWdZIF6UjE53QDjvBj5dj6LhiqkEtJP1OjSTlFWLAqjJYsSBJgsMjz0AzUbRLUf5ike4847uJ9jZ1OPN38m/iVrOfYPDrzi3Yek+74k5cCdZx3PD3R3MQr0pdj9DM9SvmR4RGtGe1psvbmz2ckgTJiiSNktBJbexMdLAVOhVSrbRLzZ1dm1egVWuldxil/uaQ1N1FsxGMxNMb4Yby6YlHa9e+ifd/UnHbmKXJ939SssWryPkC5k0qN0rmS1JoSkAAUL0XdBbhGypjprFxhC2dk+3+lzbV2hU+vRhTtnaMk8879X8Nx3Ter8qz2SYHXMUohUsUCgpCFFeTFN1yeAhYXG1MRiYt2SWT5WbVu+5mhtapOr0zSShGW91q+Xe3ZL5HmK7Y60qSncxORO2mDPHr3hVCnJSfWjFHbdTE4ujOnG0s4yV7pptXzy0Sv1WGFqcLV+uORdI9oicE6c4RfJ+OpTiJxxeHxVeP8AqRa7Lbq9bjg0ioABgaeMQeDhOTd7Zl0fpBiMNSp091S9lZu9+NvKw4LdeJSpIY0LF8abIjLBbi3oSzWZoofSRYiSo4imt2Xstp88s00N2eaJYwdSiR/LTxrEp03iJa2SS88ynDYqGyKDe7vTnOS1tlB7utnx9STJtrm6tIYg1B3F3DYRVVwfRx3os24H6QvFVlRqU0k0873WSbd8llZEGTLvMA7HOtAM/COnwPEys293Th2E+fZ0Jly1AqCytikkF00ZQIAo7iKqre5LsZqwH3ql+ZeoxZbTdoQSKe/fsEZsTh+kkt3W3y+Z3NjbWWDoT6VNw3klbW7Tb4rLLxYciaAtTCim59GCeGnKkk3miVDbeHo46dWEX0c0r5Zprjbxv4nTJoSt0+rdct48orhCU6LjPW9ka8RiaWG2hGth1lKm5SSyTVm0+12Q4NIDBj0Yj9QlzXmTX0rocacvFfMYtJC6gMoNWneBo3gW6MXUYToyUW7p38jDtLF4baWHlVpxcZwcdbZqTtbK98/1ma3VrVtdrlkompAlquMq8SCwVSjN3vbHn8fj44aa34u8vayt2fA7C2lhcAvq0It7mTtbX4vmabVnRVoslqEpSgqWtCld0m73WqxwLkDxjlY3EUcTh3NKzTSz1zMu0MVh8ZhnVirSi0s9c+vibSOGcAiX/pChsky/6lTfhHb2h90oLqfpErh77Hn65xo2IvYn2r4k5ljJPd8I7tX3JdjMz1KoqrHhDYZ/XCcuUJFolgEyll3wZaWruLM+8R0tmxhUc6MvxL0OtsqEKrqUJ/iS8nf+vcUVo13Uui5KCnNN83VftfaG7DcY6ENkxhnGTvztn3fPU6kNhxhnGbT52V12cu3XrNEvS6bTo+fNCbvcWlSXdiBRjR8RzjmLCyw+MhC980zkxwcsLj6dNu+aafVf+5kputql3r8sEmQZKe8RdvBlqZqlVPANHXhs6MGt2X4t55a20XYjr1thxlSdOE7XbbyvfkuxZmGn2Yy0hzeJN2gZgxUduN1uEeopV+mna1ks+88/j9lrZmGct7elN7t7WtFpt2V3m7Wb5ZLjcZPqr3p9hDe2LKy9uD6/16GLZlRRw+Ji+ML96dl5sOXZCQCgpNGIJINKO4fLJoqeIVKUoyXG67zfHY72hQp1qE1dRUWnzjlwv6dYqrAoMVXRsqTwpSH9cUsopkH9HqlGPSVaiSTWl22+Cztq7IcEgqDhnBLg7ySK+MVdL0ErNapehsls57Upb9OaTjOou5yuvgxqbZlgOQGzYvTxGEWwxNOc0nfq/XMx4nYmLwuHk47rVvatfea5ZrKPFpZu2d1khQnMHCnls8o2M82KJt4glsgNwDRVVypy7Dbs1XxdL8y9RZcq8GAwY8XCgfjFVWoqVRSlo016M6Gz8FLG4SpRp23ozjJX600OJsyvsgb3FIi8bSXMsj9Gca3ZuK673+A3KQ5I2uBwZhlsbzh1PYop9j87jwf7facocLSguxRcV5IUWZY+oeLp/wCW6H9cpc/Iq/y7j1+Ff7kLNQUgEhq7RvOXAczEVVjVmlHgn8ix7OrYDDyqV0leUFrfSW8/Q23o/wBNIsotCZpZK1JXLoSCWUFA3QSPq5R5rbGGliuicFnFNPyt8TdiNiYl4mpONnGTvqr556Oxu9CWyTPK5kuZ2i6BRYpuipSkJPqpdzm5z2eexVKrRShKNlw43678X6cjLi6NaglTnHdWq43fF34v05c7NWG/bGRWTzMTRmdXlzRap6JilzGSk9oq7VJK7g7tKVoyc2GMeq2z0KwlPdSV9FyVs/h5GejffdzRk49bYo2J9nPtXoXzLCz1HhHdkt6LXMzsqwcyPA4x4ipScDUncNQBDEODkRTlnFN2ndDTazQPyCVnKl/yJ+EPpqn8T8WT6er/ABvxYidGyQhSBLRcWXUm6LpNKthkOUDxFVyUt53WSfEPrFZyU3N3WSd8yp1g0TZpdltEwSZQKJK1AhCaEJJBw3RsweJr1MRTg5uzklq+ZKrtDFRg2qkvFnia7YtQAUUkY+okEHcQHj6RGlTg7xVjlVsdia0d2rUclyZHKusuA2xZxMyk0mk8nr6+oci0MaPXf5RGdOMtVcuoYutQv0U3G+tmX2sOmpE66LPZxKCSVXitSlqd2DEsEjBgcopVFRyXH0NlPH1pPfqzb3M0m/xcMurV9nWUcuepNR0w84unThUVpIy4XG18K70ZtX16+1PIcFvU4eozG0eEU/VKS0R0f8wY55SkmuW6vgkMhRyO6obqsaDiIcklmwxEVV/s5dhv2X98p/mQ5LnEORj0ff7IKlGNS29wDA7Sr4PedG3tWvdX0/uGLYt8mfZv+EU/UqXX4nRX0lxy/h/2/wBRuWtjSh8q7ovnSjOO69DmYbH1cPXdeCW876rLPv8AiOm2KGY6wij6lS6/13HV/wAz43lDwf8A7Dc6eVpDti+DYROnh4U5b0bmXGbaxOLpdFVUbZPJO+Xey91Ls6bRaUSJzhKgpiksolIKhiCGYHKOXtj93w7rU1mmuzN2NOC2/i6aVNtSS0us/FNHqehtW5dlWpcpUzvJYhRBGIINAN/OPF4nHzxEVGaWTvkX4vaVTFwUaiWTvl/cuQHMZ6FLpakYc2c/RGa1OsAlonzAP009aq17qCZaa5uUqV/HHX25XU66prSEUvj8Uu4qw8bJvmy+Vn4e+NOxfs5dvwLahMlTGRXZHaqzUIOT4IotdlfeDx4ybWaZpSCQaxnayGOhcQsKwRVCsKxS66L+gWv93mfdMb9lx/fKX54+pXW+zZ4G/H84+m3OWcV7oYBBTUdjtbrowAc5ph7+qwAJdJxbp9nTQXAUJz68NkFwFZsTufoQXAeCfb7ITzVmShOUHvRdmcVcaUrxy3Zw7kRA4wau/PZBcDlzd0AAg7RCAJweLvjAMu9TbR2VusyicZoT/qdz2rjnbWp9Jgqsf5b+GfwJ03aaPdSY+Z2OmkN2hSghVz1rpu8SKE7njfs6tTo11Opor+JGabWQ3ZpCZaEoT6qUhI2sA1d8ZqtSVWbnLVtvxJxjuqwq8D4e+PQ7F+xl+b4EZ6koep4R1MX9jLsK1qRZuAjg437JFy1GkYRyXqTYYiIhzKIvURn9eP8A0+1/5K/ZHR2X98pfmRVX+zZ4RkI+knLJE7Lj/wAoBkfIdZiGtSLDR7/hAxofELgA6fUPWRgQCTcYYCyveffCGDN68oEI44Dh74fAEIr1jw9whAInBX7SvamDiMST6vj7oALTQ3/U2b95k/7sqMmN+61fyT/4scdV2o96VHy9HYEV1zhghDjAPgcvCPSbG+xl+b4Irl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290" name="Picture 2" descr="http://avoiceforthenations.org/images/map-middle-ea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209" y="396398"/>
            <a:ext cx="6998002" cy="6078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Oval 11"/>
          <p:cNvSpPr/>
          <p:nvPr/>
        </p:nvSpPr>
        <p:spPr>
          <a:xfrm>
            <a:off x="5916343" y="2151014"/>
            <a:ext cx="1385794" cy="12845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689813619"/>
      </p:ext>
    </p:extLst>
  </p:cSld>
  <p:clrMapOvr>
    <a:masterClrMapping/>
  </p:clrMapOvr>
  <mc:AlternateContent xmlns:mc="http://schemas.openxmlformats.org/markup-compatibility/2006" xmlns:p14="http://schemas.microsoft.com/office/powerpoint/2010/main">
    <mc:Choice Requires="p14">
      <p:transition spd="slow" p14:dur="2500" advClick="0" advTm="2873">
        <p:wipe/>
      </p:transition>
    </mc:Choice>
    <mc:Fallback xmlns="">
      <p:transition spd="slow" advClick="0" advTm="2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4000"/>
                            </p:stCondLst>
                            <p:childTnLst>
                              <p:par>
                                <p:cTn id="9" presetID="10" presetClass="entr" presetSubtype="0" fill="hold" grpId="0" nodeType="afterEffect">
                                  <p:stCondLst>
                                    <p:cond delay="13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8086" y="380292"/>
            <a:ext cx="8001000" cy="1359618"/>
          </a:xfrm>
        </p:spPr>
        <p:txBody>
          <a:bodyPr>
            <a:normAutofit fontScale="90000"/>
          </a:bodyPr>
          <a:lstStyle/>
          <a:p>
            <a:pPr algn="ctr"/>
            <a:br>
              <a:rPr lang="en-GB" dirty="0">
                <a:solidFill>
                  <a:schemeClr val="bg1"/>
                </a:solidFill>
                <a:latin typeface="AR CENA" panose="02000000000000000000" pitchFamily="2" charset="0"/>
              </a:rPr>
            </a:br>
            <a:r>
              <a:rPr lang="en-GB" b="1" dirty="0">
                <a:solidFill>
                  <a:schemeClr val="tx1"/>
                </a:solidFill>
                <a:latin typeface="AR DARLING" panose="02000000000000000000" pitchFamily="2" charset="0"/>
              </a:rPr>
              <a:t>www.icHistory.com</a:t>
            </a:r>
            <a:br>
              <a:rPr lang="en-GB" dirty="0"/>
            </a:br>
            <a:br>
              <a:rPr lang="en-GB" dirty="0"/>
            </a:br>
            <a:endParaRPr lang="en-GB" dirty="0"/>
          </a:p>
        </p:txBody>
      </p:sp>
      <p:sp>
        <p:nvSpPr>
          <p:cNvPr id="3" name="TextBox 2"/>
          <p:cNvSpPr txBox="1"/>
          <p:nvPr/>
        </p:nvSpPr>
        <p:spPr>
          <a:xfrm>
            <a:off x="694423" y="5320177"/>
            <a:ext cx="5036654" cy="954107"/>
          </a:xfrm>
          <a:prstGeom prst="rect">
            <a:avLst/>
          </a:prstGeom>
          <a:noFill/>
        </p:spPr>
        <p:txBody>
          <a:bodyPr wrap="square" rtlCol="0">
            <a:spAutoFit/>
          </a:bodyPr>
          <a:lstStyle/>
          <a:p>
            <a:r>
              <a:rPr lang="en-GB" sz="2800" dirty="0">
                <a:latin typeface="AR CENA" panose="02000000000000000000" pitchFamily="2" charset="0"/>
              </a:rPr>
              <a:t>Free PDF worksheets to support this activity also available here ….</a:t>
            </a:r>
          </a:p>
        </p:txBody>
      </p:sp>
      <p:pic>
        <p:nvPicPr>
          <p:cNvPr id="4" name="Picture 2" descr="https://tusharahmed963.files.wordpress.com/2015/05/click-here-button.png?w=367&amp;h=13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305" y="3600260"/>
            <a:ext cx="3495675" cy="13596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clipartsign.com/upload/2016/01/11/transparent-arrow-clip-art-at-vector-clip-art-onl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9513">
            <a:off x="5058546" y="4214117"/>
            <a:ext cx="772301" cy="588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Image result for home button no background">
            <a:hlinkClick r:id="rId5" action="ppaction://hlinksldjump"/>
            <a:extLst>
              <a:ext uri="{FF2B5EF4-FFF2-40B4-BE49-F238E27FC236}">
                <a16:creationId xmlns:a16="http://schemas.microsoft.com/office/drawing/2014/main" id="{96B000FD-ECF5-4DE0-9D37-08D00C802D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550" y="288147"/>
            <a:ext cx="975949" cy="99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4675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120299" y="-19876"/>
            <a:ext cx="10515600" cy="1308295"/>
          </a:xfrm>
        </p:spPr>
        <p:txBody>
          <a:bodyPr/>
          <a:lstStyle/>
          <a:p>
            <a:r>
              <a:rPr lang="en-GB" dirty="0"/>
              <a:t>Reasons for the Holocaust </a:t>
            </a:r>
          </a:p>
        </p:txBody>
      </p:sp>
      <p:pic>
        <p:nvPicPr>
          <p:cNvPr id="1026" name="Picture 2" descr="Image result for hitler">
            <a:hlinkClick r:id="rId2" action="ppaction://hlinksldjump"/>
            <a:extLst>
              <a:ext uri="{FF2B5EF4-FFF2-40B4-BE49-F238E27FC236}">
                <a16:creationId xmlns:a16="http://schemas.microsoft.com/office/drawing/2014/main" id="{C700CCD5-E656-44AF-985E-5F0497901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37"/>
          <a:stretch/>
        </p:blipFill>
        <p:spPr bwMode="auto">
          <a:xfrm>
            <a:off x="188842" y="2069464"/>
            <a:ext cx="2088189" cy="26350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hlinkClick r:id="rId4" action="ppaction://hlinksldjump"/>
            <a:extLst>
              <a:ext uri="{FF2B5EF4-FFF2-40B4-BE49-F238E27FC236}">
                <a16:creationId xmlns:a16="http://schemas.microsoft.com/office/drawing/2014/main" id="{6CDFBAEA-897D-4565-9591-D03895695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9701" y="2084210"/>
            <a:ext cx="4676481" cy="44924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ab in the back myth">
            <a:hlinkClick r:id="rId6" action="ppaction://hlinksldjump"/>
            <a:extLst>
              <a:ext uri="{FF2B5EF4-FFF2-40B4-BE49-F238E27FC236}">
                <a16:creationId xmlns:a16="http://schemas.microsoft.com/office/drawing/2014/main" id="{90248DF4-35E6-4AF5-BA30-2E07C2B60C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2053" y="2068477"/>
            <a:ext cx="2035594" cy="26097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azi propaganda">
            <a:hlinkClick r:id="rId8" action="ppaction://hlinksldjump"/>
            <a:extLst>
              <a:ext uri="{FF2B5EF4-FFF2-40B4-BE49-F238E27FC236}">
                <a16:creationId xmlns:a16="http://schemas.microsoft.com/office/drawing/2014/main" id="{5CCFC616-CB6F-44CC-A8BD-A34F6A5F9B0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25" b="18405"/>
          <a:stretch/>
        </p:blipFill>
        <p:spPr bwMode="auto">
          <a:xfrm>
            <a:off x="231683" y="4837043"/>
            <a:ext cx="4181291" cy="17395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a:hlinkClick r:id="rId10" action="ppaction://hlinksldjump"/>
            <a:extLst>
              <a:ext uri="{FF2B5EF4-FFF2-40B4-BE49-F238E27FC236}">
                <a16:creationId xmlns:a16="http://schemas.microsoft.com/office/drawing/2014/main" id="{219F5BB4-542D-4136-800C-40455BEC94A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940" t="-29" r="36677" b="29"/>
          <a:stretch/>
        </p:blipFill>
        <p:spPr bwMode="auto">
          <a:xfrm>
            <a:off x="9448236" y="277777"/>
            <a:ext cx="2512081" cy="6298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5333F3-502C-4603-A03A-22B6925DB2CA}"/>
              </a:ext>
            </a:extLst>
          </p:cNvPr>
          <p:cNvSpPr txBox="1"/>
          <p:nvPr/>
        </p:nvSpPr>
        <p:spPr>
          <a:xfrm>
            <a:off x="188842" y="1024250"/>
            <a:ext cx="7364870" cy="646331"/>
          </a:xfrm>
          <a:prstGeom prst="rect">
            <a:avLst/>
          </a:prstGeom>
          <a:noFill/>
        </p:spPr>
        <p:txBody>
          <a:bodyPr wrap="square" rtlCol="0">
            <a:spAutoFit/>
          </a:bodyPr>
          <a:lstStyle/>
          <a:p>
            <a:pPr>
              <a:spcBef>
                <a:spcPts val="600"/>
              </a:spcBef>
            </a:pPr>
            <a:r>
              <a:rPr lang="en-GB" dirty="0"/>
              <a:t>Starter: guess reasons for the Holocaust using images as clues.</a:t>
            </a:r>
            <a:br>
              <a:rPr lang="en-GB" dirty="0"/>
            </a:br>
            <a:r>
              <a:rPr lang="en-GB" dirty="0"/>
              <a:t>Click on each image for further information. </a:t>
            </a:r>
          </a:p>
        </p:txBody>
      </p:sp>
      <p:pic>
        <p:nvPicPr>
          <p:cNvPr id="1038" name="Picture 14" descr="Related image">
            <a:hlinkClick r:id="rId12" action="ppaction://hlinksldjump"/>
            <a:extLst>
              <a:ext uri="{FF2B5EF4-FFF2-40B4-BE49-F238E27FC236}">
                <a16:creationId xmlns:a16="http://schemas.microsoft.com/office/drawing/2014/main" id="{EA32AFA2-5672-4511-879C-ABE088D86F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7557" y="277778"/>
            <a:ext cx="1458625" cy="171960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home button no background">
            <a:hlinkClick r:id="rId14" action="ppaction://hlinksldjump"/>
            <a:extLst>
              <a:ext uri="{FF2B5EF4-FFF2-40B4-BE49-F238E27FC236}">
                <a16:creationId xmlns:a16="http://schemas.microsoft.com/office/drawing/2014/main" id="{1680B6FD-4492-4955-B4D6-FFFDF94882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05203" y="1051561"/>
            <a:ext cx="848509" cy="86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6410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120299" y="-19876"/>
            <a:ext cx="10515600" cy="1308295"/>
          </a:xfrm>
        </p:spPr>
        <p:txBody>
          <a:bodyPr/>
          <a:lstStyle/>
          <a:p>
            <a:r>
              <a:rPr lang="en-GB" dirty="0"/>
              <a:t>Hitler’s Experiences and Beliefs </a:t>
            </a:r>
          </a:p>
        </p:txBody>
      </p:sp>
      <p:pic>
        <p:nvPicPr>
          <p:cNvPr id="1026" name="Picture 2" descr="Image result for hitler">
            <a:extLst>
              <a:ext uri="{FF2B5EF4-FFF2-40B4-BE49-F238E27FC236}">
                <a16:creationId xmlns:a16="http://schemas.microsoft.com/office/drawing/2014/main" id="{C700CCD5-E656-44AF-985E-5F04979013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53" r="4137"/>
          <a:stretch/>
        </p:blipFill>
        <p:spPr bwMode="auto">
          <a:xfrm>
            <a:off x="165652" y="1174972"/>
            <a:ext cx="3926736" cy="52655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5333F3-502C-4603-A03A-22B6925DB2CA}"/>
              </a:ext>
            </a:extLst>
          </p:cNvPr>
          <p:cNvSpPr txBox="1"/>
          <p:nvPr/>
        </p:nvSpPr>
        <p:spPr>
          <a:xfrm>
            <a:off x="4183094" y="1125277"/>
            <a:ext cx="7888607" cy="5478423"/>
          </a:xfrm>
          <a:prstGeom prst="rect">
            <a:avLst/>
          </a:prstGeom>
          <a:noFill/>
        </p:spPr>
        <p:txBody>
          <a:bodyPr wrap="square" rtlCol="0">
            <a:spAutoFit/>
          </a:bodyPr>
          <a:lstStyle/>
          <a:p>
            <a:pPr>
              <a:spcBef>
                <a:spcPts val="600"/>
              </a:spcBef>
            </a:pPr>
            <a:r>
              <a:rPr lang="en-GB" sz="2500" dirty="0"/>
              <a:t>Hitler’s early life was a hard one. He had an abusive father and his mother died of cancer when he was still a young man. It has been suggested that he blamed her Jewish doctor for her death.  </a:t>
            </a:r>
            <a:br>
              <a:rPr lang="en-GB" sz="2500" dirty="0"/>
            </a:br>
            <a:br>
              <a:rPr lang="en-GB" sz="2500" dirty="0"/>
            </a:br>
            <a:r>
              <a:rPr lang="en-GB" sz="2500" dirty="0"/>
              <a:t>He also struggled in school and found life difficult once he left. Soon after he was homeless and sleeping on the streets of Vienna, Austria. Looking around he saw many Jews making a success of their lives. </a:t>
            </a:r>
            <a:br>
              <a:rPr lang="en-GB" sz="2500" dirty="0"/>
            </a:br>
            <a:br>
              <a:rPr lang="en-GB" sz="2500" dirty="0"/>
            </a:br>
            <a:r>
              <a:rPr lang="en-GB" sz="2500" dirty="0"/>
              <a:t>Hitler had hoped to become a famous artist but was rejected from art college. Again, he looked to blame Jews for his rejection due their influence in the arts and culture scene. </a:t>
            </a:r>
          </a:p>
        </p:txBody>
      </p:sp>
      <p:pic>
        <p:nvPicPr>
          <p:cNvPr id="10" name="Picture 2" descr="http://www.dcplanning.org/kiosk/images/stories/buttons/back_button.png">
            <a:hlinkClick r:id="rId3" action="ppaction://hlinksldjump"/>
            <a:extLst>
              <a:ext uri="{FF2B5EF4-FFF2-40B4-BE49-F238E27FC236}">
                <a16:creationId xmlns:a16="http://schemas.microsoft.com/office/drawing/2014/main" id="{540D6CB2-CFF2-45CC-A3C9-D64B29B09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287" y="5009486"/>
            <a:ext cx="2343101" cy="141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37751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120299" y="-19876"/>
            <a:ext cx="10515600" cy="1308295"/>
          </a:xfrm>
        </p:spPr>
        <p:txBody>
          <a:bodyPr/>
          <a:lstStyle/>
          <a:p>
            <a:r>
              <a:rPr lang="en-GB"/>
              <a:t>Historical Scapegoating </a:t>
            </a:r>
            <a:endParaRPr lang="en-GB" dirty="0"/>
          </a:p>
        </p:txBody>
      </p:sp>
      <p:sp>
        <p:nvSpPr>
          <p:cNvPr id="4" name="TextBox 3">
            <a:extLst>
              <a:ext uri="{FF2B5EF4-FFF2-40B4-BE49-F238E27FC236}">
                <a16:creationId xmlns:a16="http://schemas.microsoft.com/office/drawing/2014/main" id="{B85333F3-502C-4603-A03A-22B6925DB2CA}"/>
              </a:ext>
            </a:extLst>
          </p:cNvPr>
          <p:cNvSpPr txBox="1"/>
          <p:nvPr/>
        </p:nvSpPr>
        <p:spPr>
          <a:xfrm>
            <a:off x="250260" y="1138529"/>
            <a:ext cx="6558503" cy="6555641"/>
          </a:xfrm>
          <a:prstGeom prst="rect">
            <a:avLst/>
          </a:prstGeom>
          <a:noFill/>
        </p:spPr>
        <p:txBody>
          <a:bodyPr wrap="square" rtlCol="0">
            <a:spAutoFit/>
          </a:bodyPr>
          <a:lstStyle/>
          <a:p>
            <a:pPr>
              <a:spcBef>
                <a:spcPts val="600"/>
              </a:spcBef>
            </a:pPr>
            <a:r>
              <a:rPr lang="en-GB" sz="2500" dirty="0"/>
              <a:t>Throughout history Jewish people have been unfairly blamed for things they were not responsible for. This is called </a:t>
            </a:r>
            <a:r>
              <a:rPr lang="en-GB" sz="2500" b="1" dirty="0"/>
              <a:t>scapegoating</a:t>
            </a:r>
            <a:r>
              <a:rPr lang="en-GB" sz="2500" dirty="0"/>
              <a:t>.</a:t>
            </a:r>
          </a:p>
          <a:p>
            <a:pPr>
              <a:spcBef>
                <a:spcPts val="600"/>
              </a:spcBef>
            </a:pPr>
            <a:endParaRPr lang="en-GB" sz="2500" dirty="0"/>
          </a:p>
          <a:p>
            <a:pPr>
              <a:spcBef>
                <a:spcPts val="600"/>
              </a:spcBef>
            </a:pPr>
            <a:r>
              <a:rPr lang="en-GB" sz="2500" dirty="0"/>
              <a:t>For example, Jews were wrongly accused of poisoning weather wells and spreading the Black Death in the 14</a:t>
            </a:r>
            <a:r>
              <a:rPr lang="en-GB" sz="2500" baseline="30000" dirty="0"/>
              <a:t>th</a:t>
            </a:r>
            <a:r>
              <a:rPr lang="en-GB" sz="2500" dirty="0"/>
              <a:t> century.</a:t>
            </a:r>
            <a:br>
              <a:rPr lang="en-GB" sz="2500" dirty="0"/>
            </a:br>
            <a:endParaRPr lang="en-GB" sz="2500" dirty="0"/>
          </a:p>
          <a:p>
            <a:pPr>
              <a:spcBef>
                <a:spcPts val="600"/>
              </a:spcBef>
            </a:pPr>
            <a:r>
              <a:rPr lang="en-GB" sz="2500" dirty="0"/>
              <a:t>Jews have been stereotyped over the centuries as being greedy, untrustworthy and evil. Thus during times of hardship they were an easy target for blame. </a:t>
            </a:r>
            <a:br>
              <a:rPr lang="en-GB" sz="2500" dirty="0"/>
            </a:br>
            <a:br>
              <a:rPr lang="en-GB" sz="2500" dirty="0"/>
            </a:br>
            <a:br>
              <a:rPr lang="en-GB" sz="2500" dirty="0"/>
            </a:br>
            <a:endParaRPr lang="en-GB" sz="2500" dirty="0"/>
          </a:p>
          <a:p>
            <a:pPr>
              <a:spcBef>
                <a:spcPts val="600"/>
              </a:spcBef>
            </a:pPr>
            <a:endParaRPr lang="en-GB" sz="2500" dirty="0"/>
          </a:p>
        </p:txBody>
      </p:sp>
      <p:pic>
        <p:nvPicPr>
          <p:cNvPr id="3074" name="Picture 2" descr="Image result for jewish propaganda">
            <a:extLst>
              <a:ext uri="{FF2B5EF4-FFF2-40B4-BE49-F238E27FC236}">
                <a16:creationId xmlns:a16="http://schemas.microsoft.com/office/drawing/2014/main" id="{4A01C391-DE94-4B84-8F6C-EE6D6CED3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30" t="3624" r="2897" b="6217"/>
          <a:stretch/>
        </p:blipFill>
        <p:spPr bwMode="auto">
          <a:xfrm>
            <a:off x="7185239" y="202907"/>
            <a:ext cx="4756501" cy="64521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dcplanning.org/kiosk/images/stories/buttons/back_button.png">
            <a:hlinkClick r:id="rId3" action="ppaction://hlinksldjump"/>
            <a:extLst>
              <a:ext uri="{FF2B5EF4-FFF2-40B4-BE49-F238E27FC236}">
                <a16:creationId xmlns:a16="http://schemas.microsoft.com/office/drawing/2014/main" id="{42BCCF87-C3A1-4BD4-8BF8-861D3FB64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42" y="5021416"/>
            <a:ext cx="3045473" cy="183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52585"/>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7170" name="Picture 2" descr="Image result for heinrich himmler">
            <a:extLst>
              <a:ext uri="{FF2B5EF4-FFF2-40B4-BE49-F238E27FC236}">
                <a16:creationId xmlns:a16="http://schemas.microsoft.com/office/drawing/2014/main" id="{1679D6F3-A325-4EE2-A8E0-8E227CB9EF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29" r="-1" b="32452"/>
          <a:stretch/>
        </p:blipFill>
        <p:spPr bwMode="auto">
          <a:xfrm>
            <a:off x="4636008" y="10"/>
            <a:ext cx="7555992"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 name="Rectangle 70">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422031" y="250031"/>
            <a:ext cx="3894331" cy="1325563"/>
          </a:xfrm>
        </p:spPr>
        <p:txBody>
          <a:bodyPr vert="horz" lIns="91440" tIns="45720" rIns="91440" bIns="45720" rtlCol="0" anchor="ctr">
            <a:noAutofit/>
          </a:bodyPr>
          <a:lstStyle/>
          <a:p>
            <a:pPr algn="ctr"/>
            <a:r>
              <a:rPr lang="en-US" sz="6000" dirty="0"/>
              <a:t>Leading </a:t>
            </a:r>
            <a:br>
              <a:rPr lang="en-US" sz="6000" dirty="0"/>
            </a:br>
            <a:r>
              <a:rPr lang="en-US" sz="6000" dirty="0"/>
              <a:t>Nazis </a:t>
            </a:r>
          </a:p>
        </p:txBody>
      </p:sp>
      <p:sp>
        <p:nvSpPr>
          <p:cNvPr id="4" name="TextBox 3">
            <a:extLst>
              <a:ext uri="{FF2B5EF4-FFF2-40B4-BE49-F238E27FC236}">
                <a16:creationId xmlns:a16="http://schemas.microsoft.com/office/drawing/2014/main" id="{B85333F3-502C-4603-A03A-22B6925DB2CA}"/>
              </a:ext>
            </a:extLst>
          </p:cNvPr>
          <p:cNvSpPr txBox="1"/>
          <p:nvPr/>
        </p:nvSpPr>
        <p:spPr>
          <a:xfrm>
            <a:off x="103074" y="1950640"/>
            <a:ext cx="4349656" cy="5032375"/>
          </a:xfrm>
          <a:prstGeom prst="rect">
            <a:avLst/>
          </a:prstGeom>
        </p:spPr>
        <p:txBody>
          <a:bodyPr vert="horz" lIns="91440" tIns="45720" rIns="91440" bIns="45720" rtlCol="0">
            <a:normAutofit fontScale="70000" lnSpcReduction="20000"/>
          </a:bodyPr>
          <a:lstStyle/>
          <a:p>
            <a:pPr algn="ctr" defTabSz="914400">
              <a:lnSpc>
                <a:spcPct val="90000"/>
              </a:lnSpc>
              <a:spcBef>
                <a:spcPts val="600"/>
              </a:spcBef>
            </a:pPr>
            <a:r>
              <a:rPr lang="en-US" sz="32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The Final Solution – the name</a:t>
            </a:r>
            <a:br>
              <a:rPr lang="en-US" sz="32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r>
              <a:rPr lang="en-US" sz="32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given to the decision to rid Nazi controlled Europe of all Jews, was a policy that evolved over time. SS leader Heinrich Himmler  was said to be a chief architect of the plan to solve the ‘Jewish question’.</a:t>
            </a:r>
          </a:p>
          <a:p>
            <a:pPr algn="ctr" defTabSz="914400">
              <a:lnSpc>
                <a:spcPct val="90000"/>
              </a:lnSpc>
              <a:spcBef>
                <a:spcPts val="600"/>
              </a:spcBef>
            </a:pPr>
            <a:br>
              <a:rPr lang="en-US" sz="32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br>
              <a:rPr lang="en-US" sz="32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r>
              <a:rPr lang="en-US" sz="32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Also, military leaders had expressed that the initial system of shooting Jews was wasting too much time ( and bullets ) as well as being a strain on the German soldiers. Thus, a more effective system of murder was needed. </a:t>
            </a:r>
            <a:br>
              <a:rPr lang="en-US" sz="32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br>
              <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br>
              <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br>
              <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br>
              <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endPar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defTabSz="914400">
              <a:lnSpc>
                <a:spcPct val="90000"/>
              </a:lnSpc>
              <a:spcBef>
                <a:spcPts val="600"/>
              </a:spcBef>
              <a:buFont typeface="Arial" panose="020B0604020202020204" pitchFamily="34" charset="0"/>
              <a:buChar char="•"/>
            </a:pPr>
            <a:endParaRPr lang="en-US" sz="1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pic>
        <p:nvPicPr>
          <p:cNvPr id="7" name="Picture 2" descr="http://www.dcplanning.org/kiosk/images/stories/buttons/back_button.png">
            <a:hlinkClick r:id="rId4" action="ppaction://hlinksldjump"/>
            <a:extLst>
              <a:ext uri="{FF2B5EF4-FFF2-40B4-BE49-F238E27FC236}">
                <a16:creationId xmlns:a16="http://schemas.microsoft.com/office/drawing/2014/main" id="{3F3D67CB-EBDE-4CB2-8C7D-051F1822E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654" y="250031"/>
            <a:ext cx="2452433" cy="147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64235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185280" y="-69798"/>
            <a:ext cx="6533719" cy="1308295"/>
          </a:xfrm>
        </p:spPr>
        <p:txBody>
          <a:bodyPr/>
          <a:lstStyle/>
          <a:p>
            <a:r>
              <a:rPr lang="en-GB" dirty="0"/>
              <a:t>Impact of WW1 </a:t>
            </a:r>
          </a:p>
        </p:txBody>
      </p:sp>
      <p:sp>
        <p:nvSpPr>
          <p:cNvPr id="4" name="TextBox 3">
            <a:extLst>
              <a:ext uri="{FF2B5EF4-FFF2-40B4-BE49-F238E27FC236}">
                <a16:creationId xmlns:a16="http://schemas.microsoft.com/office/drawing/2014/main" id="{B85333F3-502C-4603-A03A-22B6925DB2CA}"/>
              </a:ext>
            </a:extLst>
          </p:cNvPr>
          <p:cNvSpPr txBox="1"/>
          <p:nvPr/>
        </p:nvSpPr>
        <p:spPr>
          <a:xfrm>
            <a:off x="185280" y="1068190"/>
            <a:ext cx="6934979" cy="7094250"/>
          </a:xfrm>
          <a:prstGeom prst="rect">
            <a:avLst/>
          </a:prstGeom>
          <a:noFill/>
        </p:spPr>
        <p:txBody>
          <a:bodyPr wrap="square" rtlCol="0">
            <a:spAutoFit/>
          </a:bodyPr>
          <a:lstStyle/>
          <a:p>
            <a:pPr algn="ctr">
              <a:spcBef>
                <a:spcPts val="600"/>
              </a:spcBef>
            </a:pPr>
            <a:r>
              <a:rPr lang="en-GB" sz="2500" dirty="0"/>
              <a:t>Losing the First World War was very humiliating for Germany. Most Germans were shocked by the news that they had surrendered as they had been told that the war was going well. Hitler like many others refused to believe the loss was their own doing and bought into the ‘stab in the back myth’. This was the view that Jews had been behind the decision to end the war and accept the punishment.</a:t>
            </a:r>
            <a:br>
              <a:rPr lang="en-GB" sz="2500" dirty="0"/>
            </a:br>
            <a:br>
              <a:rPr lang="en-GB" sz="2500" dirty="0"/>
            </a:br>
            <a:r>
              <a:rPr lang="en-GB" sz="2500" dirty="0"/>
              <a:t>Furthermore, Germany was forced to sign a harsh and humiliating treaty at Versailles. The economic impact created massive economic, social and political problems in Germany. People were afraid and desperate and ripe for manipulation .  </a:t>
            </a:r>
            <a:br>
              <a:rPr lang="en-GB" sz="2500" dirty="0"/>
            </a:br>
            <a:br>
              <a:rPr lang="en-GB" sz="2500" dirty="0"/>
            </a:br>
            <a:br>
              <a:rPr lang="en-GB" sz="2500" dirty="0"/>
            </a:br>
            <a:endParaRPr lang="en-GB" sz="2500" dirty="0"/>
          </a:p>
          <a:p>
            <a:pPr>
              <a:spcBef>
                <a:spcPts val="600"/>
              </a:spcBef>
            </a:pPr>
            <a:endParaRPr lang="en-GB" sz="2500" dirty="0"/>
          </a:p>
        </p:txBody>
      </p:sp>
      <p:pic>
        <p:nvPicPr>
          <p:cNvPr id="6146" name="Picture 2" descr="Image result for treaty of versailles">
            <a:extLst>
              <a:ext uri="{FF2B5EF4-FFF2-40B4-BE49-F238E27FC236}">
                <a16:creationId xmlns:a16="http://schemas.microsoft.com/office/drawing/2014/main" id="{CFCEFAD2-E55C-4147-9645-E01D4EF13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2488" y="3822896"/>
            <a:ext cx="4251912" cy="24507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tab in the back myth">
            <a:extLst>
              <a:ext uri="{FF2B5EF4-FFF2-40B4-BE49-F238E27FC236}">
                <a16:creationId xmlns:a16="http://schemas.microsoft.com/office/drawing/2014/main" id="{AB2C9A5F-94C2-4671-9968-54A001CA5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488" y="584350"/>
            <a:ext cx="4251912" cy="23449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dcplanning.org/kiosk/images/stories/buttons/back_button.png">
            <a:hlinkClick r:id="rId4" action="ppaction://hlinksldjump"/>
            <a:extLst>
              <a:ext uri="{FF2B5EF4-FFF2-40B4-BE49-F238E27FC236}">
                <a16:creationId xmlns:a16="http://schemas.microsoft.com/office/drawing/2014/main" id="{8BDC2493-0ECA-4825-AD13-6A1651951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4847" y="178886"/>
            <a:ext cx="2267153" cy="136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4728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2050" name="Picture 2" descr="Image result for greedy jew">
            <a:extLst>
              <a:ext uri="{FF2B5EF4-FFF2-40B4-BE49-F238E27FC236}">
                <a16:creationId xmlns:a16="http://schemas.microsoft.com/office/drawing/2014/main" id="{6C451D65-C5F3-4882-9FA7-0DEC02971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68" t="3692" r="19386" b="-3691"/>
          <a:stretch/>
        </p:blipFill>
        <p:spPr bwMode="auto">
          <a:xfrm>
            <a:off x="4636008" y="10"/>
            <a:ext cx="7555992"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 name="Rectangle 70">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230162" y="18255"/>
            <a:ext cx="4175685" cy="1325563"/>
          </a:xfrm>
        </p:spPr>
        <p:txBody>
          <a:bodyPr vert="horz" lIns="91440" tIns="45720" rIns="91440" bIns="45720" rtlCol="0" anchor="ctr">
            <a:noAutofit/>
          </a:bodyPr>
          <a:lstStyle/>
          <a:p>
            <a:r>
              <a:rPr lang="en-US" sz="6000" dirty="0"/>
              <a:t>Propaganda  </a:t>
            </a:r>
          </a:p>
        </p:txBody>
      </p:sp>
      <p:sp>
        <p:nvSpPr>
          <p:cNvPr id="7" name="TextBox 6">
            <a:extLst>
              <a:ext uri="{FF2B5EF4-FFF2-40B4-BE49-F238E27FC236}">
                <a16:creationId xmlns:a16="http://schemas.microsoft.com/office/drawing/2014/main" id="{E6079485-B07D-423A-A187-A8E858467BB8}"/>
              </a:ext>
            </a:extLst>
          </p:cNvPr>
          <p:cNvSpPr txBox="1"/>
          <p:nvPr/>
        </p:nvSpPr>
        <p:spPr>
          <a:xfrm>
            <a:off x="230161" y="1195442"/>
            <a:ext cx="4175685" cy="7094250"/>
          </a:xfrm>
          <a:prstGeom prst="rect">
            <a:avLst/>
          </a:prstGeom>
          <a:noFill/>
        </p:spPr>
        <p:txBody>
          <a:bodyPr wrap="square" rtlCol="0">
            <a:spAutoFit/>
          </a:bodyPr>
          <a:lstStyle/>
          <a:p>
            <a:pPr algn="ctr">
              <a:spcBef>
                <a:spcPts val="600"/>
              </a:spcBef>
            </a:pPr>
            <a:r>
              <a:rPr lang="en-GB" sz="2500" dirty="0"/>
              <a:t>Propaganda – the deliberate method to infect or brainwash the minds of people was an underlying factor behind the Holocaust. </a:t>
            </a:r>
            <a:br>
              <a:rPr lang="en-GB" sz="2500" dirty="0"/>
            </a:br>
            <a:br>
              <a:rPr lang="en-GB" sz="2500" dirty="0"/>
            </a:br>
            <a:r>
              <a:rPr lang="en-GB" sz="2500" dirty="0"/>
              <a:t>All layers of German society were impacted or</a:t>
            </a:r>
            <a:br>
              <a:rPr lang="en-GB" sz="2500" dirty="0"/>
            </a:br>
            <a:r>
              <a:rPr lang="en-GB" sz="2500" dirty="0"/>
              <a:t> influenced by it.</a:t>
            </a:r>
            <a:br>
              <a:rPr lang="en-GB" sz="2500" dirty="0"/>
            </a:br>
            <a:br>
              <a:rPr lang="en-GB" sz="2500" dirty="0"/>
            </a:br>
            <a:r>
              <a:rPr lang="en-GB" sz="2500" dirty="0"/>
              <a:t>Hitter himself was heavily exposed to and infested by propaganda during his</a:t>
            </a:r>
            <a:br>
              <a:rPr lang="en-GB" sz="2500" dirty="0"/>
            </a:br>
            <a:r>
              <a:rPr lang="en-GB" sz="2500" dirty="0"/>
              <a:t> early life.</a:t>
            </a:r>
            <a:br>
              <a:rPr lang="en-GB" sz="2500" dirty="0"/>
            </a:br>
            <a:br>
              <a:rPr lang="en-GB" sz="2500" dirty="0"/>
            </a:br>
            <a:br>
              <a:rPr lang="en-GB" sz="2500" dirty="0"/>
            </a:br>
            <a:endParaRPr lang="en-GB" sz="2500" dirty="0"/>
          </a:p>
          <a:p>
            <a:pPr>
              <a:spcBef>
                <a:spcPts val="600"/>
              </a:spcBef>
            </a:pPr>
            <a:endParaRPr lang="en-GB" sz="2500" dirty="0"/>
          </a:p>
        </p:txBody>
      </p:sp>
      <p:pic>
        <p:nvPicPr>
          <p:cNvPr id="8" name="Picture 2" descr="http://www.dcplanning.org/kiosk/images/stories/buttons/back_button.png">
            <a:hlinkClick r:id="rId4" action="ppaction://hlinksldjump"/>
            <a:extLst>
              <a:ext uri="{FF2B5EF4-FFF2-40B4-BE49-F238E27FC236}">
                <a16:creationId xmlns:a16="http://schemas.microsoft.com/office/drawing/2014/main" id="{B8A049E9-9AB3-4946-86A9-A94E1E503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7787" y="357486"/>
            <a:ext cx="2452433" cy="147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8626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48D6-F2A8-462A-947F-739DB56A17A5}"/>
              </a:ext>
            </a:extLst>
          </p:cNvPr>
          <p:cNvSpPr>
            <a:spLocks noGrp="1"/>
          </p:cNvSpPr>
          <p:nvPr>
            <p:ph type="title"/>
          </p:nvPr>
        </p:nvSpPr>
        <p:spPr>
          <a:xfrm>
            <a:off x="120299" y="-19876"/>
            <a:ext cx="8369671" cy="1308295"/>
          </a:xfrm>
        </p:spPr>
        <p:txBody>
          <a:bodyPr/>
          <a:lstStyle/>
          <a:p>
            <a:r>
              <a:rPr lang="en-GB" dirty="0"/>
              <a:t>National Community </a:t>
            </a:r>
          </a:p>
        </p:txBody>
      </p:sp>
      <p:sp>
        <p:nvSpPr>
          <p:cNvPr id="4" name="TextBox 3">
            <a:extLst>
              <a:ext uri="{FF2B5EF4-FFF2-40B4-BE49-F238E27FC236}">
                <a16:creationId xmlns:a16="http://schemas.microsoft.com/office/drawing/2014/main" id="{B85333F3-502C-4603-A03A-22B6925DB2CA}"/>
              </a:ext>
            </a:extLst>
          </p:cNvPr>
          <p:cNvSpPr txBox="1"/>
          <p:nvPr/>
        </p:nvSpPr>
        <p:spPr>
          <a:xfrm>
            <a:off x="8820244" y="202656"/>
            <a:ext cx="3251457" cy="8325356"/>
          </a:xfrm>
          <a:prstGeom prst="rect">
            <a:avLst/>
          </a:prstGeom>
          <a:noFill/>
        </p:spPr>
        <p:txBody>
          <a:bodyPr wrap="square" rtlCol="0">
            <a:spAutoFit/>
          </a:bodyPr>
          <a:lstStyle/>
          <a:p>
            <a:pPr algn="ctr">
              <a:spcBef>
                <a:spcPts val="600"/>
              </a:spcBef>
            </a:pPr>
            <a:r>
              <a:rPr lang="en-GB" sz="2500" dirty="0"/>
              <a:t>Hitler and the Nazis wanted to build a national community made up of pure, blonde haired blue eyed Aryans.</a:t>
            </a:r>
            <a:br>
              <a:rPr lang="en-GB" sz="2500" dirty="0"/>
            </a:br>
            <a:br>
              <a:rPr lang="en-GB" sz="2500" dirty="0"/>
            </a:br>
            <a:r>
              <a:rPr lang="en-GB" sz="2500" dirty="0"/>
              <a:t>One method to create a sense of belonging or an ‘us’ mentality was to also have a ‘them’.</a:t>
            </a:r>
          </a:p>
          <a:p>
            <a:pPr algn="ctr">
              <a:spcBef>
                <a:spcPts val="600"/>
              </a:spcBef>
            </a:pPr>
            <a:endParaRPr lang="en-GB" sz="2500" dirty="0"/>
          </a:p>
          <a:p>
            <a:pPr algn="ctr">
              <a:spcBef>
                <a:spcPts val="600"/>
              </a:spcBef>
            </a:pPr>
            <a:r>
              <a:rPr lang="en-GB" sz="2500" dirty="0"/>
              <a:t> Jews made the perfect enemy for people to vent their anger and frustrations at.</a:t>
            </a:r>
            <a:br>
              <a:rPr lang="en-GB" sz="2500" dirty="0"/>
            </a:br>
            <a:br>
              <a:rPr lang="en-GB" sz="2500" dirty="0"/>
            </a:br>
            <a:br>
              <a:rPr lang="en-GB" sz="2500" dirty="0"/>
            </a:br>
            <a:br>
              <a:rPr lang="en-GB" sz="2500" dirty="0"/>
            </a:br>
            <a:br>
              <a:rPr lang="en-GB" sz="2500" dirty="0"/>
            </a:br>
            <a:r>
              <a:rPr lang="en-GB" sz="2500" dirty="0"/>
              <a:t> </a:t>
            </a:r>
          </a:p>
        </p:txBody>
      </p:sp>
      <p:pic>
        <p:nvPicPr>
          <p:cNvPr id="5122" name="Picture 2" descr="Image result for nazi propaganda aryan">
            <a:extLst>
              <a:ext uri="{FF2B5EF4-FFF2-40B4-BE49-F238E27FC236}">
                <a16:creationId xmlns:a16="http://schemas.microsoft.com/office/drawing/2014/main" id="{2DF966AB-72C8-4DEF-967C-ECE186C7FF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8" t="3708" r="7994" b="3708"/>
          <a:stretch/>
        </p:blipFill>
        <p:spPr bwMode="auto">
          <a:xfrm>
            <a:off x="295689" y="1125278"/>
            <a:ext cx="3630239" cy="53682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nazi propaganda aryan">
            <a:extLst>
              <a:ext uri="{FF2B5EF4-FFF2-40B4-BE49-F238E27FC236}">
                <a16:creationId xmlns:a16="http://schemas.microsoft.com/office/drawing/2014/main" id="{177999B6-7AFA-4BD0-9D36-50F377F30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62" t="2305" r="3853" b="20421"/>
          <a:stretch/>
        </p:blipFill>
        <p:spPr bwMode="auto">
          <a:xfrm>
            <a:off x="4101318" y="1125278"/>
            <a:ext cx="4388652" cy="5368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dcplanning.org/kiosk/images/stories/buttons/back_button.png">
            <a:hlinkClick r:id="rId4" action="ppaction://hlinksldjump"/>
            <a:extLst>
              <a:ext uri="{FF2B5EF4-FFF2-40B4-BE49-F238E27FC236}">
                <a16:creationId xmlns:a16="http://schemas.microsoft.com/office/drawing/2014/main" id="{411481B1-C48A-48E2-86D6-96395F882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11" y="4993247"/>
            <a:ext cx="2452433" cy="147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7046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20000">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0.9"/>
</p:tagLst>
</file>

<file path=ppt/tags/tag1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0.9"/>
</p:tagLst>
</file>

<file path=ppt/tags/tag7.xml><?xml version="1.0" encoding="utf-8"?>
<p:tagLst xmlns:a="http://schemas.openxmlformats.org/drawingml/2006/main" xmlns:r="http://schemas.openxmlformats.org/officeDocument/2006/relationships" xmlns:p="http://schemas.openxmlformats.org/presentationml/2006/main">
  <p:tag name="TIMING" val="|0.9"/>
</p:tagLst>
</file>

<file path=ppt/tags/tag8.xml><?xml version="1.0" encoding="utf-8"?>
<p:tagLst xmlns:a="http://schemas.openxmlformats.org/drawingml/2006/main" xmlns:r="http://schemas.openxmlformats.org/officeDocument/2006/relationships" xmlns:p="http://schemas.openxmlformats.org/presentationml/2006/main">
  <p:tag name="TIMING" val="|0.9"/>
</p:tagLst>
</file>

<file path=ppt/tags/tag9.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Depth</Template>
  <TotalTime>6247</TotalTime>
  <Words>742</Words>
  <Application>Microsoft Office PowerPoint</Application>
  <PresentationFormat>Widescreen</PresentationFormat>
  <Paragraphs>68</Paragraphs>
  <Slides>24</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Aharoni</vt:lpstr>
      <vt:lpstr>AR CENA</vt:lpstr>
      <vt:lpstr>AR DARLING</vt:lpstr>
      <vt:lpstr>Arial</vt:lpstr>
      <vt:lpstr>Berlin Sans FB</vt:lpstr>
      <vt:lpstr>Bookman Old Style</vt:lpstr>
      <vt:lpstr>Calibri</vt:lpstr>
      <vt:lpstr>Corbel</vt:lpstr>
      <vt:lpstr>Times New Roman</vt:lpstr>
      <vt:lpstr>Depth</vt:lpstr>
      <vt:lpstr>The Holocaust </vt:lpstr>
      <vt:lpstr>PowerPoint Presentation</vt:lpstr>
      <vt:lpstr>Reasons for the Holocaust </vt:lpstr>
      <vt:lpstr>Hitler’s Experiences and Beliefs </vt:lpstr>
      <vt:lpstr>Historical Scapegoating </vt:lpstr>
      <vt:lpstr>Leading  Nazis </vt:lpstr>
      <vt:lpstr>Impact of WW1 </vt:lpstr>
      <vt:lpstr>Propaganda  </vt:lpstr>
      <vt:lpstr>National Community </vt:lpstr>
      <vt:lpstr>PowerPoint Presentation</vt:lpstr>
      <vt:lpstr>PowerPoint Presentation</vt:lpstr>
      <vt:lpstr>The holocaust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www.icHistory.com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 suspects</dc:title>
  <dc:creator>Phil icHistory</dc:creator>
  <cp:lastModifiedBy>Phil icHistory</cp:lastModifiedBy>
  <cp:revision>164</cp:revision>
  <dcterms:created xsi:type="dcterms:W3CDTF">2014-03-03T13:06:21Z</dcterms:created>
  <dcterms:modified xsi:type="dcterms:W3CDTF">2018-07-18T11:19:57Z</dcterms:modified>
</cp:coreProperties>
</file>