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79" r:id="rId2"/>
    <p:sldId id="259" r:id="rId3"/>
    <p:sldId id="465" r:id="rId4"/>
    <p:sldId id="270" r:id="rId5"/>
    <p:sldId id="256" r:id="rId6"/>
    <p:sldId id="257" r:id="rId7"/>
    <p:sldId id="258" r:id="rId8"/>
    <p:sldId id="262" r:id="rId9"/>
    <p:sldId id="264" r:id="rId10"/>
    <p:sldId id="274" r:id="rId11"/>
    <p:sldId id="263" r:id="rId12"/>
    <p:sldId id="266" r:id="rId13"/>
    <p:sldId id="265" r:id="rId14"/>
    <p:sldId id="267" r:id="rId15"/>
    <p:sldId id="278" r:id="rId16"/>
    <p:sldId id="402" r:id="rId17"/>
    <p:sldId id="430" r:id="rId18"/>
    <p:sldId id="468" r:id="rId19"/>
    <p:sldId id="459" r:id="rId20"/>
    <p:sldId id="285" r:id="rId21"/>
    <p:sldId id="284" r:id="rId22"/>
    <p:sldId id="287" r:id="rId23"/>
    <p:sldId id="466" r:id="rId24"/>
    <p:sldId id="467" r:id="rId25"/>
    <p:sldId id="417" r:id="rId26"/>
    <p:sldId id="427" r:id="rId27"/>
    <p:sldId id="429" r:id="rId28"/>
    <p:sldId id="460" r:id="rId29"/>
    <p:sldId id="416" r:id="rId30"/>
    <p:sldId id="423" r:id="rId31"/>
    <p:sldId id="415" r:id="rId32"/>
    <p:sldId id="422" r:id="rId33"/>
    <p:sldId id="420" r:id="rId34"/>
    <p:sldId id="428" r:id="rId35"/>
    <p:sldId id="418" r:id="rId36"/>
    <p:sldId id="424" r:id="rId37"/>
    <p:sldId id="419" r:id="rId38"/>
    <p:sldId id="421" r:id="rId39"/>
    <p:sldId id="425" r:id="rId40"/>
    <p:sldId id="426" r:id="rId41"/>
    <p:sldId id="461" r:id="rId42"/>
    <p:sldId id="434" r:id="rId43"/>
    <p:sldId id="432" r:id="rId44"/>
    <p:sldId id="469" r:id="rId45"/>
    <p:sldId id="462" r:id="rId46"/>
    <p:sldId id="447" r:id="rId47"/>
    <p:sldId id="448" r:id="rId48"/>
    <p:sldId id="470" r:id="rId49"/>
    <p:sldId id="46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998" autoAdjust="0"/>
  </p:normalViewPr>
  <p:slideViewPr>
    <p:cSldViewPr>
      <p:cViewPr varScale="1">
        <p:scale>
          <a:sx n="62" d="100"/>
          <a:sy n="62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121E-1E52-4054-A097-D1B3A33811DE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1CF42-8CA0-449E-B792-9AB4E31F0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0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927B60-0862-473B-97C4-D219C3AC9F6A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AA8D2B-F066-40B7-8FE7-3A2093FA41E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chistory.com/industrial-revolution-quiz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D8625x6qLL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9385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>
                    <a:lumMod val="50000"/>
                  </a:schemeClr>
                </a:solidFill>
                <a:latin typeface="AR CHRISTY" panose="02000000000000000000" pitchFamily="2" charset="0"/>
              </a:rPr>
              <a:t>The Industrial Revolution</a:t>
            </a:r>
            <a:br>
              <a:rPr lang="en-GB" sz="7200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4800" dirty="0">
                <a:latin typeface="Calibri" pitchFamily="34" charset="0"/>
              </a:rPr>
            </a:br>
            <a:br>
              <a:rPr lang="en-GB" sz="2800" dirty="0">
                <a:latin typeface="Calibri" pitchFamily="34" charset="0"/>
              </a:rPr>
            </a:br>
            <a:endParaRPr lang="en-GB" sz="60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upload.wikimedia.org/wikipedia/commons/f/f6/Opening_Liverpool_and_Manchester_Railw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 bwMode="auto">
          <a:xfrm>
            <a:off x="3059832" y="3825120"/>
            <a:ext cx="3027064" cy="262252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ebs.bcp.org/sites/vcleary/ModernWorldHistoryTextbook/IndustrialRevolution/Images/child-lab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1"/>
          <a:stretch/>
        </p:blipFill>
        <p:spPr bwMode="auto">
          <a:xfrm>
            <a:off x="153005" y="1440620"/>
            <a:ext cx="3266867" cy="304008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stcars.uol.com.br/bc/wp-content/uploads/2013/03/Henry-Ford-sum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6"/>
          <a:stretch/>
        </p:blipFill>
        <p:spPr bwMode="auto">
          <a:xfrm>
            <a:off x="5213445" y="1558418"/>
            <a:ext cx="1977360" cy="173236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arthschooling.info/thebearthinstitute/wp-content/uploads/2014/06/Industrial-revoluti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6"/>
          <a:stretch/>
        </p:blipFill>
        <p:spPr bwMode="auto">
          <a:xfrm>
            <a:off x="6804248" y="4077072"/>
            <a:ext cx="1910432" cy="182843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591" y="120716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itchFamily="34" charset="0"/>
              </a:rPr>
              <a:t>6 : The number of days to get from Manchester to London in 1750 ..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" y="525331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608" y="18097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itchFamily="34" charset="0"/>
              </a:rPr>
              <a:t>7 : The reaction to road tolls ?</a:t>
            </a: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Betty Brawls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Rebecca Riots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Penelope Protests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Diane Demonstrations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data:image/jpeg;base64,/9j/4AAQSkZJRgABAQAAAQABAAD/2wCEAAkGBxQSEhUUEBIUFRUUFRQVFRUUFBUXFhQVFRQWGBQXFRQYHCggGBolHBUUITEhJSkrLi4uFx8zODMsNygtLisBCgoKDg0OGxAQGCwcHCQsLCwsLCwsLCwsLCwsLCwsLCwsLCwsLCwsLCwsLCwsLCwsLCwsLCwsLCwsLCwsLCwsLP/AABEIAQkAvgMBIgACEQEDEQH/xAAcAAAABwEBAAAAAAAAAAAAAAAAAQIDBAUGBwj/xABAEAABBAAEAwYDBgUCBAcAAAABAAIDEQQSITEFQVEGEyJhcYEykaEHQlJisdEUI3LB8DOCFcLh8TRDY2SSorL/xAAZAQADAQEBAAAAAAAAAAAAAAAAAQMCBAX/xAAmEQACAgICAgEEAwEAAAAAAAAAAQIRAyESMUFRBBMicZEUMuFh/9oADAMBAAIRAxEAPwDm5CVySUpWIiSg1HaK0AKSCjtEUAKtEUVIEJAHaBKSEEmNCySkhHaCwaQZRE+aTaItQMDik50ZTbkwHMyIlNuKSCkA6Eu0y207Gy0xCmhPtKDY0oNSEPRkc0+0hRaTrQgLILikkpJRqpkGZESkowgBVoWk2ggBSO0lGAkCFBG2F1/C710/wLQ8L4Y2OMyzZbGpaSPC3lQ6lSez3B34x7i05GXoAOS5p5vR0Qx+zPSYet6zEaAGwCOrgpLeFjIHPky5hq0MsDkKcTRvyK6PF9n0YBPeOLiK1DaHoKWe4twGTDhwa4u3sDavNuylzZTgjA41pZ8Lw8DnkI/vuorOIXo8V5j9lMx8dOdTSOoo1uqqTDk7Aq0ZE3Es2m9Rsg5qrY4nCxRqr9E/h8WXCjuPqtpmWh0owE21yWHJmRwp+FMJ+JAmSg5JtILkppSMi41JAUaNSSUwKm0LRFJJVRCiiCK0EAGCiJRUgkArMpvCXN7wZq02B81BTRBDwdeW2nz8lPJ1RuC2bOVxNsHiusxI0J5ey6b2O4aIcOw5aLgCfcLnPZiAySMDhodSBe3XzXYsOAGgDkAPouNdnX4HSLVfxPhzZBRA/v8ANWBOiI7LbVmFo5d2g7HuJJjHUaLFYngU8RpzHb7jal3HHurmqCZocbIUuTjopxUjnXCuDk2Xg+hVdxzg7YzmYK/v1XS8RENaCxfaU/3tOM3ZmUVRjCjaUCNSOhQpdiejnFgqTA9RgnowmKiUShaaCU0oMtD7Xpxr1HtOMK0IiWklGUVrYggEpJtGgA7RFESk2kAoFOzyDM3LYIAsne99EyE/wrD95KcwsA+yll6KYzffZ/Nb87zrt7ea6nA4LnnZ6NsZAYwDSz1XQcINASuSPZ1PolUkkUouPxbmCo2Zyfl81meJcWxzRbYG1/UP3WnJIyotlvxRvNUZNnRV7e0eIfpNC1vof+qVHxAfEQRXkoT2y0UTMXGA067hc57RyalbLiPHomsJc72G6wHGeNxyfCw1e61jTuzE3ooM3iKUCm+8BcatGu5dHKxwOT0b1HJTjXJiJHeIxIo+ZHaYmSmuT7HBQWOT2ZBmhslEjcESoICFoWjQASCUitIAiuq4XsTA6BjoXFr6GZzrIcas2Fypy7RguN5WwMZHYMUZs/mAs0ubO+jowKyJwnC5JRGNaq3Hy6eS30Q09lQTYUMmbJ+MD2ryV3E8dVzw0y8+iNjJJaIgaC883mmtHU8z6LH8cw+LMjQ+WmkjMWbAfeGvzvbyW2mmDRazXG8SXWGokwimYbGxyCYtjeXNzDUjktVjMHeGLgNR+ye4FwQF+Z++61WMwoMTmDalmrNt0zhXAGOllNgEjNWf4RXIHXVFxTicpzjIMjTQ8NEjzHVInkdhsVI0bE8+YKk4zEh7fhsqq9kmZOrJdW/JKS5m0a9Ugroj0c7CpAlEhlWhC2uSrTbUoJgKaU61yZCeCBC3FJRlJVDApGiQKACJQRWjSAMBdb7GwNxeFie1+WSAd27zDfhBHpS5KFoOxHGpMNiWhhtshDHNOxsij6qWWNotilTOx8SdcQLvC5u+2ibwWJzNB6hJ4riB3Ts7asfED/lKs4VPQAJ9FxS7OqJZTPLtAUw/BBtudyUzC0dVH4ni2UQ40Emasa4Ni80jr0aAfJHP2xwuZ0cczHvF2BZArfUBVf8AxmFlj6AbrG43jp8YiaxjHeE5WgWOeoG6a6ozq7ZRdreJRzT5o+gUVmLpiRi+HtrNGb11Hl7+yiHVum6tFKiMnuxl7rJRFJiPXqlFXXRJibSklKtaEGEEAUCgA2lPApgJwIAfRAIAoKhMCCBKFoAFIkCURKQB5lM4JJWIiP8A6jP/ANBV5KseBx/zGyFuZsbmuIG515Kc3SKQVyR2zj9uw7gOY+Sy/DsY4t1qxe/PXqtHhMfDioqjfdii3Zzeoc3cLDYuR8EpZrv4aG4vouBo7S/dxt7Qa+Sz/EeNOcTmNaaCqH/VTsVIXtAa4g+lG+g1Wdn4c5j/ABnSwN97P6UiP/RMblxFg2Tm/T0VPxHEEDK1rtedc6W8i4KweIVtpZ+uqpuLWH5fDZFjQedemi1GSvQq9mOPECGhpG3M7/8AZQe/19VbcQwrS3NZurA8lRTDVdEaZCWiU2QJy1HijpO2qowHaMFJSgmIMJxNJRQAAl2mqRhAEsIWhSOlsmEEopKQXJWApybtBzkQSs0kEtz2YwL2YcPaGudIc2U18N1uR8liYoy9waNyaXUOEsDmtDPA0ZW3YDjlAsgdN1xfMm1GkdXxo27IU+ADY+9IkZL3haC0kFoaLdq0E162FD4ljJ5GtLgJXN+FwpsldCAcr/bXyWnxBa0saJ2DRxAnPx5nbZgNDpuok+CabLo3Rl2zhqx/LRwsH3C445Wts63G9GTZxd9Xs7Yaa3WyvcM7v4xnrwnOR5t1F+QVVxrBlpGYUbprwKIPIanryOnookGPI5+KjTts3I23kfIroTU1aISXF7LrHcQc0E1pYIHPyv6FZDieMe5+YmySDp0N37qRPxxzxkIp1kWdmgDeuZVHicVZFbDS+oH+FVhCicpFhNM0tAJFgbX5KnfHbvIJD3Ep2PQK8Y0Sk7AQggSjWzISO0SNAgwULSUEwFWjSULQBZQQl7msaPE9wa29NXGhry1KvIuBxscGTySGQkjuoo/FYNVbv22Vp2X4WwRiQta6Q57a5wzNaPgLG7fi13V7ge8d8bpGNa0uBkbY+HSnPHlQ16Lgz/K+7jHo6MeBVbKXD9kc3w4OQ+cmIa01/SOaZ4h2NJLskErC0DwB4fnNm8rjdVpv0Wgjme51MlvoQw8zlu2u/E4HpooPEMdiXAtEuZpOodG6nVdHMDpsNPdTjn3tv9lPpekg+AdisPEzvMY5j3n4YnSNaG8wDW7uqVFhsLGJJTw0GKPVzhIx4AurDXEEqjj4hjIrETGDmS2B+up1s+h1UTiD8ZiabiZQGc2vkZE0jTldroeXkv8ATH0UjZYLtLwyRuQRRx3tmjDB5HO39083gWGif3smIYxjgayP8Vneg6xWg81zDiGFiY2mzMklc4U2I3ExoBvM4gZifJaP7OMfkkdHla2fdpewOzNG4aD8JHknHGsj7Myk4K0aWWSd8pEWDmngDGNa58YbmoGz4q69FJg4bMz/AEhPATux7S+MeRGoC3HDMQ948Z10VkxicvhQ90Zj8qT8HIuJ8Plc0tMTLFgOZMA2j+Njr96WbxvDI42uJxAdI6g2NgsA6eIny1Xa+NYCKVpbJG1wIrUa+zhra55xXss6NpGDIbvYdq7X83NY/izj/V2b/kQf9tHOeKxUebmu+E8xWlHy6KoxTCw0RS1/HMPJ3VSMc2QEDxCg7bUOHPyWf49GBkbduDAD6gLcG1pmZJVaKyGTqVIY3NsR7mlBkSQrkyxEDi3MGkt6gafNJtO4Lj08TCxkngcAC1wBGnkVBEhJ1O6BUSS5Fabl0rW9ElsvVAD9owUhpRpgKtBJtKtMR1XtB2WnYXyRkPDXFrQWnbTQNqq1r2VREMUH9y0OjdbcwDnVyDRrsNQfddLdjfGzLZ7x1kHmLy/2VZOwNmEzhZcZzVDX+bCxv0Gi8a0ehbMVPHiI9KdReWDI57tGyOadQerXFUkvHcSxocJJg0uLd3VdA1Z50usxM0h0q5ZHOrybO4X7u/RYjFYPPF3QB0khcBvRdhnj/lWoSje0G2ZvHOxD4pu8klJheGPDnu2eDQI/zdVrODDK8lwBblLeYcDlv3p7D81vZIiX4vnYjfICN+7jgkH0c9Z+XDkOMdCjIGfPvYq9KDfkFWGTwtCcSFwmFrXkflDmOoeFuxNbOonXTUByTNOTJoS2SM2xw3Y9ppzb3Lel8lJ4Y8NMeYAhshjdmseGQB2p6eKUKv4q2pA67Jb4iOb4nGOT500+iorcrFqtnZ+xXaNuLiB2kbQkb0d19DuFrGy0L3NbLzjwviUsB76F4ZI27HJ43LHNO4OtedrrnYrtvDjgGuIjnAFxud8XUxn7w8twu2E+S32cU8fB6NcIiWnPudfRVcmHIvRXDNUJmWqpkHG0Zqfh7Hgh7Q4cwRYXOO1/YQm34MZiNXRalx82Hn6LrU0d+SZeQwdL36lDSZqNpHmGSIgmwQRuCCCD5gppzV2ntd2RZjQX4duWdovNs2SvuuHX83kuOYhhBLXCiDRB5Ebqco0VjKxljbNJUkZaaISUb5CdzayMIlKbaQpfD5Q14JFjmOoKAExycqThT8rmW7w6OsjyrkombVCdg0OBKSAjBTEegYgHSx0NmtN9Lc46D2KrjKZJYmHYZibP/uAf+VM8A4yx7pdQDGRQNA6F5dz5HT3ULD44d+zYAwvfmu8vikvyBNj5Lw3Bo9A0kbycrhyZPIfQxkNr3csjiiWNmeRrEMCS073kcDr7lbKXGQsgAY6zJG9kYsWRHG4kjy8O/msLxZ5OGxhrXJhiDetNZEQMp1+8ddtVXGt/ozZJwz+8kxQaQe8wsUgrkX4Ysy/NjSqzjswD3ADWOSN7gOQMsbjZ/wBxSexs2WeJz9pcERZNA928jU7cioHHqknmLXUHYOOXQ6HK2N3L3VVGp1+A5aI3GITG6VulO7yhrYMEpF+XgcimjEjTI7UZmS7/AHJv5coPSn0VP4pi4XvjzSDKJgT17rEQMzH2c02s0ziwjj7urP8AOY4g6ObIWkHbcFt+6vGLaJuSRMgLQwiVxGU5XEb000aFVYIY70LlTvnAfmjzNIo2HUQ8fEWkagXr7qPJO5xJc4mzZ10JqrpEDSvCFbISnZ1vs59oWJbg/wCdH3ry/u4ZLIdIa1LgBrX4lc9n+3Ts7osSLY1xa2XWx1z3uBe6xvDp2RtwodqGxODWjnI4gm70GllV/D+KVipWEaOtzQaPiaNRppqL+Sh9Wbk2vBTgqp+Tuj35qcNQdQRsVCxQvfl9FSdkMeXRmO77s20nmx2o/ZW84s0f8C9DHLkk0ceSNOitxEjpCWRnJGPjftpzAXNvtH4SwZMTHGWscRGSdO8oaPrrouicZ4qyJuUC/wAvVYztJwzEYnDy4iUnLE24o9aAvWmjnonNaCGmc4kiqxQtv1CUCHDQD5J2YeFjvZNNGumx19FzHWqTLTs5M3MYntaWyCgS0Etdyo0pPFuHRhufJWQkPDKFjr7aFUIdTrG4IPuty1neNa5wHjGV7OeYc00TkqZg4X6jpv7f9k7joQ0iv8vVqRiqY9zBqGuIaegvVSTFnjYSQPibZ6gZgEC8EQJVpDXAjzSiUxGo7UVh8QBhnGN3d5X5DW4pwPW1UYXic0WkchaCKIFEEa6EEa7lO9o8RnxMjrvWtPJVrXqeKH2Kzc5fc6H8Ti5pHBzpHEsGVpusrfwithqUTp5CcznuJoA2SbArQ+WgTeYck25xVOK9GeTHBjpWfDI4UxzBrsxxtzR0B1TAxL/xu+HJv938PolFMOFIpegtlrFhAYg/8NH22cPmonEsOGEVz09wrHs1K1xMb9nXX+4V+tIsXDmhdtmjNeZy6beijyalTKNWrKcI2izXXT5pDXKVw5tysB638tf7KrJmqw8okFEkCKZosakNewDb1VLjcO/CYoF2bwva4Od98aZvoSFK4GM8WJ1+Imutt1FfNOTVi8KH23vYba4a3l5OPrX0K5l9sn6LPaNHw3tD/BYtljNHKQw1vlcQYnt9CSK6BdF4hjGhmZpuxuuIYlxmwUcn38M7uyRvkNZD7K27Hdri13c4p1xuPhe77jifvflP0K6fjypUyOVXs2cOFzyF8h21AU7GyyT1Gzwt2JSRH4iBt+qv+F4PMNdAuts5VfRgO0XYMStH8CKc0EyZycriNdOjv1XMDE5jy3Y2WmxseYXoHtBi3E/wuEHjdo934BYvUc1yftBwObDiUSxB+Qu/nAuJDS5tPI67/MqE4nRGT8sz3CsMHPIe7LpY9bVhieIvYR4vGD4nUMjgdBYG+gGqr8Th3xhkm7XaseDbSQddeR8krEY0TFoqjRDtOW4rrzU6aZu9Fdij4jrdkmxpvqmVKx8Ia7wg1Qu+vOvJRUxBqQw2oyMFAFli3W956uO3qmkcvxOvkTt6pJNoXQmAlFaMpJC0IBSUoIkgChmLHhw3BWjw84L36gMlaHbXZ2I+qzL0/gcSWubqdDy6HkpzjZSMqGJ48ri3oVpexGEDjK+25msIALc1NIOdwFHXYe6ruOQXUgBo8zzHI/RXP2aROfNOxhALsPILqyLI2A57LGSTeNmopchvskRq06W8nXbVoFeu6j8DkyYqSLXLJnZVgaiy2/r8092cOV5BOoc4XubDquvbdU5nH8WH6V3zTrto4XfksKNykO6SNZ2Sw8Xd45spB/lkZXaHQE2z82gA9CsTiYw1xbyBWlwbms4lGJG5mPflLdg7OC1vpqQqHjuFdFiZY3bse5p1vbzC1j7/AChT6N39nfaYEjD4k2f/AC3OO4/CT16LpjsUQPCdF5sZIQdNCOe1HlryXT+yvao4iHupDUrBqfxt/F6jmuyEr0zmnHyjacMe1r3SbuN+vqlYwMcxzJGhwk+PzHRV+Ca7kb21HJOYiSgT56afe/ZWaMopMRw6FxkZka2ERluWtL/F5EbrmGNwzsLK0gWPiYT95uo1/RdPxwIBad3b/wBlju3EdtZQ/wBMNaPQqeSOjUHszeNeHMaQdTVjzFqAlBJUCoEEEEAWWNZlkeKrUphysu0uGMeIeCK1CrQlHoGBpRkIiEA5aEIJRZkspJagQklISi1JSGXWCeJIy0kDStSbobj6q5+zUvixrg18bD3bhb7IIq9AN9Aslg8SY3WPf5rZ9ky2TFwlt3cgB8IBuN4rz+IfJQyKoteGVi9oqZ8Y2GbEiNzX5nvEZbtTiTm9KNKl4dAZJWMFkueB9bJ+VlP4PAvcTlrWxq7ajrasWd3hGEtcHzPbVj4WA2Dl5kkVqtWo6XYqsb4rix/GB4shkjT/APFw6eik/aQ0/wDEJXOjdHnyvyuIJNj4tOtLPakOcfT5qz7UyOfJE9zi7Ph4XW7WvDRHzBTUaaBu7ImAwBkBdrQIbpvmOo9qTME7opA5hpzDYP8AnJIw+Jew2xxHomy6zZVFdmDsvZvtCMTACwAPGj28wa5eR5Ke+S9Ty0PouOcB4u/CyiRm2zm8nN6FdQweMbM0OjNtcLB/sfNdMJ8uyUo0SMQMxv8ABrZ5j91ie17yI8x++/T/AGi9FuGxZiGO5kUqP7QGxvkZE0eGJlEfmOp99k59Cj2cyiPi/wA900pOJiMbiB7HqFGXKWAggggDp32xcPDZ2StFCVuv9TfNc7BXY/tMwnfYPOzeFwcR+Ugh36rjLtCtSVGIO0OWiRAo1k0IQtGUkpgESiQRJAErjsfie7xkD70bI3/7HL/dUydwziHAjkQfkUmrVDRJxhdG51OOpcN/zG1Dc691K4icz3ENIBc5wFbZiTX1R4bDgeOXRo1A5uPSuiS0rG9iJxlY1vM+I++ym8Xdmgwr+kT4z6xyOP6PCrcTMXuLjz5dApLpQcOGk+JkriBX3XtaCb9WjRFdMCCUSU9pB1BHqkrQg7Wi7JcbML+7cfA86a6NdyPodlnEaadOxNWdlgxGRrpHmsu3UnkB5/osdxLFGWRz3bk2fki4TxYzwhjj44xRv7zeR9eR9kzjRWg5qzlaMJUVfE47ZfMa+3NUq0OKj+tLPuClI2gkEEFkZ6Xx/DhIx7K+NpafcLz5xnAuimkjcKcxxH7fSl6WedaXLPta4FThiWDfwyVryABKpLZHHpnLhonAUHJNKZYDkhKKTSBBIkqkRCAElEjKJAx5uJeBQcU055O5tJQQAE/g5+7e1+Vr8rg7K8W11HZw5gphGgCx4rjmSklrCy3XW+/5ufL5KtRokkqACCCCYD2FxBjcHNNEf5S1EU4e0PG2/oeYWRU3h2KynKfhdv68itRdCaLLFykknpsqN41V3jW8gqWbdEgQ2gggsjPTeFxJcNRyFHkb6KLxvBCaJ8b9ngj9insJ/ps9G/olS7qxznnrieCdDK+N4otcR6jkfcKJS0/2hf8AjX/0s/QrMlSfZddCUSDkEgCJSSlFJQAlEjRIABRIyiQMCMIkEAGiRoFABIIIIACMIkEAWmCxGYU46tGnmFXzHVSOGfEf6HfoohTAJBBB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" y="2543318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03" y="82893"/>
            <a:ext cx="858222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itchFamily="34" charset="0"/>
              </a:rPr>
              <a:t>     8 : The Liverpool to Manchester railway was a     first because.. 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cut down the travel time from Manchester to London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was the first to transport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coal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was the first to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transport people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endParaRPr lang="en-GB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It was the first to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 transport textiles</a:t>
            </a:r>
          </a:p>
        </p:txBody>
      </p:sp>
      <p:sp>
        <p:nvSpPr>
          <p:cNvPr id="13" name="Oval 12"/>
          <p:cNvSpPr/>
          <p:nvPr/>
        </p:nvSpPr>
        <p:spPr>
          <a:xfrm>
            <a:off x="144723" y="130413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232" y="97321"/>
            <a:ext cx="878497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itchFamily="34" charset="0"/>
              </a:rPr>
              <a:t>9 : What advantage did canals have over roads? 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They were faster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They were cheaper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3961386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They could transport 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heavier goods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They were more relaxing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" y="3882587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REBUUERQVFRUVGBUYFRgYEhYYFxgXFxgbGBoaGBcYHCcfGRkkGhcdHy8gJCgpLCwtFx4xNTAsNScrLCkBCQoKDgwOGg8PGiwkHyQtLy8sLCwsLCwsLCwsLCwtLy8sLCwsLCwsLCwsLCwsLCwqLCwsLCwsLCwpLCwsLCwsLP/AABEIAOEA4QMBIgACEQEDEQH/xAAcAAACAgMBAQAAAAAAAAAAAAAABQMEAQIGCAf/xABHEAACAgEDAQYCBQgIBAYDAQABAgMRAAQSITEFBhMiQVEyYRQWcYHRI0JSVJGTobIzNDVic3Sx8ENyksEVJIKz0uFjlKIH/8QAGgEAAgMBAQAAAAAAAAAAAAAAAAECBAUDBv/EAC0RAAIBAgUCBQQDAQEAAAAAAAABAgMRBBIhMVETQSIyYaHwBXGRsYHR4RXB/9oADAMBAAIRAxEAPwBx3Z7saRtFpmbTQMzQwliYUJJKKSSSOTeM/qno/wBV0/7iP8MO6n9Q0v8AgQf+2uNcyJSd3qbsYRyrQVfVPR/qun/cR/hh9U9H+q6f9xH+GNcMjmlySyR4FX1T0f6rp/3Ef4YfVPR/qun/AHEf4Y1xH2L3l+ky6iJU2NEVMZbpJE4pJB/dLKenpt98acn3ItQWlif6p6P9V0/7iP8ADD6p6P8AVdP+4j/DKHZfeaWfQx6kRxq0kiJs3sQA04gvdt5O47unTjNNH3vM0zxx+BuSSaPwmm2z/kw1NtIqmZRwLoNd8EZK0yN6emm/oMvqno/1XT/uI/ww+qej/VdP+4j/AAylo+3dTJqZYPChuH6OXPivRE1m1BQcqATR61lTsPvnLqJIVMUdStOGCSszxCEld7qVrYzCgbHJHXC0+fcWanx7Dj6p6P8AVdP+4j/DD6p6P9V0/wC4j/DK/Y/eMyR6mSZVRdPLNEdrFt3g/E3IHX0GQ6TvS8mgk1AiCzRGRZIWf4ZI2ooWrg1Rv+8MLTHenx7F76p6P9V0/wC4j/DD6p6P9V0/7iP8Mqdm96fpCwGNQC8rRTo5IeGRI3dlIA5P5Mjmr3A+4zHbfeZtPqVhPgKrRPL4ksrIBsIBWgDZN2K9jxhad7Bena9i59U9H+q6f9xH+GH1T0f6rp/3Ef4ZRh70ONcmlniVfEjBR1ckeLtDGI2BzW4g+tDj2oyd/GKa6SOJSmk8Mrucgyq4sMKHlBXzDrYI6Y7TE5U129h59U9H+q6f9xH+GH1T0f6rp/3Ef4Yk1PfaVFmIiibwpNOm9ZWMbGfigdvDoSNw56+mZ7T76TQzaiIQxuYDpwFErCSbxxYEa7T5h6jnjnjDLP4wzU+Pb5wOvqno/wBV0/7iP8MPqno/1XT/ALiP8MX9pd6Hj1cmnA042xJIhkmZC5digQAKfNuHpfUZ0uRbkt2TSg9kKvqno/1XT/uI/wAMPqno/wBV0/7iP8Ma4ZHNLklkjwKvqno/1XT/ALiP8MPqno/1XT/uI/wxrhhmlyGSPAq+qej/AFXT/uI/ww+qej/VdP8AuI//AI5LrpZGmjhhfYWDu7bA5WNRQoHi2dlHPoG+0B7AllK/SZVZEshYVkhLP0DMwlJ8vJABHJB5oZNZnrco18XQotxa1+wt0vdjSDWsn0XTsskAejAnkMUm2wKrziX5f0Xr6Ofqhov1TTf/AK8f/wActdn9kxwbtgYs5Bdnd5HahQBdyTQHQXQs0OTlzOmZ8nnsRWVSo5R0R5U8Iew/Zhm2GaRoHofup/UNL/gQf+2uNcVd1P6hpf8AAg/9tca5jS3Zvw8qDDDDIkiv2hAzxOkb+GzKQH27tt8WBY5Hpz1r7MTafugsWqhngZY/Dj8J0EbESLwatpPKAQCvWvW86HDJKTWxFxT1ZznZXdN4ESET7tNHIJETwQJOJPFVWl30VD8/ACaq8lk7smSWJ5pEfwZTLGRDtlJ821Xk3m0Xd0AF7Vvpy+wx52Lpx2FGh7EaLV6jUeID44iG3wyNvhAqvm388Mb4F+lYr7N7jGAwuk9SxNLbiGhJFKxdonXxOQGYlTfHt651eGGdh04nNafuiyxyRtMrJNqTqJB4JF7mDmPiXhdyjnrx63mF7mlG1XgyhI9TttPCZgjKKLAmXlmHX349s6bDDPIXTiJJe6yHXJq1Yo4B8VVHklOxkViL4Zd5o88Gvnme0uwHk1SzpIi7Yni2PAZFYOwLE1IvsBX246wwzMeSOxzfaHc76QrCaYkk6dldU2OrwiiwIfgupYcAVu9ayLV9yS41iiZUXWCJSBB/RrEoRQv5Tnyiv91nU4Y+pITpRfYTdt9gtqdMkPiKpVo2LeETZjYMKXeKsjnk4u7Q7j+NLqJWm2vMYHjZYqaGSAEI6Eub4JBB636Z1WGJTa2G6cXuc9P3clM7ziePdJCkLBtMWXyEtvA8UUdxJo2Bx1zoFHHvmcMTk3uNRS2DDDDIkgwwwwAparQsZBJFIYnClCdiuGQkNRVvUEWCPc9cm7L7VYv4M4CzAWCLCTIOrx30I/OSyVJHUEMZ8ra/QLMtElSpDI6mnRx0ZD6EX62CCQQQSD0jLsyhisFCum1pLkbYYv7D17SxnxK8SN2jkoUpZaIZRZoMjK9Wa316YwzoeWlFxbi90eVsMMM0zXPQvdZwOz9MT0EEP8i40WUGqIN8jnqPlnM91tDei0xdmYeFEQpPl+AVx8sfaPRorFlFE/Lj7v8A6znWwEadJ1JS9vwd6H1GVWqqUI/Fuy3lXUdpIjFTuLKu5gqO5VTdE7Qavaa9TtNXWWsXHs91neWJl/KhA6upNMgIDKQR+aaKnrtFEc3lK3c2HfsH1ghsguVrxASyOq3FzJ5mFGhz/pdZPB2kjuU5Vwu7a6MhK3W4BgLAPB9rF1YxLN3SZzITKAZTNupSaDsJEKgnyurgXXDjgjhSLur7IkmO53QNsaLyqwGyRkMvU2GYRhR+jZPmyTUeSCc+6J27ehESShi0bgFWWN2FFgovaprzMBz6/Yc3j7XjPicsPCAaTcjrtBBP5wHoD09sot2A4imiVxteVZU3Akp51kcE3zudS3pXiHrWSzdkO0sjbwElaEsACG2xA8Br9Wo9OgI9bBaI7z4GcE6uquhtWAZSOhDCwf2HN8o9j9nmCPwywZQz+H1tUZiyoSTztugfYD2y9kHvoTW2oYYYYhhhlOftWNDLuLfkUEknkYgIQxB4HPCNwLPlOYXtiMhyN35NkVvyb2GcKyiq54dTx03Y7MjmRdwylD2zE6kqxNSeEw2tayA1TCrXqOTxRBujebabtRJNuzcQ4tG8NwjCrsMRVEcg+vpeFmPMi3hlE9tRbC4bcok8IlVZvym/w9tAX8ZAvpyD0N5rH2/CfzyPLK3KOvELbJByPiVuCvXoarHlYsy5GGGYVrF88+4o/eD0OZyJIMMMMADDDDAAwwwwAo6IbNc4FVNCHPpTQOEs++5Z1F9fyQHPFO8R6of+a0p9d0wv12mByR9hKqa91HtjzO62R5X6jHLXdu55WwwwzULJ997rf1HTf4EP8gxrpWp2B6miPmKA/wBRirut/UdN/gQ/yDL86VTgWy8j3r1H7PTNOvR61DJ6GVhq/QxOf1ZNr5DQVTTMav2A5J/374aHUFgVb4lNE1QN8gj7shhQ2zkt5udp/NHp99ZahTm7+Ven25nVsJClhPF5t7mrQx062MsvK9LfYmyj2h2zHB8e40pdtqM2yMdXevhQe560aujl7KWgUNqtSjrYMWnFEAqUJnFEHrZ3AiqqvfMWKTepr4us6NNzRZ1OoWNS7naq9T/D06m+KHW8Xt3o0o6zp62LNrtNHxBVxgHgl6A9csafu3tdd0jPDGQ0UTC9rj4d0l3IqdUB6Hkltq7XG0c8Dnr8/t98nkRm1PqyT8EfyUgczlc92oh/RmSHmwIpnRAfWorMXP8AyfxyE9i6gbgmqO3koXgR33H0dgQGjv0Cq3NbuOY5PU7Q+q0n5k0XsMofQtYnm3wSk9UKPEF/5JBvJHT4lJPPIuhvo+0gyOZB4TRsUlDMKRgAfj4BUqysDxYYdDYCcWi5RxdKs7QZR7T7u+M2oJKfloViW1JKUJBu68/0vTj4Rzzm6djOGfzpslaJ3Gw7g0aRoQp3VREQ6ixZ68VZn7d06VuniF9Pyinp1PB6D1PQZcjcMAVIIIBBBsEHoQR1GF5I7ZYtiWXu1uKsXAJLCYKp2yxl2cKebDqW4f2LCqPEkfZeoVI0WdR4aMgOw+fybEZ13Va8Nx1I9BxlnT9txSSmJWthurghXK8OI2PDlTw2269fXL+DlJbgoxeqOffuuQHWNwI3OmYq25iGgZSSG3A+ZI0T5bAclXu8RFBHvVhBMJELJ5ii7qVqPL01F/zqsiycd4YZ2PpxDDADFnZ/Z51UYllkk2SWUjjkMaiO/LvKUzswFnmhuoDqSoxuccTiYYeN5FzVdoRxV4siR303uqX9m4i8qv3i0w/48TE8ALIrsT7BUJY/cMZaPsWCG/CijXdVkKLNdLJ5NWf2nLaxgdAB9gyeRGVL6u+0fcRDtxW/o455T6hIJBX2mQKv8bw/8dQfEk6n2Ok1H+ojIP3HH95jHlicv+tVvsjnx3l01000aH1WQ+Ew+1ZdpHX2zL95NMBYnib2VJFd2PoFRCWZj7AE4/PPXMBADYAv7MMqJ/8AXlby+4p7M0DtJ4842sAVhisHwkarLEcGVqF0aUeUX5izfDDJGTUqSqycpbnlbDDDNM1T773W/qOm/wACH+QY0xZ3XH/kdL/gQ/yDGeblPyr7Hn6nnf3DI5NX4Rtidh46XtPW+PT/AOskzeT4SRQofndL+fvnDFZOnaa0ZYwedVVKm9V78k6tYseuUu1NEWHiRHbOit4TDiz12P6NGxABU/aKIBFjTyKRS8V1X1F++TZ5OSySse0VqsPFrcm0OrEsUci8CREcX1p1DD+BzddSpbaGUt+iGG7/AKbvFXdxwniac8GJmZF9PAkZjHtP6I8yV+bsrpRKjtru3PNNMYvJvdijsU2ANovo9+X8oH3nb7Bdx61nVJM8hOnkm4S7HVrq0IJDoQvxEOtL/wAxvj78ymoUiwykAWSGBAB9eD046/LOd7T7Gad4ZBE8PhLRCPBvvfGyBbJjaNDGTTe4oXdaRdizhjKAonRaQnw1WZDLM7RSiPgFldCWAoSeYWLDOy5IZVydNHqFb4WU1yaYGgfU0emVZexNO8nivDGz8eZkU9BQJvgkDgHrWJdN2TMBInh7RKmkjZiUICxx7ZbUOCR+Zx+lY6Yx7F0kqaUwudrR744n4NoLET1uNELtBBN2p98LW2YWtsyfsbTRAGaGMJ4216CKp27QF+H0IAaj+l6dMTQ9j6hETSgDwfh8dJArLCLJUoeVkIpAyWOS3lIAzpNPLuB4IKkqbUjkeovqpBsEe/vYGup1ix7dxNsSFAVmYkAk0qgk0ATiOlKvUpN5HuQ6vseKSEQlFCKAECjb4ZUUpj20UK+hFEYo0er1BjRPo7+MFUSNJ5IQwADNvFlwTyAoJPy5IZr29Cd1FzsrdUMtC4/FFnZXKEH7x68ZqveOAgUzGzGAPCl3HxQWjpdl0wU0argjqMLX3R1oYmrQTUO5XHd+Tbf0ubxepO2Pwt3UjwSvwelbt1fnXzkM2tmgK/SUVlbgPAsjU9WFaOiw3c7SCRfBqxbPR9sxS/0b7gESS9rAeHJu2tZAHOxvmNpuqyzpdUsqLJGwZHUMrDoVYWD94OJrlEqeOr03du/3OY7XXWfRZWKw06OPDBYSxBgVHnBZZZACDtG224BPBPUQxBFCqKVQAoqqAFAV6cemQdoWoEgDMYrbapFsNpVhz1NEkDiyoFi8sq1gEdCLH34djjWxFStbO7mcMMMRXDDDDAAwwwwAMMMMAPK2GGGahsnpnujpw/ZmjDfq8Ne48g6ZrqtMUav2H3GTdyf7N0f+Xh/kGW+14LUN6jj7j/v+OW8NVcZZXsyni6SlDMt0KM0liDCjdfIkX8jXUZvhmoZCdtisdMVYOhJYCqZuCvPlv7+CcYwyblB/bzdH1F/I5XyMGQNSFAps+YHg/d7n1+eZmOwfVinBar9Gv9Px7oyaqNtP9m3aWgL7XjIWaM3ExsD03I1cmNwNrDn0I5VSGHZnaAnjDgFTZV0NbkdTTI1cWD6jgiiOCMXx6mRb8RVK1e9Da1Xt1+/IdTuhc6mEBwU/LJu2+Iqi1dT08RRa88MDRI2rWFKnKm8svz2NPF0o4qHUp+Zdtm187nQYZpBMHVWHRgGF9aYWP4HN8iefDINZNtRqBZqO1VI3E8Di+nLDzdBdnJnujVXRqzQv0s+gytoY7877TNtVZCPQ0G21Z2jzXXrYPPBwGjVNN4ZhCr5VVo+GoKNqkeXgHmOrqxfsTmna/ZgnCAqjbWJG5pEIJUi0eMhlPNGuoJGW9RplkXa4sWCPcFTYII5BBF2Mil1Bj3tJWwUQVViwB4O5RfA67h6XYFWXcaYl03dmRDITIshcKN7tJu8unWAllB2szFd1npu9avI4u6TrGqb43UPBIQ4ay0aFGXfyTGeCoPwWwHG0Dp8MeZjzs53S92ZEUp4oZWj08TGmDbInkZgOtArLsF3SrySTjPsfs5oFdCwZPEdo/dVc7yreh85YiugIHpZv4Ym2xOTZUkG+YKdwEYVxRIVmYuADXXbsurq2BI4GW8qa59hWS32rYdVFja9eYr/dIBsAkAt7nLeITK/aLEQyEEgiNyCDRBCkgg++cj2X2rKDE0sr+F4se9zIxip9Gx2s7V/x1UkHyhnVQeSM7bM3jTsNSsrHNQ9qBNQhkmIiaPVv5pDtIGoQRkAnn8mW211HIvMdn9rDbGZ3kE5kZZYw9CMgtw0RIHghR8dEkU1m7zpt2F47jzI4zW9vSiHVFmZPE076jSG1DKFG3Yu0k3XhvR5JeQVQyXT9qMs0YklZANRqA6NIWCRLp2ZBvPMsZKiVW/8AybfQjOuvC8My4HmXAg7C7UkaZ0mseIqzwg7OI28pjG0n4aU2eT4h9sfZm8xkW7kG7nlbDDDNM2D073J/s3R/5eH+QY4mj3KR7j/f8cT9yf7N0f8Al4f5BjvGnbUTV1ZnMkZjLfacW2Q/Pn8cqZuQlmimefnHLJxDNXmVaB3EkiqUkD5k+2bYY2r9xRaW6IpCxJAh8QGiaYAcCuQ3Q0M1SQxGvDYKb3LwyqPdK6j3XJZIFfh7rr5SQePsyH6LuolpB0221lD0J+ZrKNTDKTaS0e+/9/8AmnsaNHFuEU29VottvwS9hS+CfordApbTtR80QPKf80dgelqUIHDU7zm9aQyAOGco24MjGORWHAZa5uiQaNEMR0NZZ7K7VKssUrFw9+DMa89f8OSqqYc+lOASOQRmFUozhq18+cnbEUoybnTfq1x/n2bHeQwfHJ5NvK+b9PyLz93w/wDpzOq1IjXcwJ5UAAWxLsFUAe5ZgPvyjPqElYL4DPIhDBZYigjPXcZHQqo46ruJ9L5riVIxb2QzBwxdFBqIQ35OBw5L1HMUIZjbACXhrPragm7Au8nXXEMqyRyRFiQu4KVJAJoOjMtlQSOfQ+vGA5UpLsEe6MhaeQFm81p5ATYDbnDMBZogE0B9pl0+qWS9hB2khh0KkcUwPI+/Jcj1GnD7bu1YMpBogj/sRYI9QTgQN3cKCWIAAJJJoADkkk9BWQHtBNzKWoqCWJVgoAFm3I29PnmDoy9+KQ67lKrtpRtNi+SXN0TfHAoCubV4BoV17RiIDCWOmNKfEWiR1AN0SPlkXZYAQhd+wOwTf6KOPLfOy7236dPLtw7U7SihVTL+cwRFCl2dz0VFAJJ4v5USaAyr9aItzIRKJU2ExGJvFKyNsVlUXvXdxuUkD1rHYdnbQbYYi0/fOCStiztbsgrTScupCsvTqCf4H2zOm756Z0aS3SNRIWkeJ0QeEQrjcR8QYgV1J6XhlYZZcDzDFcXeOIyJGyyxtKCYhJEyeJQshSfzq52tTfLMdmd6NPqIZJo38kJdZdylShjG5rB54HOFmGVjXDFUPeiBtGdZuYQBWfcyEEqpqwp5NkUPc5ntPvLBp4EnlciGQpThSy04tSa6KR64WYZWNMMq/wDiSeMsQ3FmQyKQtoUBAJ39OrD/AKhlrEI8rYYYZpmwene5P9m6P/Lw/wAgx3iTuT/Zuj/y8P8AIMd4ARzQBxTD8R9mItTpyjUfu+YzocjngDimH4j7MsUK7puz2KuIw6qq63Ocwyy/Z7g1tJ+zplLtDSOUKjyFqBJBvaT5qroSLAPoTfpmqpxezMhwkt1YiTtKNo2kVrRN+4gH/hkhvt6enXirsZMJgQp581V5T6i+fb78Saru0zK6LIqxsXIUoz1vjSP85uaCtXt4hqqBzfU92bJZSiuzzOzeHyfEtQAQwIAjZl68lieCcjeXA7R5G0mpUGurbSwABZtoIBIAF9SMi1OlsMAquG4eNvhb5/Jh1v7PliyLuzRBLRmjGf6ED4dQ+oaqahuLAUP0fuxl2XojFGFYqWoBmVSC5AA3NZJLGrJ+eJxzrLNaEoz6bzQepBp9CC1RmSJkKSBGmd4mdGDA7CeVteaI9D15xtq9QNSQfo7NLGPOolIKG9ykUPOjbSVf3FEA7wtbUaYP7gj4SDRH2ZAJpjNF4XhpMu7dI97DH6oIwQ0m7rVgKY7voDi43BOHjp7fr/DUo4mFSDU9JLW/P4LkmiCg/wDlCF27nYy0FYBjzx86LDjoTwoxhPrPpHh+GD4aMHLsCN+0HaIweStkHf0IFC7sRns4uQZ5HmrkK+wRg3d+GigMQQK3biK4N2TczLscqla6tEMMMMCqGGGGACHvL2VLJLpJ4QHbTSszRlgu9JEKNtLeXeByLIB55GY03ZsknaH0t0MSxwGFELIZHLSb2Y7GKqooADdZJJNY/wApdta8waaaZVDGKN5NpJAOxSxFgGrAPpkk3sTUnsLe5Whl08EizRlGM88gG6NrWRy68qxF1xzXP7cSxd1J5eyZtKyiKVppJU3MjKfy/jKCUY8Gtp9j75bPfKY6RtRHFBKQmnYRx6hmbdOwURt5OH8w/YenGSdod/FXTaWaBPFOqMYCl9oQOwRi5APwyMqVXJv2OT8Vyfiv/JN2joptZLpGeFoV08w1Em6SJiXRWCxx7HNgs3LNt4A9+FPZ3dOdJVfbtikjH0uG4yzy6d7h2kPt8wIB5qkINbss9od+pIZ54vBjfwJdNHQmYSy/SACPCQpyyg2RfoeRmdR33lSHUyeDGfo+qGlI8VvMSVXfezgXIvHPQ89MfisNZ7aIi7E7B1A0Wi0ksZjEe4ztcMi2hYxrt3+ZSWDXRoovua17F7E1CaSPSzwGSOHUEKWeA79LTgb18TqA9FeeKq8t6nvpJHpNXOYUb6K4UFZiYpl8tmN9l2paiKIBBF477H7RabeSYSFKgNDMZFsruYElRRAKn1+LE3ITclv8+XE3dru5NpNUyFt+kSJl0xLW6B5EYwtZshdnlPsav0HVYYZBu5zcru7PK2GGGaRrnp3uT/Zuj/y8P8gzaTvIATUMpAm8Cx4VeIWCCrkHFnr7ZjuV/Zuj/wAvD/IM3Pd/gjxG51I1Pwr8QYNs/wCWwPn88ALI7XTxo4SGWSSMyAEdKrysQaD/ABGueI3PpkH1hQaf6QUkEYZlfhCUVJDG8jAN8ClSSRZ2i6zWfu6ruJC7CQTJKr0LUKuzwwOmwpuU+tO3qbzbR9iGONo/FZkImoFF4MzlySfWixAHsebwAv6XVCQEqDtDMoPFNtNFlo8rdgH1qxwQTz82smkY7mCpfCKByATW4n16f/WPeztGIYY4gbEaIgJABIRQosDi6GRz9lK3w+U/tH7Ms4ecIPxFbEQqTjaAg1hqN63fC3KC3HHVR6sOoGc/FPqIlISMcBn3CGX8sVUADYbMbHbyCbPDC7IPVT6Vk+Iff6ftyLNOylqmZGsNGip2XI7Rky3u3yAWoU7Q5CkgccqAfv8AXrlvDDJLQg9QzSWLdXNEcqR1B/36ZvhjauCdi92c8hU+JR58pArcK6kehu8tYm7X1YXTq0TSlrIi8FS5aTY9Ky0bS7vcKFAmqvLnZMszITOiob8oDAsV95ApKq3yVmHzHTPJVrOcmlZX2Ldna5dwwwziIMMMMADKnbGg8fTywhtvixvHu27tu9SpNWLoH3y3hjGc5B3ZmWFIvHiqNdMoI0pBb6O6upf8sST5K4IA3NxyKqTf/wCfKEkWGXZv1CTi4y4QI3iCJAHWl8Qu3/rr0vOuwyWZks8hN2X2C0Wr1OoaRW+kmM7REVKeEmwUxc3a9eBz+zFU3ceRodRH9IUfSNUNUT9HPlYFW2geLyLjXn7fcV12GLMwzs5LU9xCdPq9PHOEh1RDBPBsQuWVpPD/ACg8jEXs/Nvr1voOzdHIhcyPG27bQjhMYBAosbdyzEbRd8BBxl3DBybE5N7hhhhkSJ5WwwwzUNk9AdxNe0Ok0yubiaGKifzGKj9im87jOC7tRhuz9MGFgwRX/wBAxzpu3ZIhseJpAvRgRZX0v55fq4dySlEz6OISbjI6TDKHZ3bMc/Ckhh1VhR+73Hzy/lKUXF2ZfjJSV0GGGGRGYIvg4q7Q7OrzIOPUe3zHyxozAdSB9pA/1zKtfI5/iM606kqbujlVpRqKzOZwxnP2QbJUj5A/jlCaEoabrmtCrGezMapRnT8yI8MMyCLG40LFn7TWTbsrnIj7WdfooaR2REkUuwlMBC7th/KKy0Lb3F188O7+o0pdxpXdyQpZmknkBCkjyvMTdFjYU+ovGXaEG6F1UG9tqFYK25fMu1iCAdwFEgj3BGJexZYk1BjP0htQRJvMjq4ALb2YrE3hxBiFo7E3bRV0c8nOSk21yXV5To8MMM4kAwwwwAMMMxvF1fNXXy6XjsBnDDKWv1zxsNsRdTdkHkH0FZOnTdSWWO4F3BmoWeB88Qz6iWagw8NLsgN5j7A+33ZBJpIyqASu6sSAhYjb6njrwRXPvl+P0+Wmd2v6XFdDiPteMyMm4WvrYo+9H5ZZ+kr+kv8A1D8cTNpEIAKqQOgrpkbdmxEfAv3DnLcvpcHtJkOojoQcMSaXX/RxscMyc7GHJA/RI/0OWNP2z4lBI3uiTuFKterH1H2ZnVMFVhJq2nJ0Wux5pwzTf9mGdzZPQHdb+o6b/Ah/kGNMV91v6jpv8CH+QY0zdh5Ueen5n9yKWlIk/OQgg/K+R9mdJp9fHIfybq32HEGV10mxg8VI45B9OeoI9jnGtQVTXuWMPiOno9jr81kkCgkmgAST7Adcr9m6vxYlYij0YezDg/deadstUD/Pap5rhmCn/XMtQ8eV8ms5+HMhBq61EhkYNt42Kx4oD4tvpeZ0upl0/EdPH+gbse+0/wDbJMM2ckcuW2hidaWbMMdD3gDuEeNoyxpSaon249ct6/ReILHxDp8/liGVLH8RRo2ORjJu8CGDeD5yNuz84OeKIH7cp1KLpyUqZepVlVg41CgRWRzEbTa7h6j3Hr/DNkWgBd0AL96zOXt0ZmzGWjZTGuw2tCr61XF365znhPpnSCJo4t8jSytRZvBRxckssjfE42xgVxuNGkIyyIWjbfFfW2T0YetD9LDtrTAyRzIUj3rtaX6M08w226CMC1TgyHcVavvzzmJwzoy3umXKckx7DMHVWUgqwDKR0IIsH9hzfFnYeqjKmOOSSQx0WaRWDflLcWSigkg3Q6Ar0BGM8osTVmGGGGIQE/dnP6XUGFy7kyq17nHJWj6D9H5DHs8AdSrCweCMWyacpxXA4HHGamAjTmpQl3+aMjKVi+NYmwPuXaao3Q5yr2j2iEoMrlDVutbRz0P/AH+3KImEe5GjLxvzSi6PQ8cUDwfuzCalISfD2yQsNzKCCynofKfQ+xyawfTns3x6/wA9mvXckmmrlvarLujYOvQkHpkIjF3Qs9TXOQrpxuDxkoGA3ChTDqAR0ByxmxTUkrSd/ncryt2DNT4rMFBXbY42+b7L9ssRxoaDOAx6CxZ+zIJlVtwF1dAg0ePUEfPOfUhUk4LdcoEmtTfUDZd80L4zHaM/iHwozUS8OQfiP6IP+uV4tEqghbF9TfmP3++SwxBQFUUBjdNuzk72/fJOM1FNLuebfBGGb4Zi3N6x997rf1HTf4EP8gxpivut/UdN/gQ/yDGmb8PKjz0/M/uGGGGSIDfsaUFGAIJVuR6iwKvLzoCKPIOKuxIKZ2A6gA/M+n8Mb5j4hWqOxuYd5qSE+s7L2i15HqPUfjlDOg1zVE544Vjz8hY/jnPg8Zew1SU4+Iz8VSjTksvcMiOlXdv2jd7/AO/XJcMtFS4YYYYCLGl1G01wL9T6H0+68j0iSoDCzgWreE4XkHnqpscWDRyMjIphJwVflPgBHHzBPUg9OcoV8J1G3Hv+1s/7O8JpKzGPZHZSaaFYk6DlierueWdv7xPP8BwAMuZV7P14lUmirA0yn0P/AHy1nnpxlGTjLc63uGGaTTqilnZVUdSzAAfeeMzFKGUMpDKehBBB+wjg5ERtkWqBKGhZ9BdfxyXK2undVHhx7yTVWAB8zk6V86y7/gCk6EGjkSwqCSAAT1NZaeZZQrL8R6rY3Cuti/TItvFnge56D7c9RRq54Jy0fdepXaadil2jqCAqJ8ch2rzVAC2a6PIXpx1K/PE2m7wSCJeFYxwq0pYm2YB1bafWnQEk9d1CjV9FHKGFrdelirHvXti/t3WhFUMBTNYZmdUV0pk3OoOwlgKJocH5Azlfe5KPFih/487V5Y2HkN0x3LK5SN1AJ4A2M3XqwBsC5Ozu25ZGiDIoV9lna4I3RPKRRJoioxzfLkc1YtRdrwRjYhNK1UquRbPtJuufO4BPu49xbS8EnyDaXYxhmRr4UBLnzDjaepPUbR6g++W9ZHuUMx2UOQaqz6FvllaeLUZqDi7PS/8AXIKm9zzFeGabszmXY9Aff+639R03+BD/ACDGmLe7EZGg0tirghI+Y2DG8emZgSASB1zdhJZEzz84tzaS5IsM2RCTQFnMmIg0Qb9eMndHOzGHYsBBdr4baK9bW+f/AOsm7Y1bRxjZ8TnaCei8Ek/PgZZiiWNa6Ackn+JOc9rO1/HcLGv5NTe/kWdpHA9uf4ZmxXWq5raGvJ9GjlvqVngkbhppGQ/EpPXm+flljDDNJJLYyZSctwzEj0CTwACSfYDM5pOilGD0VIO6+m2ub+VYxCbT95KiQyIzOVXdsUV4hERKhS18eOo9ebHXjJJO8igFirhQjNRCc00nO7fQG2CRvYiub4yzpEhYbljCbjGVLKF38K0ZXnn4Vr1tBxxmV7K07DiOJgPLwqkcBhX3B2Ff3j75yWbk6eHgxpO2BJIYwjqRvssFoFPDscMfWUD7Vb2y/kUejRW3KihvMLCi6Ztzc/NuTkudFfuQduxFIjA743CUKckWK9CR7j3y9FFMFG2RH46spq76gryePT+OQtGWQjapT867s/ZXtm3ZBKEx2NvWMeoH5w+wE/xzLxkXOMpJLR67N2+ex2g+xdi0gDFizMT+k3C82Nq9F+3r7k4PpAW3iwwBFgmjd/EoNNyb55v15OK5u1GL6r8oIk0wWz4e8kNGJDIwonw+StKB/Rvz7UE7emOokjDgAGfaWjABRIEcBD1aUPICVI+Cz1F5iZWdlFj4PMF5WNms3TugI9CAUaif0bNfpHIJO1bJVVdOOXaM0p9OPzj9nGJ4e2dQY9KxL7pmjDKIodxDaWSYmPzVtLIAN3PlfrxTDszWyztKokCGFo0I8NSWuKOQu4vgMXIAWq2Hk9B0g4x8yuNxsTw6DTvu2gbjdnkNfyvoPsyGbRUwZgb6dTX7OnrkXYGpkm88t2PGCExxgErM8doVO7hVG4EdXGPAOAGo+/z+7LtPGSpPu1w3qvsc5wFIFcDINRolkI3buhBAZgrA0SGUGmHHr8x0JGM9VAu21r7umU82aNWNaGZFZpxYvHYMPl4byG0/KPx51cV5ugZFP3YwwwLEdADfvfH2V65122QXb3MMgIoi7ys2hFAFnKDkITa/x5ONNJAGBu+DlUODdChZHPyJH/bOKqxlNw7okrpXPNm0e2GbVhmKehPTfc2IN2ZowwBH0eH+RcdCIbdtcURXyOJu5Tj/AMN0fI/q8Pr/AHBjkyD3H7Rk7vYjZblDX9oR6ZQFW3b4UHU/Mk+mLtD28YiwnU+Zi29Ra8jpXXis01GsE0pdeUA2Ia60bY/YTmM04UYuHj3e5l1MRKM/DsjOv7QGpakY+CByKI3t8/kP++YArpmFUAUOBmcsQUYKyKtScpu7DDDDJXRzswzWVSVIU7SQaNXRrg1617ZthhdBZiFu6g52sqAiSlWIhEZglNGm+kIMYbm+bIo8407N0HgoVu7d2vaF+I2BQ9AKUfJRlrDIpRWqJOUmrMMMMMldEbMmOrjele0YcizwfTqOD9hynqIN4FMVI5DKeefn7EZbhiVrDe3yr77yF9QE8ylXCkXto0t8/ZxzlSnkpOUIv1s/79Trq7MoayCONgGUNXhKQYY5Npnl8NLMhB8z2SBxwSR0tso0jh6+jsAd7keEQGYFQzegJFrZ6ixkOq7I8SVmDUjnSyWKPn00m8Cr+FvLyP0W9xkCd1ApRllYNHyp2LV+K0vK+o/KMK+YPBF5g1arqO8v189ywrW3K+lWCSFHUaZQwZkDxQLwm9b2gkUAG8wPS/nk+kdXYAQwTeHSrJGIyqVR2k87ALuh9tZGe6KorFWMh8MgKyry48UoQbCq35Yi6rjjbzd/sXsoxKjM3nKRLINqgERptVeCQNpJNgm/soCbrpqzivxb9WBpdmQL2lpYC5WIRlZBCajjiJZ0E1bmKgKRR8xFmhySLNX25CzIskUo37TEWQLvZmjj2r5gytunQHeFHJ5NZmfsNZHl3OG3yLKUaIMn9D4IVlJp12ru5/OAPyym3ZTRUJG8SLw0jpo0lEapW2ywBYDaHLerdeigQhCWbw7/AHs/4HaJf7I7Qie44wVUD4CKIO90PIJB/KRuv2oeoIJn1Gl289Ri2LstIpB4ZARYljSmBLW7SO5K9LZvlyGPAIyxEm1txZ2P95iQPsHTNjCwnZVE990+7K9S12jfDJp5QwB6N+cMhvL9OblG7VnwcmrAdTIopApv1P5vzr877M0jTatWT1NnqSeSf25veYJxKEYtyS1e47t2R5uvM5rmcwj0RpH0H2DMnM4YyJrH0zbDDAaDDDDEMMMMMADDDDAAwwwwAMMMMAMHI06HMYZJCZMvQZthhjGGGGGAGh6n7sGwwwEaJ1+7JcMMiwRkdMxhhiGGYf0/36YYYAUcMMMk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03" y="160338"/>
            <a:ext cx="87849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itchFamily="34" charset="0"/>
              </a:rPr>
              <a:t>10 : The name  of George Stephenson’s steam powered train? 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andara" pitchFamily="34" charset="0"/>
              </a:rPr>
              <a:t>Thomas</a:t>
            </a:r>
            <a:endParaRPr lang="en-GB" sz="2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ndara" pitchFamily="34" charset="0"/>
              </a:rPr>
              <a:t>The Rocket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ndara" pitchFamily="34" charset="0"/>
              </a:rPr>
              <a:t>Mr Puffy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andara" pitchFamily="34" charset="0"/>
              </a:rPr>
              <a:t>The Locomotive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" y="247217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1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14342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atin typeface="Calibri Light" pitchFamily="34" charset="0"/>
              </a:rPr>
              <a:t>Round 2</a:t>
            </a:r>
            <a:br>
              <a:rPr lang="en-GB" sz="9600" b="1" dirty="0">
                <a:latin typeface="Calibri Light" pitchFamily="34" charset="0"/>
              </a:rPr>
            </a:br>
            <a:br>
              <a:rPr lang="en-GB" sz="5400" dirty="0">
                <a:latin typeface="Calibri Light" pitchFamily="34" charset="0"/>
              </a:rPr>
            </a:br>
            <a:r>
              <a:rPr lang="en-GB" sz="5400" dirty="0">
                <a:latin typeface="Calibri Light" pitchFamily="34" charset="0"/>
              </a:rPr>
              <a:t>Industrial Inventions</a:t>
            </a:r>
            <a:br>
              <a:rPr lang="en-GB" sz="5400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endParaRPr lang="en-GB" sz="4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media-2.web.britannica.com/eb-media/36/148836-004-436E7A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93" y="585963"/>
            <a:ext cx="2865454" cy="10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saburchill.com/history/chapters/IR/images/091107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8" y="2313447"/>
            <a:ext cx="2225076" cy="161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blogs.smithsonianmag.com/design/files/2013/10/howe-sewing-mach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5" y="4585898"/>
            <a:ext cx="2367879" cy="19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usclecarclub.com/wp-content/uploads/2014/11/ford-model-t-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" y="2564423"/>
            <a:ext cx="2273457" cy="142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elcomhistory.org/vm/Images/main/science/telegraph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45" y="5008624"/>
            <a:ext cx="2189971" cy="153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livescience.com/images/i/000/063/822/i02/steam-engine.jpg?13952061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72" y="2695570"/>
            <a:ext cx="2292544" cy="1535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mostpowerfulidea.com/images/Newcomen_engine-3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3" y="198743"/>
            <a:ext cx="2852395" cy="158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antiquetelephonehistory.com/images/centennial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7" y="241596"/>
            <a:ext cx="2254878" cy="169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hattonsimages.blob.core.windows.net/products/753JLTN2042AB-Y_51515_Qty1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6" y="4715436"/>
            <a:ext cx="2152582" cy="1808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5600">
            <a:off x="7673592" y="2797052"/>
            <a:ext cx="1402307" cy="5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2759" y="1797606"/>
            <a:ext cx="13249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442861" y="1387133"/>
            <a:ext cx="12604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762355" y="1238503"/>
            <a:ext cx="1241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4342" y="3956300"/>
            <a:ext cx="1173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11450" y="6276247"/>
            <a:ext cx="11366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610654" y="6237833"/>
            <a:ext cx="17640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540616" y="3762305"/>
            <a:ext cx="1445116" cy="397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365822" y="6299637"/>
            <a:ext cx="11830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947132" y="4190147"/>
            <a:ext cx="1632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639726" y="3550844"/>
            <a:ext cx="12966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64099" y="223669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4103" y="283814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2494" y="1593456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825" y="2330240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4250" y="2448473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8064" y="2130185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76956" y="2245458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57341" y="4575687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6684" y="4872407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4103" y="4356182"/>
            <a:ext cx="53355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10</a:t>
            </a:r>
          </a:p>
        </p:txBody>
      </p:sp>
      <p:sp>
        <p:nvSpPr>
          <p:cNvPr id="5" name="AutoShape 6" descr="Image result for alexander tele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media-2.web.britannica.com/eb-media/36/148836-004-436E7A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93" y="585963"/>
            <a:ext cx="2865454" cy="10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saburchill.com/history/chapters/IR/images/091107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8" y="2313447"/>
            <a:ext cx="2225076" cy="161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blogs.smithsonianmag.com/design/files/2013/10/howe-sewing-mach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5" y="4585898"/>
            <a:ext cx="2367879" cy="19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usclecarclub.com/wp-content/uploads/2014/11/ford-model-t-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" y="2564423"/>
            <a:ext cx="2273457" cy="142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elcomhistory.org/vm/Images/main/science/telegraph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45" y="5008624"/>
            <a:ext cx="2189971" cy="153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livescience.com/images/i/000/063/822/i02/steam-engine.jpg?13952061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72" y="2695570"/>
            <a:ext cx="2292544" cy="1535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mostpowerfulidea.com/images/Newcomen_engine-3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3" y="198743"/>
            <a:ext cx="2852395" cy="158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antiquetelephonehistory.com/images/centennial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7" y="241596"/>
            <a:ext cx="2254878" cy="169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hattonsimages.blob.core.windows.net/products/753JLTN2042AB-Y_51515_Qty1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6" y="4715436"/>
            <a:ext cx="2152582" cy="1808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5600">
            <a:off x="7673592" y="2797052"/>
            <a:ext cx="1402307" cy="5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2759" y="1797606"/>
            <a:ext cx="13249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Telephone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7637" y="1387133"/>
            <a:ext cx="14256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Phonograph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1775" y="1238503"/>
            <a:ext cx="26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Steam Engine </a:t>
            </a:r>
            <a:br>
              <a:rPr lang="en-GB" dirty="0"/>
            </a:br>
            <a:r>
              <a:rPr lang="en-GB" dirty="0"/>
              <a:t>(Newcomen)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342" y="3956300"/>
            <a:ext cx="20420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Model T Ford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1450" y="6276247"/>
            <a:ext cx="15291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Telegraph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5677" y="6210266"/>
            <a:ext cx="23257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Sewing Machine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0616" y="3762305"/>
            <a:ext cx="14451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Spinning Jenny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375" y="6299637"/>
            <a:ext cx="2088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Rocket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5588" y="4140966"/>
            <a:ext cx="25495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Steam Engine ( Watt 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39726" y="3550844"/>
            <a:ext cx="12966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Flying Shuttle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099" y="223669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4103" y="283814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2494" y="1593456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825" y="2330240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4250" y="2448473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8064" y="2130185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76956" y="2245458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57341" y="4575687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6684" y="4872407"/>
            <a:ext cx="3925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4103" y="4356182"/>
            <a:ext cx="53355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10</a:t>
            </a:r>
          </a:p>
        </p:txBody>
      </p:sp>
      <p:sp>
        <p:nvSpPr>
          <p:cNvPr id="5" name="AutoShape 6" descr="Image result for alexander tele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2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36811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7129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alibri" panose="020F0502020204030204" pitchFamily="34" charset="0"/>
                <a:ea typeface="Adobe Ming Std L" pitchFamily="18" charset="-128"/>
              </a:rPr>
              <a:t>The complete quiz comprises of 5 rounds.</a:t>
            </a:r>
            <a:br>
              <a:rPr lang="en-GB" sz="3200" dirty="0">
                <a:latin typeface="Calibri" panose="020F0502020204030204" pitchFamily="34" charset="0"/>
                <a:ea typeface="Adobe Ming Std L" pitchFamily="18" charset="-128"/>
              </a:rPr>
            </a:br>
            <a:endParaRPr lang="en-GB" sz="1000" dirty="0">
              <a:latin typeface="Calibri" panose="020F0502020204030204" pitchFamily="34" charset="0"/>
              <a:ea typeface="Adobe Ming Std L" pitchFamily="18" charset="-128"/>
            </a:endParaRPr>
          </a:p>
          <a:p>
            <a:r>
              <a:rPr lang="en-GB" sz="2800" b="1" dirty="0">
                <a:latin typeface="Calibri" panose="020F0502020204030204" pitchFamily="34" charset="0"/>
                <a:ea typeface="Adobe Ming Std L" pitchFamily="18" charset="-128"/>
              </a:rPr>
              <a:t>Suggestions …</a:t>
            </a:r>
          </a:p>
          <a:p>
            <a:br>
              <a:rPr lang="en-GB" sz="1000" dirty="0">
                <a:latin typeface="Calibri" panose="020F0502020204030204" pitchFamily="34" charset="0"/>
                <a:ea typeface="Adobe Ming Std L" pitchFamily="18" charset="-128"/>
              </a:rPr>
            </a:br>
            <a:br>
              <a:rPr lang="en-GB" sz="1000" dirty="0">
                <a:latin typeface="Calibri" panose="020F0502020204030204" pitchFamily="34" charset="0"/>
                <a:ea typeface="Adobe Ming Std L" pitchFamily="18" charset="-128"/>
              </a:rPr>
            </a:br>
            <a:br>
              <a:rPr lang="en-GB" sz="1000" dirty="0">
                <a:latin typeface="Calibri" panose="020F0502020204030204" pitchFamily="34" charset="0"/>
                <a:ea typeface="Adobe Ming Std L" pitchFamily="18" charset="-128"/>
              </a:rPr>
            </a:b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1. Break into teams of </a:t>
            </a:r>
            <a:r>
              <a:rPr lang="en-GB" sz="2800" b="1" dirty="0">
                <a:latin typeface="Calibri" panose="020F0502020204030204" pitchFamily="34" charset="0"/>
                <a:ea typeface="Adobe Ming Std L" pitchFamily="18" charset="-128"/>
              </a:rPr>
              <a:t>3 to 6 </a:t>
            </a: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or people.</a:t>
            </a:r>
            <a:b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</a:b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2. Each team should choose a </a:t>
            </a:r>
            <a:r>
              <a:rPr lang="en-GB" sz="2800" b="1" dirty="0">
                <a:latin typeface="Calibri" panose="020F0502020204030204" pitchFamily="34" charset="0"/>
                <a:ea typeface="Adobe Ming Std L" pitchFamily="18" charset="-128"/>
              </a:rPr>
              <a:t>captain</a:t>
            </a: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.</a:t>
            </a:r>
            <a:b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</a:b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3. Each team should choose a </a:t>
            </a:r>
            <a:r>
              <a:rPr lang="en-GB" sz="2800" b="1" dirty="0">
                <a:latin typeface="Calibri" panose="020F0502020204030204" pitchFamily="34" charset="0"/>
                <a:ea typeface="Adobe Ming Std L" pitchFamily="18" charset="-128"/>
              </a:rPr>
              <a:t>team name</a:t>
            </a: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.</a:t>
            </a:r>
            <a:b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</a:br>
            <a:r>
              <a:rPr lang="en-GB" sz="2800" dirty="0" err="1">
                <a:latin typeface="Calibri" panose="020F0502020204030204" pitchFamily="34" charset="0"/>
                <a:ea typeface="Adobe Ming Std L" pitchFamily="18" charset="-128"/>
              </a:rPr>
              <a:t>Nb</a:t>
            </a: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: maximum of 3 points for team names.</a:t>
            </a:r>
            <a:b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</a:b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4. After each round the team with the lowest score can </a:t>
            </a:r>
            <a:r>
              <a:rPr lang="en-GB" sz="2800" b="1" dirty="0">
                <a:latin typeface="Calibri" panose="020F0502020204030204" pitchFamily="34" charset="0"/>
                <a:ea typeface="Adobe Ming Std L" pitchFamily="18" charset="-128"/>
              </a:rPr>
              <a:t>steal </a:t>
            </a: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a player from any other team.</a:t>
            </a:r>
            <a:b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</a:b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Nb. captains cannot be transferred.</a:t>
            </a:r>
            <a:b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</a:br>
            <a:b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</a:br>
            <a:r>
              <a:rPr lang="en-GB" sz="2800" dirty="0">
                <a:latin typeface="Calibri" panose="020F0502020204030204" pitchFamily="34" charset="0"/>
                <a:ea typeface="Adobe Ming Std L" pitchFamily="18" charset="-128"/>
              </a:rPr>
              <a:t>Some rounds work well</a:t>
            </a:r>
            <a:r>
              <a:rPr lang="en-GB" sz="2800" b="1" dirty="0">
                <a:latin typeface="Calibri" panose="020F0502020204030204" pitchFamily="34" charset="0"/>
                <a:ea typeface="Adobe Ming Std L" pitchFamily="18" charset="-128"/>
              </a:rPr>
              <a:t> using mini whiteboards</a:t>
            </a:r>
            <a:r>
              <a:rPr lang="en-GB" sz="2800" b="1" dirty="0">
                <a:latin typeface="Calibri" panose="020F0502020204030204" pitchFamily="34" charset="0"/>
              </a:rPr>
              <a:t>.</a:t>
            </a:r>
            <a:br>
              <a:rPr lang="en-GB" sz="2400" dirty="0">
                <a:latin typeface="Calibri" pitchFamily="34" charset="0"/>
              </a:rPr>
            </a:br>
            <a:br>
              <a:rPr lang="en-GB" sz="3200" dirty="0">
                <a:latin typeface="Calibri" pitchFamily="34" charset="0"/>
              </a:rPr>
            </a:br>
            <a:endParaRPr lang="en-GB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atin typeface="Calibri Light" pitchFamily="34" charset="0"/>
              </a:rPr>
              <a:t>Round 3</a:t>
            </a:r>
            <a:br>
              <a:rPr lang="en-GB" sz="9600" b="1" dirty="0">
                <a:latin typeface="Calibri Light" pitchFamily="34" charset="0"/>
              </a:rPr>
            </a:br>
            <a:br>
              <a:rPr lang="en-GB" sz="2800" b="1" dirty="0">
                <a:latin typeface="Calibri Light" pitchFamily="34" charset="0"/>
              </a:rPr>
            </a:br>
            <a:r>
              <a:rPr lang="en-GB" sz="9600" dirty="0">
                <a:latin typeface="Calibri Light" pitchFamily="34" charset="0"/>
              </a:rPr>
              <a:t>Q and A</a:t>
            </a:r>
            <a:br>
              <a:rPr lang="en-GB" sz="9600" dirty="0">
                <a:latin typeface="Calibri Light" pitchFamily="34" charset="0"/>
              </a:rPr>
            </a:br>
            <a:r>
              <a:rPr lang="en-GB" sz="3000" dirty="0">
                <a:latin typeface="Calibri Light" pitchFamily="34" charset="0"/>
              </a:rPr>
              <a:t>Suggestion : use wipe / flash boards or scrap paper for this round</a:t>
            </a:r>
          </a:p>
          <a:p>
            <a:pPr algn="ctr"/>
            <a:br>
              <a:rPr lang="en-GB" sz="7200" dirty="0">
                <a:latin typeface="Calibri Light" pitchFamily="34" charset="0"/>
              </a:rPr>
            </a:br>
            <a:endParaRPr lang="en-GB" sz="4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55679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1: What did a </a:t>
            </a:r>
            <a:r>
              <a:rPr lang="en-GB" sz="5400" b="1" dirty="0">
                <a:latin typeface="Calibri" pitchFamily="34" charset="0"/>
              </a:rPr>
              <a:t>scavenger</a:t>
            </a:r>
            <a:r>
              <a:rPr lang="en-GB" sz="5400" dirty="0">
                <a:latin typeface="Calibri" pitchFamily="34" charset="0"/>
              </a:rPr>
              <a:t> do?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132856"/>
            <a:ext cx="77768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alibri" pitchFamily="34" charset="0"/>
              </a:rPr>
              <a:t>Crawled under machines and cleaned the floor </a:t>
            </a:r>
            <a:br>
              <a:rPr lang="en-GB" sz="7200" dirty="0">
                <a:latin typeface="Calibri" pitchFamily="34" charset="0"/>
              </a:rPr>
            </a:br>
            <a:endParaRPr lang="en-GB" sz="7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628800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2 : What ‘Q’ was a common punishment for children who were late to work?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556792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Quartering </a:t>
            </a:r>
            <a:br>
              <a:rPr lang="en-GB" sz="5400" dirty="0">
                <a:latin typeface="Calibri" pitchFamily="34" charset="0"/>
              </a:rPr>
            </a:br>
            <a:r>
              <a:rPr lang="en-GB" sz="5400" dirty="0">
                <a:latin typeface="Calibri" pitchFamily="34" charset="0"/>
              </a:rPr>
              <a:t>(Fined = Money taken away)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3 : What ‘S’ was a common punishment for a child not working quickly enough?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492896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alibri" pitchFamily="34" charset="0"/>
              </a:rPr>
              <a:t>Strapping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4 : Something that most  Industrial Revolution houses did not have?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Calibri" pitchFamily="34" charset="0"/>
              </a:rPr>
              <a:t>1 : Toilets.</a:t>
            </a: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r>
              <a:rPr lang="en-GB" sz="7200" dirty="0">
                <a:latin typeface="Calibri" pitchFamily="34" charset="0"/>
              </a:rPr>
              <a:t>2: Running Water.</a:t>
            </a: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5 : What was the name of the disease that killed many people during the Industrial revolution?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doctorking.co.uk/image/data/Click%20but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7" y="260648"/>
            <a:ext cx="1152128" cy="12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3003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don’t already have the accompanying answer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951" t="31297" r="22328" b="14563"/>
          <a:stretch/>
        </p:blipFill>
        <p:spPr>
          <a:xfrm rot="21281918">
            <a:off x="1143660" y="1569330"/>
            <a:ext cx="672293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7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2564904"/>
            <a:ext cx="40190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/>
              <a:t>Cholera </a:t>
            </a:r>
          </a:p>
        </p:txBody>
      </p:sp>
    </p:spTree>
    <p:extLst>
      <p:ext uri="{BB962C8B-B14F-4D97-AF65-F5344CB8AC3E}">
        <p14:creationId xmlns:p14="http://schemas.microsoft.com/office/powerpoint/2010/main" val="8715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0648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6 : Make the longest word from the following letters</a:t>
            </a:r>
            <a:br>
              <a:rPr lang="en-GB" sz="5400" dirty="0">
                <a:latin typeface="Calibri" pitchFamily="34" charset="0"/>
              </a:rPr>
            </a:br>
            <a:r>
              <a:rPr lang="en-GB" sz="3600" dirty="0">
                <a:latin typeface="Calibri" pitchFamily="34" charset="0"/>
              </a:rPr>
              <a:t>( 1 point for each letter)</a:t>
            </a:r>
            <a:br>
              <a:rPr lang="en-GB" sz="3600" dirty="0">
                <a:latin typeface="Calibri" pitchFamily="34" charset="0"/>
              </a:rPr>
            </a:br>
            <a:br>
              <a:rPr lang="en-GB" sz="3600" dirty="0">
                <a:latin typeface="Calibri" pitchFamily="34" charset="0"/>
              </a:rPr>
            </a:br>
            <a:r>
              <a:rPr lang="en-GB" sz="4400" dirty="0">
                <a:latin typeface="Calibri" pitchFamily="34" charset="0"/>
              </a:rPr>
              <a:t>MEEFORERSR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  <p:pic>
        <p:nvPicPr>
          <p:cNvPr id="2050" name="Picture 2" descr="http://gregghenson.typepad.com/.a/6a00d834518d0b69e2014e60466ef2970c-p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458577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3012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for clock!</a:t>
            </a:r>
          </a:p>
        </p:txBody>
      </p:sp>
    </p:spTree>
    <p:extLst>
      <p:ext uri="{BB962C8B-B14F-4D97-AF65-F5344CB8AC3E}">
        <p14:creationId xmlns:p14="http://schemas.microsoft.com/office/powerpoint/2010/main" val="6012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620688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/>
              <a:t>Longest word  </a:t>
            </a:r>
            <a:br>
              <a:rPr lang="en-GB" sz="8000" dirty="0"/>
            </a:br>
            <a:br>
              <a:rPr lang="en-GB" sz="8000" dirty="0"/>
            </a:br>
            <a:r>
              <a:rPr lang="en-GB" sz="8000" dirty="0"/>
              <a:t>Reformers.</a:t>
            </a:r>
          </a:p>
        </p:txBody>
      </p:sp>
    </p:spTree>
    <p:extLst>
      <p:ext uri="{BB962C8B-B14F-4D97-AF65-F5344CB8AC3E}">
        <p14:creationId xmlns:p14="http://schemas.microsoft.com/office/powerpoint/2010/main" val="26974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7 : Give 4 causes of injuries to children in factories.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806489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alibri" pitchFamily="34" charset="0"/>
              </a:rPr>
              <a:t>1: Children too young.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r>
              <a:rPr lang="en-GB" sz="5400" dirty="0">
                <a:latin typeface="Calibri" pitchFamily="34" charset="0"/>
              </a:rPr>
              <a:t>2: Children too tired.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r>
              <a:rPr lang="en-GB" sz="5400" dirty="0">
                <a:latin typeface="Calibri" pitchFamily="34" charset="0"/>
              </a:rPr>
              <a:t>3 : Dangerous machines.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r>
              <a:rPr lang="en-GB" sz="5400" dirty="0">
                <a:latin typeface="Calibri" pitchFamily="34" charset="0"/>
              </a:rPr>
              <a:t>4: Other ?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8 : Who led the Sadler Committee ?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420888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Michael Sadler </a:t>
            </a:r>
          </a:p>
        </p:txBody>
      </p:sp>
    </p:spTree>
    <p:extLst>
      <p:ext uri="{BB962C8B-B14F-4D97-AF65-F5344CB8AC3E}">
        <p14:creationId xmlns:p14="http://schemas.microsoft.com/office/powerpoint/2010/main" val="12969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9 : Which reformer wrote about ‘Yorkshire Slavery’ ? 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49289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alibri" pitchFamily="34" charset="0"/>
              </a:rPr>
              <a:t>Richard </a:t>
            </a:r>
            <a:r>
              <a:rPr lang="en-GB" sz="7200" dirty="0" err="1">
                <a:latin typeface="Calibri" pitchFamily="34" charset="0"/>
              </a:rPr>
              <a:t>Oastler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alibri" pitchFamily="34" charset="0"/>
              </a:rPr>
              <a:t>10 : Give up to 4 reforms outlined in the 1833 Factory Act</a:t>
            </a:r>
            <a:br>
              <a:rPr lang="en-GB" sz="5400" dirty="0">
                <a:latin typeface="Calibri" pitchFamily="34" charset="0"/>
              </a:rPr>
            </a:br>
            <a:br>
              <a:rPr lang="en-GB" sz="5400" dirty="0">
                <a:latin typeface="Calibri" pitchFamily="34" charset="0"/>
              </a:rPr>
            </a:br>
            <a:endParaRPr lang="en-GB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340" y="260648"/>
            <a:ext cx="8510827" cy="991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>
                <a:latin typeface="Calibri" panose="020F0502020204030204" pitchFamily="34" charset="0"/>
                <a:ea typeface="Adobe Ming Std L" pitchFamily="18" charset="-128"/>
              </a:rPr>
              <a:t>Round 1</a:t>
            </a:r>
            <a:br>
              <a:rPr lang="en-GB" sz="6000" b="1" dirty="0">
                <a:latin typeface="Calibri" panose="020F0502020204030204" pitchFamily="34" charset="0"/>
                <a:ea typeface="Adobe Ming Std L" pitchFamily="18" charset="-128"/>
              </a:rPr>
            </a:br>
            <a:br>
              <a:rPr lang="en-GB" sz="6000" b="1" dirty="0">
                <a:latin typeface="Calibri" panose="020F0502020204030204" pitchFamily="34" charset="0"/>
                <a:ea typeface="Adobe Ming Std L" pitchFamily="18" charset="-128"/>
              </a:rPr>
            </a:br>
            <a:endParaRPr lang="en-GB" sz="6000" b="1" dirty="0">
              <a:latin typeface="Calibri" panose="020F0502020204030204" pitchFamily="34" charset="0"/>
              <a:ea typeface="Adobe Ming Std L" pitchFamily="18" charset="-128"/>
            </a:endParaRPr>
          </a:p>
          <a:p>
            <a:pPr algn="ctr"/>
            <a:r>
              <a:rPr lang="en-GB" sz="6000" dirty="0">
                <a:latin typeface="Calibri" panose="020F0502020204030204" pitchFamily="34" charset="0"/>
                <a:ea typeface="Adobe Ming Std L" pitchFamily="18" charset="-128"/>
              </a:rPr>
              <a:t>Multiple Choice</a:t>
            </a:r>
            <a:br>
              <a:rPr lang="en-GB" sz="6000" dirty="0">
                <a:latin typeface="Calibri" panose="020F0502020204030204" pitchFamily="34" charset="0"/>
                <a:ea typeface="Adobe Ming Std L" pitchFamily="18" charset="-128"/>
              </a:rPr>
            </a:br>
            <a:br>
              <a:rPr lang="en-GB" sz="6000" dirty="0">
                <a:latin typeface="Calibri" panose="020F0502020204030204" pitchFamily="34" charset="0"/>
                <a:ea typeface="Adobe Ming Std L" pitchFamily="18" charset="-128"/>
              </a:rPr>
            </a:br>
            <a:r>
              <a:rPr lang="en-GB" sz="6000" dirty="0">
                <a:latin typeface="Calibri" panose="020F0502020204030204" pitchFamily="34" charset="0"/>
                <a:ea typeface="Adobe Ming Std L" pitchFamily="18" charset="-128"/>
              </a:rPr>
              <a:t> </a:t>
            </a:r>
            <a:br>
              <a:rPr lang="en-GB" sz="7200" b="1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7200" dirty="0">
                <a:latin typeface="Calibri" pitchFamily="34" charset="0"/>
              </a:rPr>
            </a:br>
            <a:br>
              <a:rPr lang="en-GB" sz="3200" dirty="0">
                <a:latin typeface="Calibri" pitchFamily="34" charset="0"/>
              </a:rPr>
            </a:br>
            <a:endParaRPr lang="en-GB" sz="2000" dirty="0">
              <a:latin typeface="Calibri Light" pitchFamily="34" charset="0"/>
            </a:endParaRPr>
          </a:p>
        </p:txBody>
      </p:sp>
      <p:sp>
        <p:nvSpPr>
          <p:cNvPr id="6" name="AutoShape 8" descr="data:image/jpeg;base64,/9j/4AAQSkZJRgABAQAAAQABAAD/2wCEAAkGBxQTEhUUExQWFhUWGSEbGRgXGRwgGxohGSAaHCAYHSAaHikgGRonHx0fITEjJiktLy4vICAzODMuNygtLisBCgoKBQUFDgUFDisZExkrKysrKysrKysrKysrKysrKysrKysrKysrKysrKysrKysrKysrKysrKysrKysrKysrK//AABEIAL0BCwMBIgACEQEDEQH/xAAcAAACAgMBAQAAAAAAAAAAAAAABQQGAgMHAQj/xABDEAACAgEDAgUCBAMGAwcDBQABAgMREgAEIQUxBhMiQVEyYSNCcYEHFJEzUmJyobEkgsEVQ1OSstHhFmPxF6Kjw/D/xAAUAQEAAAAAAAAAAAAAAAAAAAAA/8QAFBEBAAAAAAAAAAAAAAAAAAAAAP/aAAwDAQACEQMRAD8A7jo0aNAn6Zu9xMmZWNLZhiciRixXvxl2uwK1O/G/+2f/ADD/AN9RvDrhobAIt3NHuPW3B+47V7aw/wC2wUzVCwwV6U2TlfpFCjQBvnQS2llAspFQ7kyMP/69eLPJ3KxftIT37f8AdjUOfraUwxD/AFClYG6BOJrm6qwAasax6gsSVcRLOcjhd5Wpvj1HkDkDj0/I0DEzSf8Ahg/o4/6gawbduP8AuJD+hj/6uNad31lI2dSrErXAF3eN17mgbP8A8jXo6sKGSMLYqOVN0SMu/bgmu/Ha+NBvXdN/4Mg/eP8A6PqRHIGFjkf+3Gomy6okrYrd43zX2sd+SCaNduPkXn03+zH6t/6joJWjRo0Bo0aNAaNGjQGjRo0Bo0aNAaNGjQGjRo0Bo0aNB4T++vI3u/kcEfH9PtzqPNP6sey+5+Tx6eOx5/fnW6ECrU2Dzd3eg2aNGjQGjRo0Bo0aNAa8OvdGgWdCRUhocKHc88fU7Mf05J1OWZPZl9vcfmND+p/rpd0xb29FRJZPpbsbb3sf9NbI9tGzODtwvHJKr6+Txa3Y4Bon3HGg86o5yUJIi1yysQLBIFkfB5F/JH7RYI5AiAToxVsWYGh6SwPBs3ZQFb7iuNeebMVDybcZYAmhdGycaBJscHgc/N8aykPLqYclJsnF7JwZj3F90VaHHKi79Og2bWYqUMkkdBXyPmA8qfU3YcCu3t9q0yaeP0gsvIyXkcgUch8gWOfvpMLbIfy6gsvcBlDF2wNmgQMFViCLqvgEyBCsio7wEYI4CV6lB9JUAGiWH/50DJNugbIKoYisgBZHer+Naeln8Mfq3/qbWqTqGAH4MlUaCr2xsVQ7WBY/b51u6YpEYDd7N/1OglaNGjQGjRo0Bo0aNAaNGjQGjRo0Bo0aNAaNGjQGjRo0GmawQVQE9ieOB++soO3048mx97N/1POsd03ABNZEC7r/APJ+3vrdoE+562yymNYJHpsSQUHdVa1DMLHqrmj3499Sx1JBfmBoq7mQUvPH1cp3++qu3VIzv5EWWMsGPpWRclIVFYlSRTWKvvyv21bFqOMlifSLayWPA5r5/p+2gkg6NR9jBgtUFJ5Kr9Kk9wv2/YWbPvqRoDRo0aA14de6QeLetCBUjHMkzBVUHkiwD733IX9/nQb+nTYQxkH0USzVYAHPJBGP9DpxpB0SI+UjfS1YEGiDRPp/w3f+wPYalTQgGjwTZBFjj4oH29/2P6B71iCViBHYyjdCQ1YljHT/AHoBu3P9eNPUtrM00BXkI1scsUKkmxQbLNQFo8q1sCADa7EFOC1A0DSgkn2/Kb9u9c39jryRJMzaSOuVg/h0FoWvqcE+oHn7/bQYR7XcjcGUyAowKCOjioAtZSM+WzB4HOLgE+nTrS2aUKKNxgnuV4Arm2sqDfuf01pTZN3yyaubA5F8HEcVQ44+f00DOJyWYHsO3BH+t86i9DJ8kXd5P3/ztrDYTFmFsxH5RVACvt9XH7A/fjW7pDXCp+b7fqdBM0aNGgNGjRoDRo0aA0aNQ991KOEqJGxDEgE9uBfJ7DgHQTNGvAb7a8dwBZIAHudBlrXNMqDJmCj5Joc8Dv8AfUY7wtxGP+Zga/VV7uPvwPvrNdqqnNzkwH1N7fOI7L+w5970A+4Yi1UAf3nsf0FX/WtbI5GyIIFVYI/1Uj2PIP8AXtXNN8X+KI0qOGSNt25CRoWyWEnnzpAO2NWAe7Yj9J/h7dMFEcjszwSBHZwQz3lEHN/3mAP+vYjQWnRo0aCH1iKVoXELYSiihPYlSCFb/C1Yn3omudV/q/W5ZtvG+zmSJmXNhIilkHIIJZwEYMCp9Lcg8cafdV6okABb3+TQAsAkn9+wsn2B1WuiPDNPJJBhKj5t6WRhG1oJFHcIXapK98eQL0FL2XhqWo5d1BCwZ3EYeSRRb5yu7hkdTbBmp0peCOw026ZtpNnPEk+53ODzZfiyZhwq5YKyjAoG9RGMbVfBVTqxdQ3RO5jj8uUhCFMkqDGTuSq8qSQ2JJClD24083u0jd0V0V0ANgi/VaMp/X0MQfkDQM9GoUm7Kighoe57f6AkfuB+uop6nz9Ru+AEu/0AJJ/XQN9GtEO6Vq5on2Pf9x7a36A1R+hbUbzfvv25SIGODmwRyA/2J9bdhw68nim/jjeOu38qPIPOTHko5RcWZ3/XAEL/AI2Qe+mfRdgIIUjArEdh7fYfYdh9gNAu6H1BI4cJZYkkVnBDMoIp2rix7VqU/Vdse25iF96lS/fgWeNS+opcUn3Rv9jrmP8ABDosQ2cW5K/jNI6lvkMoNEe/bv8Ac/Og6LD1jaKKXcQd/wDxU5P355P662/9s7er8+Gu9+Yv9e+pqqB2AGkHjPq5ghVIwWmnYRxqO/q4LfYAGr+Sva9AyXrG3IJE8RA7kSLXz8/B1Dk3cCMZE3MSrXqUyL5ff6u/oazVjg3yCaqd0jp4ghSMEnEcse7MeWY/cmzpb4625k2E6LVsoAvt9S9z7DQS9n1jaMzeVPAzcFsJEJ57FqN/udZ9BStvGPt/uTzpf4Q2MccMTIoVpII2ar5JF+/3JP7nVg0Bo0aNAaNGjQGjRo0BqF1fpyzxNGxIvlWHdWHKuPuDR1N0aDkez8TbvpkjbaeFRbN5SnNYZDQIG3enwvn8BhQJAUjhdXFOp1EskrW4AsgZvlXKxqBip7iyAe/Fc6l+OPDQ3+1aHMxuDlG4J4YAjmu6kEgj4Ok3gLwTLs9v5M8odSxJRe2PtGzEWwu7qgRxRGg92W/3+6VW2cUe0hYm5d0C8zVxYRWHx3ZqqqsEaXeOfDU7RKF3EryAM8krviCAD6AqUoFnhe2ukAVqteIwnk7g5FQyWaNWzgIgHN5ekChV5e50HKPAHSkG4fgu1xhXr0gJLGpAPySAf+X+vYt3tf8AiPSBU6XfsHhKsh+5o/8A7NUfw50w7Uo7GvN8twKBNNPt0QEj6jitk81n71zftq+e3ikI9SAN81iCrV9yuQ/fQbW3JlCqjGMumZPpLIOAODYDWT3BHpOqx4k8XeRBLiRP5RKyvEyDEqKIcFvS13Y7GqHJoaOu9RXbzysoObxuGNsMgqySJR5CckAGqOTdyDrmnUdz5u5zUCmiEkgJxUlFJdCwHId2BzF2D3NaBrL40/m4yq+YwogxiScEXfqfGS8eeOcfk2OKf07YQxtjuBKigFkKM5yYGipEQOJFV+x1PnghT8YzrC4W1EagN6gPSQ1FzXakX5+NebfpdmNtwR5n1MLFjI3hitUeeWP9e1A86f4naJnZf5kxRKHylLMpUCsAJmyPqFgi6JI7a6Pst8kkKyPA0paOJzmtqPNEdhAqm8cyzHv8nn08b6qZJvPRF4PlksSTioaNWRRkc3MrfoaYDtx2Xwf1fHY7NAnLOYKv6REzr8G/Sn/zoJx20Zahs0teASnYZiM0caruw55ABOPsbeKNcb2aonzgSAO91jY79yBX9a2RddZpogIx5boWLZGxjdhQEpj9BqwSCauudW/60suz3DCqsximBJD4gN7Ykhro9tB74XmjYIfSHZbI9Ng19PHqodu1V/rZNVfwjulks5j7KAexFjkgXxzx76tGgr/iXeYyRKbEYt2YCzakBFA7mm9ZocFV+dK5fEcMhbyVnfEEEqZEQkf5WAu+OaP7dnXiyTGG+Lvi5FjHY8ZOa1Tdx07dSEFIIaNgGXc3dfSVpXHN81idA0M6SxszTSI6qwKRzvIfUOQysCOP9OeRelH8OkA6TECV9T8UMwCIgOAD3sXweNJut9X3XTwf5zbwYMvp8qQlZCQwpMqoLwWBBFexu9Hg7cmfpIURTSP/ADUjssJCsBJ5hDKzUtXY/XjtdBbdtIwxB3e6Qr8+TRF3RVw3evY9rqvaB4f3c+43KT70CKWJMI1ZGK22RL2KCkggEZV9AskVr3pfh3bCMF1mRa+mUqcK44lBdOb95B7cjtqbtl2xURxb2TOMFqyCueeXZSKkFjuqHn9eQtTdUCf2uIUH61+kfdx3QfflfkjtqH48eum7xgQCIHIPtYUkf66r6bpRirbmOQ36Tah7Y4+tbtGF/AUkC8boZ9RaaLYTxxRjeRlWVUqpFVwSqMhUBkvgUB6StAgaBz4OnRoYPLNp/KxUfkLkt/6asWqP4T3ggj8sK0rRQxoFjXkFVGStkQEILXTEHk/Gnn89O4HpEZ91U5N9iGKkEfopH3Ggeajz76NCFZ1DHspIyP6DudVR5ZklnXdbkYIqOg4XiQupV8B6qxAuvj5Opn81FAHUL6l8ul9KlzKcUAMh5s8A0OQfitA5l6oorFJHJNUFr2Ju3xFcd7+PnWnadZzTMxSIlkFjgQpUlTeDHiwfULFAk0NQBvnfceS8QjTAMGp7awchmAojAauSfV7DvUOXqvlCYI8TRxszSAkva+WjsA2XpN5nm+B20Fv0aT9L6/BIgxeyoF0Cb7jjGweQe2jqHiFI1JWOeVvZEicE393CoB9yw0EzqPURFj6Wdm7ImNnkAn1EKALHc+4AsmtYHqyA06yofvGxA/VlBX/XVe6Tu5pTNuJlQU4jiVSSqharkgElpWAJqvw+3GpHTfETSSyKYm8kFgk4NqxioOH4/Dp/RyaOLaCxbbdpILjdXA/ukGv6dtbtVneb/atGs1GQSISJI0JkqhRWhmDytV7supXRIWaMH+ZnZxQkz8skMALU1GFBHviB/wBdA13jenG+XOI/fvX3ABP7aqvViku4Tb91yMrrRNhfwlCgfUMVNj2LI2p7bedHzcLL3CsGwbI2BSP6SfyinHc8eo6onil325QsJAcMmUoGWV/URCGZhk6iKIEfmAuiaoLL46gDNFuVYr/L2rjIAFXxYWAe4kSMAGvqOrH0bcABYwQeZf8A+OTE/wDq18+dS8STTQzLuNwjAYjAF+G70iZL6gR7L5Y927XeI/G0WzgE6VJI/wDNGIE+g+bOr5MR7WCOOTRriyAleI+hs0EhawBCT6r9JpaUgqbDmxRPf1clBrmXRXEmSTNlIjLEtkEYuzB+Ry11jY7A/fXQh4yadT5rwmB0UtI4KtUTK2OIYKTZI449XLihfGV3AWQug4s4g+wNge/cA/Pce+gs+2Ik31z3SAMim2u1DoCOatfUQBV8dtP+qdR8hclVc8gEjsCRya+lQC1c2SQpv7nVdg3qlVkEuUz+lIY1Yva+YFHFHjOsbAqjR1t6Z0bqcsnmwRSREglCWKsF+EU+tl5HqCc/PJsLJ4b2qf8AFOrDzWQFmMqYq8llUUAksQbOFfrzR1d/4cGKfb4g4shWWgfUhkBQVd0CFI5786ouz/h11eRFI3JVlqkd5lC2f8SgE9yaB7cm61ePC3gnf7BQIdztmLKBJ5sUjAUWYBcZAT6nYkkjv2+AtkfQIQy8NQjxoMwT6RHYANA4Cv01X/4hsR/LRQUH3EoDFjS4Qq5/QEsyrfF2Oe1MBPv40bzJ9lf5T5Tqp/QeezMe49u2oO42aS+W25wmdVIQiMJGoNFiFdnNmgDbUcRxxegY+EdkY7VgQEFJ7oo7ULH1XdkX9zqzaUdF2q1keW4IJa/6VwB9uf1030CHxVJKQkcYemsuUKggLRoZCjfPH++lHRW2zD0OokBxkMmH2bFkLgi7BHH3++n3iJo2jZGUyMBkFVWZgeQrUgJHvRPwfjXNxJbo+7lMbkhEKyFpUxHKSksj41yQQxHLFgx4B74v2m0eBYpkyQOGjaJg6WbS8XcBOGugf8pJvVW8LFNt+HsxJIpcjNW/FOJZWZh5iLSkkUqvQN2bNMeoSqyr/Kyq5yAMEj5ZryCpBkLBzVgsuV9weSOjdJ2w8mELkiLGtKMRYxHB4tf2rnQU2Ta9QblNqSeBnNKuXajTZ51/yr73fuq61s93Gxm3G2GK/mH4jWWHqWRfVGo91bgmuRQ106bZX/3si0OaKkcf5wf9dV3YISXMpfdOsxx+kJGpICYgnH6DllTE2wsGlAV3pfTuoTOswUpQpBI6EgMRmJGMWWJoABczxyRwQ93XQtwMZZ94p5UOoi9OPGSZXnia9sRRN9zdi3W7Kr6RZYsqjKgWUE4s/wCQWpHbg2PsVm26kZGRnBWFgoo8IWe6xNB5D2HxyffQYT77y8IooWkkNVGi4oqigWZ/ojAuxySR2U+2teoTruzCGQgvwqocgmJuQsz4lsuMQLoE0eNS9xtxMESRA5hcZZj0uPYhQST+VhlxY72NTJ+lJKxaVVIIAxcK1UbuqoN2Hcjj9bCm7TbbjDHcXLFuM42ydi6lrCychFKmharlh3BrLTXa+HiB3wVowvl2bV1cOhQ+j0qciFs1fFDjT3qm2VIGAkEVKfUfagTdAgUCbrVM2v8AELpkMKMssszym/LCOzlv/DC0FQgkADixzzdkLMOkDJJCztJGKyBwytg3qCABgCOPV8/J1XPFsUsbuaa5iqRmNipyczRC/wAyAGaMWGN9xjwNTdt1/qO5r+X6b5Ef9/eSeX+3lxgv/XUj/wCm97O6vu96q49o9tCoUepHBymzJYMikGhVaCb0jwrCsZSa9y4a2eYliSQDVMSAougvsK/XR1bwX0+WNg+026gAnJY0Urx9QIH7/HGnm02wjFAsxPJZjZY0BZ/YDto3238yN47rNSt/GQIvQIPCXT1i2G32/CmOIWK7mrZq9rZia+/f30l6f4dnj2jwVCTNIqtNDdsnLSSyBuPNPrFi7LKdOoW3sCnzYk3Q+duRG57f93K2FcWfxOSTxqTF16Ba8zPb3zUysigtxjl/Z5X7Bjyb0FM/mm28J8zLaLFuBtg1XhE8hkMqccBwY41J4BW64rVl8Pb0tMsMDyvAkXmOZyxkuYny0t/V2DucuQPL9jpn0HeJukedQGjdyqE0QyxMUDD2xLBnU/DA609Q8LwyymZS8MrAh3hbFnBUL6u4Jx4BIscURQ0ESHxRHuJdzBGAwjSsyQVZizoQApsKGUizVlWoVRKHpPR13L+fNFFuUNIj2CoALZSDNcifUVXvSpGQfUdT9/4VPmOkYiiglWKHFVCnBDI0lYgZEx1GOeFs8c2l2O7l21oI3VYJng2sdFUmknlkKmu7RRRYfbk+6AgJPWf4T7KQny0MRPNIxx+eAbI7ntQ+jg65x448AbjaKrly23WwotmWKyPQvvbHscVBNWRxfZeidRaLzotzOkrwFFMxxUMZVDBTXAez2FEhk4+feoSCSZYCyrCrLJKCBRPeOFfa2ceYe/CfD8B8+bXYbdgZN5vg3FhIcppiLruxVYzZFBie54Faf7Hb7OOnTpk8/uP5l8gwqrZNuKjNkMAytYDV2vX0GFUYhFAHe6A49h27n/QX21H3M0pH4YF32JA4s8g89+/+X78aDiy9b3SBsdpMsf1hNtA0KYqb5YBH8ux75XZuu2mHTPGrrNjK7LmKziJfEiyFkYx8kCzQ+nnj46Z1zp6yQbiSvxPJdVcMwyAVqyxIDLkSQDdA/fVA6BsZgAViaNryaSWlKg1bJ5hPq5JxIIHb5XQXWDdFURpZh+JQUIzAMSOEtmMhYAXfp9+BzqfsGjenaP3oZqAfnIZ2zD/FfPtY50l221iiS33GZr+0LGQt+Y1n+HyPYD25ur1P/wC0FMSYrnE/eR5Ej73QHaySO3bvzxWgh9QkDyeiQLfscVcL9hiJB+999Q9vsJGOecgBPsiqOORRZba//fXvW94gDLJuFhQenCNgpokEAsPxLbisSt/vrTH1WGPlApY82uBZhX97m/pNEkcihoLl0WJlQ5X39xR/2H+2mOk/hmYSR+Yv0sARxR5F8j2OnGgS+J+liWJiq/iUKYNi1A39WLduSBXJFcXrjO83e4UNBKVZzwxjxMhslgGkaIhq4BU13HySOy+NOopBs5ndii4lchwRlxd+1faz7AEkA8O8JdB3O/VmZgIWLfiSxtK3YglY0UoTx+c+3F0NBj0zdvGyyuIlSOuIwxWa6y5RnruOcbpuaGu99A3Zk2kElAF4lNCwBajtkAQP1A1zqTwLDt1MsCS7ncLx+PEypwBdVGD2AqyVFVxerp4Y65DJt4sWLARhmfGlBYXj9jzVDjggdjQO5YUwIagpu6NA5cG6rvek025CiaLIxxxKFy9RkoIrFy5JyADe/qJDc86z3G/UyIpLFJRSED0HsGB4NvZPDACr9xpV/JTGVYUMjKO86uvmRgrflyZE5kHGibNG+4shvikfcRuqpRc0+JUmJ1AZJ0y+sMMXF+9X76cRxYBgbIc2Sw4BNXiO4Bbn1G77XxrITQ7SNUkkWONQArOQo9IApmJouaJ9r5+Drm3iz+JpaVttsR9VhtxLSquJo4K/sDxkwq7pW0Fn8Udfi2hjMzkpKSvlRj8RhTEEKPU4uwbx+r+tR65/FGZi0ezijjAq3lkVmBPFYxtgGBoVmf01R+j9Hl385aJzPuXLZyZMFW/Tk7/VgoPAUAn7elW670fwXB02NZmCTuhTKWahhyFLRj6YgoN8cnmzoKz0n+He+6gRN1PeSKhOQiThj2INEBYj8egt+mukeHfCW02Q/wCHhVWPeRvVI36u1sf0utY7Lrnnp5qqyohs2RRALI4JW0YAWwxY3QsDi32gNGjRoDRo0aA14ygiiLHwde6NAg6lsAjKu3JgJtmZGxjRb9TeWQUZyTx6fk2PeFP1ueITSsq7iGIC2h9EnIU1jIcHpTlYdeGFA63ePZWTazsjKpEDkO3ZSChDV78/7aqnUNlJ/IRwIccZcGPs7OjHI/3lCESVzZNH6SCFl8JeIl3kszG0oBYo5PTIVF5SY/Bb3HFBdP8AqnSodwuE8ayKDYDDsaIse4NEixqhxvGYmikhEixOKbkSKSC3oYFfLmIJbJW9ORB5Ug4bjxVuNmiu/wDxMBByjdlG4jFkWsgCrMvt6grXxbG6C3bzZRbaHCKJcWahGPzMQTfy7HHv3HJ9tJeh+HpBuJdxuyAqSFowxuzj6pbulAHoX/CJDQ8yhJ8GdcXqLzbhGHkpUcUZ/tVr1PJJzalziADfCX+YjVol26OtMoK/B/6fGgrXQ03Ekrzq7Daysx8iay+NUssZPMQcgnBuMSOFN6Y7DqcM4fyZUkxbFzG11fB7e5IxHPAHexWsfEfRRulETSyJBR8yOL0lxxQLAZY9xiPq/QEGrdFXyYk2kJUbiW5pCAo8qHhc8VA9ZjAjQADnJu3cLN1TqsUayCYEApj6ReZb0rGnyxulH5j+2ubnwZI6n+Y38wlcj0rs5CMowp5wJ8yjwWPBsnV0XZo+7hWZXkfymeKzwgjMal3rjNw4Bb4UqOLL2hQDRUg5D6h7j2C12X7/APU3oOcuZ9oRJu5IpfMY+SJAysaPZVrzC3uVC18Dnjb0lJpXmxMudkEIQGABq8g3DGhy0lmscFxADjxttwd5sHZqC+aMR+e1Fr8+wNj+6R76kw9QkVCsa4gc4j2LE3y1833uvc6DXttlFHLcm2EYC2heqyNB6ZbZbPcHvYNAk5Vbr/jWFJGVBGVyKkNmoJHpGJBKyANQNAVqydQ3r0HnlRFBFjKkHHPqNH+oOlJ8S7DIrnFLIOfw1aQLQIyZ0/DHHu2PF/fQXrw+n4CMRTOoZhVckD76Y6idL3fmxq9FcuaNcD2+liDx8E6l6Cr/AMTIXbps/lxmVwAVQKGJ9QsVRyBUkEDkgkAi70n/AIMbR02H4yMkple81xJslgaof3j2++r9JVG+1c65jsesnaAogIhfcAxu8cjGiyLiyySLIHu7NV7kksdB0Pe7RnACPgMgXocsBXp7igQOf/8AAxF6QIIwu2AUIwYIfp9sh9rW6P5TXsKEKHxBMELSQjHIgP60HF2JFlUGI0OGJKkleaNhttdxHOpdGsEYkH8p70VPAaj+4ruK0CDZx+Y+KmRuSdwshpUYUwoWcTdEYk8EEk/ms22hWJK4CgWSSf3JJJP9TpZNuf5VqkbKF7K+klo65YtR9UVsBYAxtRzYrln8V/H4eY7OPmGLmYKQfOcHiAlT6YweX9zWPB40EH+I3ih+obgQqr/ykMihVQHLcSE0OeyCiSLNgcnkgKh6T0iSeSOJPLSTdvSKihgEjYl5zkTmvDUzE2eF9yqTzjL5YCuXaTJmY+nnnBAOy01f+WqutdV/hRs1WWWV0SCaRjHEqgZRogjuM8VZOPHBsSH3oBb9x0JNhtAmzAWj6zkgknajwxKHNjZNAqeKWtKtt4X3DzATuHhmjk9LEhoyQqhUZWPpIUNV8gvd6sPUdnLKjKr3JGy5WoyZUIcH+6xYe4AAs8GmVmjIBCChsJTJ+g/KP1W1/fQQOndN8rcSDGklQsUUjy2IK22FWHpsSbo0OPhh0CbLbxWfUECsCCCGAAIIYAg38jUbqeQ3W1ZTwxZHH+HB2BHsBkFB73a/F6k9I485fdZmv/mCv+/DD/b20DDRo14wvQe6NRlkFnuP1Ot6m/fQZaNeDXugR+L4mMFLjbHyyGPcTUhArubINe9e2q/Jtw0cpd2A2+78w4Cy5WFWPAtsWy7DnnvqydbYeZECTwHcAfIxSz9gJGP60fbVM6p1V4mIUosjbkxjK8QZBAEmb0gHy6RmFgcqL9Y0GE+2BA9RHlMwdfymV/U4ta4RD6yOC5ABzAqr77ouW5dp2JUMGVB2Reysy2QXsMiAjuhNUhD4b/xFINysO0posAkCt3NlnbeO/ZczcuXNjB6sEaskMdqCvqd/UDVZEis6PYYqAB2VVAshTYQN4qoyvEzQbjlleMqCq0oLS5WJE4QHOx9Ki2YaunhLxM24xi3kZh3Q+k3SS0LtKJpqBuMn8rVeLVWt1s1j2s0rSD/Oayd1PcAg+mMBiBXJB9y2XNt/vmDYIzhwTLIzMTgq2UQMWyXANxyCHJK3kNB3ze+IVhnEbr6eC7CzhleCmhQJqgDWR4UlvSfN3tY5mi3EyeW0TFogKElEciQnspBFqeB6ebrVA8A+KDvHJ3kg/mIiRCAAFelGTkA+vcAcCxwuRA+qrHPu7DmSwEGRX3rtlVmxd8DI2SAGbLQRzCd08ku5SwwCrHmyKqoXNSlSPNXnLEkL2J45VnDu/R5UJ8tFARfLWmoDgIKpVAv1EUKPBxY6TwbvzQ4xb8NgCj+km+Rl35yJURi+QbyN5MNvNwTRBA9WVDgV6iQcVUUDQJAA7khW0Cjxr1B4NtkgQuGAjViLOXDYEknM8DLucj3GDaR+Hup7oMiRETTSH8UAZxQRqLJOT45ntkzjInuaobfEqxbrcrtnleSPEuyIqqzsCuKqzAlIuWZjWRx9KkFdWroe1TawJFCnlxAlgpvMlvUSQxOLdxzkwocgcAIsvhUTPlunLgm8WYsOO1AgRhfekhr/AO4e+m/TdptoeIo1UijY4PBLD3urv0liPq4HOk/W5DNGywSfiGySoLFgckokdixPBJrg9iNRm2+8j3TqFRY6tGD5WzYALbGo1Fdh2LLyRRIdQgBxF99bNKPC+3kSBfNzDED0v3SgBjwxB7d7/rpvoMJlBUhhakEEVdj3Fe+qj0zpKbed49plgQPM28rOYwPyvEXsBeaIU0PjitXE607YjEKARiAMT3Hx7m/1vQRZtgQLjYr8oT+GQe68C19+V/e+2qtuNht1QiNBC6RsEtmxYnIqhZyMWViMcwGXsvFjTzf9Zm24JlgLqFdg0Nt/ZjIKQRwWUGiaF+nngmCOtJMkablHikZgtofRkclsH3TIY0y1z2IBIDZ4i6mv8lLJC4V5AI88TkhP1WpFqVUs1EcHkjk6+ZoEjUliMl5oEjH2AtqOZFm8QeRYJHOuofxUmG2EEalI/WZAKyWRFHpLKvpJy5XhQLP03Z51tNuZI3ahY9bOwtiGLAFeCWtgyV2yKc3oJkW79INpEFiY23pMklM44FeYCF4PYNKgvhddL/hx0dm2q/nlAExOYJ/G84Yk9w6lWU2bUvKe9a5Tt0jMkEUi+b68GpyEa/SI08sE1RjJYDIkkfGuk/wy6lJDvmSQEyTwKrtYOUiAsl0zAtRdSbA7ccEkOoeGOtrudv5isHIJDUCDwTXBANgcH/EGHcHWW1q5o7AIfiu5EluCR8esj/lY+3FK8Hq0O7nSWlzU1jyVIkkkVSOQSVOQIPJY4gVq19L3n/FPlG0blFWmUgEK09UfpNcEc8BtAy+qOKzRDgfupII/eiP31p28w/mi35ZlwH+eBpA36llPH2Q6wh3SP5kQ9DlnKH2JVyMh8kOvI+a+RaHa9Z5DOrjyt36RgbK7nJASFHGLyMORzj8nQXdmrvrW24X5/wBD/wC2ozzHk5sF78xkUP1NaTy77I4hxZPGM/J/5VAP7X++ga7rdxrZJYk/Csf9l1Dn3XYrnZ98J644v0qVHb3Gk0sUj/3SPYq1H9+V4/fWlduY1rzMK7nzVA+/LSH20DteoMB6pMfvlGP3/EUac7FiUBbKzz6sb/qnpPzxqtdEAb6dwrEHssyHIffy147/AO2rLt0IJ78/4mP+/bQKev7ipokr6kkN0aGJjvmqvkce4B++qX/EHeHyY9vt1Dz7g1JXJjjWlYD82RtEsckCr4FWrxe+MkLH6UWQntZPoCqLI5Y8ffjkd9I93vo4lEUf4m5HoMhAtM2bNv8AMakN8UAa/LkFG6IjtiLS3vzCKqKNCfwV/wATOTfsPUPbTHrXVSknkxhgAArY0tmRWAiDWGy9KkkMCtCgTydDQRr+CsjRLAFJ8ojMHhgAOTlQFccnIEHLWSStEwPCNXDtzlZBXlKOZlIYgZj0cqoIZg1eI+pAhYwwZksPw2CiMqZAvBGHmBYhwV7Em8tUzfuuOSgu727FWsLx6A98UAMqN3iPZhrpknh5d4yvMc2ePGOGgyR2fMIBAGTllFuTX1cUNUnxTGoeWMhgySFREB8C/TQAUlQxUrYJUDE9yFWk3MhGQbyzGFxKtTGiWUhmbMkZEggn2r5123oHWBvtvFuRalfQVrhZAoDEURbH6gRWKVRT1MnD93MR6AuJU5Ht3IscC1FZGqr6jx7Cx/wy628M7bfJgm4HAUAnzEBMdWwC5fSSfleRQZQ6VsxJGFO4kybkUqkCz6QqKnc0tC7YgYjAK4Sg+Muvzu/kh0cZCoYwTmfV6nwILMGCgKCyE2RdA6c9R3jNGC8yszJ6mjtYljtVcx2ppGFDNvr4oBMAtK6xCczEsSrbelVvIME5Qs/5VU+YwoAFqJ4J0HRvA2xXabdXt5J5lVnN3XFqiLYsgcljQNElwONY7reyybhirIkRGJJp2NFlLEKQXWwFRVIXJuzNkywelEx9OU7hTaKAIAwVpSwDJCxxuPK0PloMzxd+pgz8B9FjjjnWQ5TsF8yVaDfiJZCPH6gAS/PB96ZaACX4aihmikVPONlgxKsvLAqccQsZYcjBbdOwvsG+z6GqpGuRHlsxjZSQUDk2FIPPBrzB8eoKe0vbSqQFjAoAIABxQAIUCqZQK4W1I5XGiNSYX5u7vm79vkuQbHcZAEHscSL0Fj6c1ryWJvnLv/T2/TUrSvohPqs8WKX9u9EWv/mYGrGmmgNaxyb+OPcH9K+NbNat1uFjRna8VBJpSxofAUEn9ANBr3W6jVkjci5bCgg01Cyt9rrmu5APwajy9EhZFQpYXtZJPAA7k83QsHg9zelvWerZKDGhdQfq9OIJTzIpCe6qXAS64s3xzpr07qsUwtG/ZhTXR4o8gimBHcFWB5U0FQ8b+FmO0A25LNC2ccTCwxAOSc9yyZfBLe4yOuKxIjukah/w4QQkRIkZzNQQD/xQkmLdrKnm6B+m9wBKskYOLqRR7lTwytX61we9HXAPG3SVXqLTDcYmcszheXiOODxgget8hIqpVsFrsS2gTdRJhlyc5ULiiBHlDy2lCnhz+EhDFR+Y5Lyts1i8IbiMSRzOpaWUIGlIOX4o3EQwZgOy0Djx2F0uS1Hqm4mkzn8spCfoaQ21ORyGNeZI2JN1wAcaVRXvTuoO4hhSkUFVd+ASMjQBHtyfkn34CgB3TZorSrMeGaFCPUfWdo/qGJPJUMwyI/P34Gpw6rHvYtvMtpckiMDWUbRrIW7XTAx184seBfHMN91FtvOUSKWQxxVauxVcwY0jEalUU5Zc2QKjoWoXVrTbEbSUysfMG5G4GERVSZYBK6oIvWa9bA8tYF5Hghb97ECoZhgcwwf2VrAfn+6QT9qW/jSHxJ1OPZOzTFUfcf2SAj1yKUdGP90eYCCx4AaO/wAxDHbTOy+Ufrr6bBDYN5iEMABiQGjL1yQuqN1Xd+dt9r5riR9nPGpYModkLowINinqMKWFX3oXoL/veoluROAfYIYxf3P/ABHP+moG56gi1luQO31yJzf2aU86XCbzHciGdgovEzRsDQPbIFj/AM2og38oJw6UQALLefXH28tO9ffQN03xa8JM67BZIOefa2A/11ITcygA3j+rqf8A0Of99V/deKUQYzbZYRxzLOwA7d7HezrRufEu3AzAhPyQZG/2qv69tBcNrvpRz5q/uZD7/wCVgDpt0vqRe8zHQ98mH6cNGoPv78cfOub7fxDt2PpCsfcRmbjj3/4gAf8AzprB1RMSbC17FZCT7gc7giuK7H9NBaPFki1GtAk2QbAIxxI9iSMqPHYhT8aok6oZbYDGIYKK/MR6jxyCRww9/R7E233m9P4ZeIpGMre2zFi8Cjckl1jVbKg5D5rVH8U71jJDt4aV5iS2HqwN4lSexC0UvvUWgY9KgZZQKOTtmcg5NElxwW4NZmx2YxirNay8adNxRMqa7eRS5ULmQFJIs9rA9JPOQokgvMVSsVAoVfFsLrkg16iALo/Sp4JOqJt+qnd7qT0qYRJcrqLEmKssS38ERhu1nkHsKC0Nu2L4R5tGBzjYEhULSDL1Mg98qs17hlHOuu7vN3fkDIgn+/S4mlxVcT6LuzZB9tT+peJmqZAQO6Rgr+Q0cwWNXnyCLsG/m6W7GgL4XgC+BfJr4sm/30GUwJJaweeSOOT3oUP9BWsEBuwO3P8AT3+2sjHQBvv2H27X/UH+mpnTo2IlwIAMYV2YfSGkjsg3Q5A571lQ7kB03wJt9vuB/MyuGlDE+SWAEZBbmhj5t/UCTiOSSKptviTabMytudyWQRKwkSKwZgQAIiaGIYkITS3eNJRUUno4bcShduHzJCIgIQJEhJMhevRZJtuwZ2oZKgNn8QbDd+WuW2kSOJyMxyZ5R9LoDbYABkjUi/UCSWLaCs9T8StuJl8wjGIuQA2IGZrCLE0CeLd7PqcsSABrpPhzcQvt2CSKzkXI4RRlfu1i1jH5Vb1Yra5GweWdR6ese1jCwu0rEvI+LkLmSiRdsVK4kEWSZCyn+zrTrwVupEnEKR+Yig/zDKOAzX6bUG1BFEc5kMaKoKDo/RdnIY8pXbH3X/KfevSvs2A9IN2YzeneQXlzQHPPe/73e7r3vL4aQarPR+pvLNJgUEURCNIxNl2AIjiC2iV2tWkkNgKSBQs/Syssi0FK5EBjXJHJZb4Nf4c+SeYyGGgsnTY6jHtlRr4sDjsP9h+mpWjRoDUbdb+OOs3C3ff7VZPwBYsngXqTqO+xjJsopPJ5F/Vwf66CNJ1eCqDBxiD6RkKY4gWOOTwBqlbzrkP8yIYAYyEieyKCeYYwoYe1O8T/AAR5w75X0D+UjvLBcu14i/f3/c/1OsZ9mjsjEepCcSO/Ioj9D8fIB9hoKa3XhuJMkWWJv7PFlIGSYOFyHpsmRQPeg/bnVc8TmBlG7EsdgE4M6ANKChZqHJVlVwASLuuA5y6TtegQJnSZB+WEhL2fdrkJNni+fYaXdd8F7XcQPF5SgWXRV9KCSuHKrQc33yB0HzZuuos+DvJm6/2aUGWMClLMpGLMwW6Hwp7AKGHTTGDntYppZFDHJu4zjdWJIBAN5FTxZWgLUu/T9h/CKE2WjaPsyhnWRbAT0SWASt5fTjfN9hpRuv4fdUhmhhDjc7NpVL44oFH0NkpOSjBmHoJBHcXQIVXxHf8AKbKbywSuKqObcqpdmsMCqkkDgWau1AUa6l0nqRiRo45I6aBJVykBlLRIisuJj/s3VAvqOS96oilnXv4VudmI4yryRoixWRkCWCtb0v4YTuMbIHAsC7r0bwt5axCYpIyRoMgtMGUFWplItGH5aqxfwACDcStHuYJhTIkisaXFvLliaLkf4Wo3zZAFqAAeUbnbuishdoS+59bG1AD0pkPIyjEbob+ZOD313jfeFFlUIXAURmGgp5jOJo2xGdr9Vc82OdVrxF/DmSSngaIvhgwfIBwoIQlhlzzyCpsUPbkKD/8AXMrxtluD5qAEK6E8riHUlkNAkH5PPYVrCfq05hWZy1zcxIkcfIU4MykocwGAJ4HzpxJ/BrdMxqSCJWHqCszAG7AUBFtRx3/00x3f8KtwdmNv5kblHDpwVVb4kFZHhgFIrHmyeeSFMk6kQOTDGasFpVzI+KWEAHj5/fW7/tvmmlXgAm/Mrt3/ALUA33ri9Tf/ANGN9mSTtwnsEdr/AEpgaH6sdZH+DO8ux5QHwWJ/2IvQINw8vmKxjjF85tLKF+3eej+l6w6oUELLIIpSSa/GZip7WqmZhx37HVjh/hFv1P07VqPFqnI+TSXf2s/rqVP/AAm3oHoG1sgg+lFqwRwcSQfuNAo8K7hlKKkbhJMvW08brYxpqRQyOqCqNk+kcAcWTc7IPMkgq4caNWaYTKVsH5Kmqrgfe9nhz+GW8iZfNMIQ4mQI5JYoVPp/DUJkAykg9jfJ1Ydr4K3Cly75+ZICwzJ9IAFWQO5tqrsSvIrQIN71BFilMhoRxktR5sj6AfYC7q7xx71qlwEwbNV5V5AZmvuAFKqL4sImI9iHsdm10bqfgjc7gYFQsbU0gZlLNVHHiwOLW/0rjkEf8LmbcxTSyqyGQPLGOAFjAKRLx6gzgMzGvpHGg4lHs2YNKwtT2oElsjiMAeTV2Pel9u+oy7e6yNEilAFm7K0w4rm+/PHbXeus/wAP9w6OYXjjmkJBYE2qggoFagbJGTCgLrGsQdUhP4Mb5iRlGoy+qRvbmzimWRPBFsPcEe+gpUqhyFhUorS0tsWrLDEAhQzNyCVFm+aFjWWx2IYzKXWKrysFnUIwBFWOWJrvZIxoBr11boP8Lt3tpsxOjiNWMJawBIxwV8aNBYyXqyM6+50y6r/CZHQCJwr5redsrIAF9QPdlBdgPc42ffQUTwd1ddupkhgZ3I9c0uKoqrhSRLYdowhX1FgLNkEHjLqfVOo7t2Vpni8mNslRQa8wBBGojRfxHe4xVsoEnNA30fp/gCXzFaeaIqDbJHGQCAbCjJiFABKdjaMV7VTno3gfbbft5kpz8wGV8iCEMQ7AWAhIF33J76Dj3SdpJBtpEhORY+bKTYRzFnggLkBG5EhY1QCDkhtbej9Obb7farB5Rnndy8pooqgMwa8lxAVeOQL9kNMe1dT8L7TcY+bCrYriO49NqxXjupKix7jg6IPDUClaB9AAQcAJVgMoAADAEgH8oJxxs2HPdj0DFQPhsnaUJSNLZOQ4BkNhcaHYnAhsTe+h7KRWDm6qvV9Tfc5DNj7fkA9lqqbQ7GNccUUFbCmuRfJ5+SeSe5PfUnQGjRo0Bo0aNAaNGjQGjRo0Bo0aNAaNGjQRepboxRtJjkFBY81woJ/6V++o46ofN8ooLyC3ZrmMyd8a9q/11O3ECupRwGVhRB7EfB+2tZ2MeWeIyu797AKg/riSP0Ogw6XvfOjWTHEMAQD3pgDzYFckj71fvqM/WPRI4S8VZlUMMnxLKBz9NsKF/P66nbbbJGKRQo44A+AAB+gAA15/Jx/3F732He8r/wDMSf1JOgjxdRylwVSVpSHBsUwYgnjgemu/uPvWW73rK+KpkfLLgZUTiVGI4qzfz3/rrdttnHH9CKvAHpFcLwBx7D21k+2QtkVUtVXXNXdX8WAdBr2m78yMSKLuyvPeia5ri/8ATS2TrbhCxiXvKKDk35JYf3OLKn9OO+nSqBwBX6ffnUc7CKsfLSueMRXr+r2/N7/Og07TfM8siFABG2OWR5tI3BAxA/OR34xHzxnPvcZAmN2Abv8AvNj8V/rrcm1QNkEUMfcAXyAO/wCgA/QD41mYVJsqLqrrmu9fpoFex6yZEjcIBmBYy7XEJa7feua+dewdaDAHGvSGNngWsTVwLJ/EHt7H7anJsYgABGgA7Uo44x4449Pp/TjWQ2qUBgtAUBQoDjj/AEH9BoI2w35kZ1KhcSwuzzi1WLUX8miautT9aF2UYOQjS7JvEXZ5Jv5J51v0Bo0aNAaNGjQGjRo0Bo0aNAaNGj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No children were to work under the age of nine. </a:t>
            </a:r>
            <a:br>
              <a:rPr lang="en-GB" sz="3000" dirty="0"/>
            </a:br>
            <a:br>
              <a:rPr lang="en-GB" sz="3000" dirty="0"/>
            </a:br>
            <a:r>
              <a:rPr lang="en-GB" sz="3000" dirty="0"/>
              <a:t>A maximum working week of 48 hours was set for those aged 9 to 13.</a:t>
            </a:r>
            <a:br>
              <a:rPr lang="en-GB" sz="3000" dirty="0"/>
            </a:br>
            <a:br>
              <a:rPr lang="en-GB" sz="3000" dirty="0"/>
            </a:br>
            <a:r>
              <a:rPr lang="en-GB" sz="3000" dirty="0"/>
              <a:t>Limited to eight hours a day for children 9 to 13.</a:t>
            </a:r>
            <a:br>
              <a:rPr lang="en-GB" sz="3000" dirty="0"/>
            </a:br>
            <a:br>
              <a:rPr lang="en-GB" sz="3000" dirty="0"/>
            </a:br>
            <a:r>
              <a:rPr lang="en-GB" sz="3000" dirty="0"/>
              <a:t>Children between 13 and 18 it was limited to 12 hours daily.</a:t>
            </a:r>
            <a:br>
              <a:rPr lang="en-GB" sz="3000" dirty="0"/>
            </a:br>
            <a:br>
              <a:rPr lang="en-GB" sz="3000" dirty="0"/>
            </a:br>
            <a:r>
              <a:rPr lang="en-GB" sz="3000" dirty="0"/>
              <a:t>Children under 13 to receive schooling for two hours each day.</a:t>
            </a:r>
            <a:endParaRPr lang="en-GB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3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4427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atin typeface="Calibri Light" pitchFamily="34" charset="0"/>
              </a:rPr>
              <a:t>Round 4</a:t>
            </a:r>
            <a:br>
              <a:rPr lang="en-GB" sz="9600" b="1" dirty="0">
                <a:latin typeface="Calibri Light" pitchFamily="34" charset="0"/>
              </a:rPr>
            </a:br>
            <a:br>
              <a:rPr lang="en-GB" sz="5400" dirty="0">
                <a:latin typeface="Calibri Light" pitchFamily="34" charset="0"/>
              </a:rPr>
            </a:br>
            <a:r>
              <a:rPr lang="en-GB" sz="5400" dirty="0">
                <a:latin typeface="Calibri Light" pitchFamily="34" charset="0"/>
              </a:rPr>
              <a:t>Complete the quotes</a:t>
            </a:r>
            <a:br>
              <a:rPr lang="en-GB" sz="5400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endParaRPr lang="en-GB" sz="4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58611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</a:rPr>
              <a:t>Insert / guess  the missing words </a:t>
            </a:r>
            <a:br>
              <a:rPr lang="en-GB" sz="2000" b="1" dirty="0">
                <a:latin typeface="Calibri" panose="020F0502020204030204" pitchFamily="34" charset="0"/>
              </a:rPr>
            </a:br>
            <a:br>
              <a:rPr lang="en-GB" sz="2000" b="1" dirty="0">
                <a:latin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</a:rPr>
              <a:t>1</a:t>
            </a:r>
            <a:r>
              <a:rPr lang="en-GB" sz="2000" dirty="0">
                <a:latin typeface="Calibri" panose="020F0502020204030204" pitchFamily="34" charset="0"/>
              </a:rPr>
              <a:t> : </a:t>
            </a:r>
            <a:r>
              <a:rPr lang="en-GB" dirty="0"/>
              <a:t>When asked by a committee of enquiry about the state of the roads in his area, a Member of Parliament replied, "We travel in ########## , Sir!". </a:t>
            </a:r>
          </a:p>
          <a:p>
            <a:r>
              <a:rPr lang="en-GB" dirty="0"/>
              <a:t> </a:t>
            </a:r>
            <a:br>
              <a:rPr lang="en-GB" dirty="0"/>
            </a:br>
            <a:r>
              <a:rPr lang="en-GB" sz="2000" b="1" dirty="0">
                <a:latin typeface="Calibri" panose="020F0502020204030204" pitchFamily="34" charset="0"/>
              </a:rPr>
              <a:t>2 and 3</a:t>
            </a:r>
            <a:r>
              <a:rPr lang="en-GB" sz="2000" dirty="0">
                <a:latin typeface="Calibri" panose="020F0502020204030204" pitchFamily="34" charset="0"/>
              </a:rPr>
              <a:t> : </a:t>
            </a:r>
            <a:r>
              <a:rPr lang="en-GB" dirty="0"/>
              <a:t>The changes came in several stages. First #########  were improved, then canals were built and finally the ######### was developed</a:t>
            </a:r>
          </a:p>
          <a:p>
            <a:br>
              <a:rPr lang="en-GB" sz="1000" dirty="0">
                <a:latin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</a:rPr>
              <a:t>4 and 5 : </a:t>
            </a:r>
            <a:r>
              <a:rPr lang="en-GB" dirty="0"/>
              <a:t>Canals could make those who ########## in them vast sums of money. In the 1790’s so-called “canal ######### ” took place </a:t>
            </a:r>
          </a:p>
          <a:p>
            <a:br>
              <a:rPr lang="en-GB" sz="1000" b="1" i="1" dirty="0">
                <a:latin typeface="Calibri" panose="020F0502020204030204" pitchFamily="34" charset="0"/>
              </a:rPr>
            </a:br>
            <a:r>
              <a:rPr lang="en-GB" sz="2000" b="1" i="1" dirty="0">
                <a:latin typeface="Calibri" panose="020F0502020204030204" pitchFamily="34" charset="0"/>
              </a:rPr>
              <a:t>6 and 7 </a:t>
            </a:r>
            <a:r>
              <a:rPr lang="en-GB" sz="2000" i="1" dirty="0">
                <a:latin typeface="Calibri" panose="020F0502020204030204" pitchFamily="34" charset="0"/>
              </a:rPr>
              <a:t>: </a:t>
            </a:r>
            <a:r>
              <a:rPr lang="en-GB" dirty="0"/>
              <a:t>The Industrial Revolution also helped bring about a revolution in ############## . In the 1830’s, Samuel Morse helped to invent the telegraph. This worked by sending ##########  signals over a wire laid between two places. </a:t>
            </a:r>
          </a:p>
          <a:p>
            <a:br>
              <a:rPr lang="en-GB" sz="1000" dirty="0">
                <a:latin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</a:rPr>
              <a:t>8 </a:t>
            </a:r>
            <a:r>
              <a:rPr lang="en-GB" sz="2000" dirty="0">
                <a:latin typeface="Calibri" panose="020F0502020204030204" pitchFamily="34" charset="0"/>
              </a:rPr>
              <a:t> :</a:t>
            </a:r>
            <a:r>
              <a:rPr lang="en-GB" sz="2000" dirty="0"/>
              <a:t> Towns grew rapidly and with them came ####### as well as elegant city centres. Steam trains and the Royal Mail made communication easier</a:t>
            </a:r>
            <a:endParaRPr lang="en-GB" b="1" dirty="0"/>
          </a:p>
          <a:p>
            <a:br>
              <a:rPr lang="en-GB" dirty="0">
                <a:latin typeface="+mj-lt"/>
              </a:rPr>
            </a:br>
            <a:r>
              <a:rPr lang="en-GB" b="1" dirty="0">
                <a:latin typeface="+mj-lt"/>
              </a:rPr>
              <a:t>9 : </a:t>
            </a:r>
            <a:r>
              <a:rPr lang="en-GB" dirty="0">
                <a:latin typeface="+mj-lt"/>
              </a:rPr>
              <a:t>. “A customer can have a car painted any colour he wants as long as it’s ######### ”? </a:t>
            </a:r>
            <a:r>
              <a:rPr lang="en-GB" b="1" dirty="0">
                <a:latin typeface="+mj-lt"/>
              </a:rPr>
              <a:t>Henry Ford.</a:t>
            </a:r>
            <a:br>
              <a:rPr lang="en-GB" b="1" dirty="0">
                <a:latin typeface="+mj-lt"/>
              </a:rPr>
            </a:br>
            <a:br>
              <a:rPr lang="en-GB" sz="1000" dirty="0">
                <a:latin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</a:rPr>
              <a:t>10</a:t>
            </a:r>
            <a:r>
              <a:rPr lang="en-GB" sz="2000" dirty="0">
                <a:latin typeface="Calibri" panose="020F0502020204030204" pitchFamily="34" charset="0"/>
              </a:rPr>
              <a:t>  </a:t>
            </a:r>
            <a:r>
              <a:rPr lang="en-GB" i="1" dirty="0"/>
              <a:t>Being the richest man in the ##########  doesn't matter to me. Going to bed at night saying we've done something wonderful, that's what matters to me.</a:t>
            </a:r>
            <a:br>
              <a:rPr lang="en-GB" i="1" dirty="0"/>
            </a:br>
            <a:r>
              <a:rPr lang="en-GB" b="1" i="1" dirty="0"/>
              <a:t>Steve Jobs </a:t>
            </a:r>
            <a:endParaRPr lang="en-GB" sz="2000" b="1" dirty="0">
              <a:latin typeface="Calibri" panose="020F0502020204030204" pitchFamily="34" charset="0"/>
            </a:endParaRPr>
          </a:p>
          <a:p>
            <a:endParaRPr lang="en-GB" sz="16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58611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</a:rPr>
              <a:t>Answers</a:t>
            </a:r>
            <a:br>
              <a:rPr lang="en-GB" sz="2000" b="1" dirty="0">
                <a:latin typeface="Calibri" panose="020F0502020204030204" pitchFamily="34" charset="0"/>
              </a:rPr>
            </a:br>
            <a:br>
              <a:rPr lang="en-GB" sz="2000" b="1" dirty="0">
                <a:latin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</a:rPr>
              <a:t>1</a:t>
            </a:r>
            <a:r>
              <a:rPr lang="en-GB" sz="2000" dirty="0">
                <a:latin typeface="Calibri" panose="020F0502020204030204" pitchFamily="34" charset="0"/>
              </a:rPr>
              <a:t> : </a:t>
            </a:r>
            <a:r>
              <a:rPr lang="en-GB" dirty="0"/>
              <a:t>When asked by a committee of enquiry about the state of the roads in his area, a Member of Parliament replied, "We travel in </a:t>
            </a:r>
            <a:r>
              <a:rPr lang="en-GB" b="1" dirty="0"/>
              <a:t>ditches</a:t>
            </a:r>
            <a:r>
              <a:rPr lang="en-GB" dirty="0"/>
              <a:t>, Sir!". </a:t>
            </a:r>
          </a:p>
          <a:p>
            <a:r>
              <a:rPr lang="en-GB" dirty="0"/>
              <a:t> </a:t>
            </a:r>
            <a:br>
              <a:rPr lang="en-GB" dirty="0"/>
            </a:br>
            <a:r>
              <a:rPr lang="en-GB" sz="2000" b="1" dirty="0">
                <a:latin typeface="Calibri" panose="020F0502020204030204" pitchFamily="34" charset="0"/>
              </a:rPr>
              <a:t>2 and 3</a:t>
            </a:r>
            <a:r>
              <a:rPr lang="en-GB" sz="2000" dirty="0">
                <a:latin typeface="Calibri" panose="020F0502020204030204" pitchFamily="34" charset="0"/>
              </a:rPr>
              <a:t> : </a:t>
            </a:r>
            <a:r>
              <a:rPr lang="en-GB" dirty="0"/>
              <a:t>The changes came in several stages. First </a:t>
            </a:r>
            <a:r>
              <a:rPr lang="en-GB" b="1" dirty="0"/>
              <a:t>Roads</a:t>
            </a:r>
            <a:r>
              <a:rPr lang="en-GB" dirty="0"/>
              <a:t> were improved, then Canals were built and finally the </a:t>
            </a:r>
            <a:r>
              <a:rPr lang="en-GB" b="1" dirty="0"/>
              <a:t>Railway</a:t>
            </a:r>
            <a:r>
              <a:rPr lang="en-GB" dirty="0"/>
              <a:t> was developed</a:t>
            </a:r>
          </a:p>
          <a:p>
            <a:br>
              <a:rPr lang="en-GB" sz="1000" dirty="0">
                <a:latin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</a:rPr>
              <a:t>4 and 5 : </a:t>
            </a:r>
            <a:r>
              <a:rPr lang="en-GB" dirty="0"/>
              <a:t>Canals could make those who </a:t>
            </a:r>
            <a:r>
              <a:rPr lang="en-GB" b="1" dirty="0"/>
              <a:t>invested </a:t>
            </a:r>
            <a:r>
              <a:rPr lang="en-GB" dirty="0"/>
              <a:t>in them vast sums of money. In the 1790’s so-called “canal </a:t>
            </a:r>
            <a:r>
              <a:rPr lang="en-GB" b="1" dirty="0"/>
              <a:t>mania</a:t>
            </a:r>
            <a:r>
              <a:rPr lang="en-GB" dirty="0"/>
              <a:t>” took place </a:t>
            </a:r>
          </a:p>
          <a:p>
            <a:br>
              <a:rPr lang="en-GB" sz="1000" b="1" i="1" dirty="0">
                <a:latin typeface="Calibri" panose="020F0502020204030204" pitchFamily="34" charset="0"/>
              </a:rPr>
            </a:br>
            <a:r>
              <a:rPr lang="en-GB" sz="2000" b="1" i="1" dirty="0">
                <a:latin typeface="Calibri" panose="020F0502020204030204" pitchFamily="34" charset="0"/>
              </a:rPr>
              <a:t>6 and 7 </a:t>
            </a:r>
            <a:r>
              <a:rPr lang="en-GB" sz="2000" i="1" dirty="0">
                <a:latin typeface="Calibri" panose="020F0502020204030204" pitchFamily="34" charset="0"/>
              </a:rPr>
              <a:t>: </a:t>
            </a:r>
            <a:r>
              <a:rPr lang="en-GB" dirty="0"/>
              <a:t>The Industrial Revolution also helped bring about a revolution in </a:t>
            </a:r>
            <a:r>
              <a:rPr lang="en-GB" b="1" dirty="0"/>
              <a:t>communication</a:t>
            </a:r>
            <a:r>
              <a:rPr lang="en-GB" dirty="0"/>
              <a:t>. In the 1830’s, Samuel Morse helped to invent the telegraph. This worked by sending </a:t>
            </a:r>
            <a:r>
              <a:rPr lang="en-GB" b="1" dirty="0"/>
              <a:t>electrica</a:t>
            </a:r>
            <a:r>
              <a:rPr lang="en-GB" dirty="0"/>
              <a:t>l signals over a wire laid between two places. </a:t>
            </a:r>
          </a:p>
          <a:p>
            <a:br>
              <a:rPr lang="en-GB" sz="1000" dirty="0">
                <a:latin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</a:rPr>
              <a:t>8 </a:t>
            </a:r>
            <a:r>
              <a:rPr lang="en-GB" sz="2000" dirty="0">
                <a:latin typeface="Calibri" panose="020F0502020204030204" pitchFamily="34" charset="0"/>
              </a:rPr>
              <a:t> :</a:t>
            </a:r>
            <a:r>
              <a:rPr lang="en-GB" sz="2000" dirty="0"/>
              <a:t> Towns grew rapidly and with them came </a:t>
            </a:r>
            <a:r>
              <a:rPr lang="en-GB" sz="2000" b="1" dirty="0"/>
              <a:t>slum</a:t>
            </a:r>
            <a:r>
              <a:rPr lang="en-GB" sz="2000" dirty="0"/>
              <a:t>s as well as elegant city centres. Steam trains and the Royal Mail made communication easier</a:t>
            </a:r>
            <a:endParaRPr lang="en-GB" b="1" dirty="0"/>
          </a:p>
          <a:p>
            <a:br>
              <a:rPr lang="en-GB" dirty="0">
                <a:latin typeface="+mj-lt"/>
              </a:rPr>
            </a:br>
            <a:r>
              <a:rPr lang="en-GB" b="1" dirty="0">
                <a:latin typeface="+mj-lt"/>
              </a:rPr>
              <a:t>9 : </a:t>
            </a:r>
            <a:r>
              <a:rPr lang="en-GB" dirty="0">
                <a:latin typeface="+mj-lt"/>
              </a:rPr>
              <a:t>. “A customer can have a car painted any colour he wants as long as it’s </a:t>
            </a:r>
            <a:r>
              <a:rPr lang="en-GB" b="1" dirty="0">
                <a:latin typeface="+mj-lt"/>
              </a:rPr>
              <a:t>black”? Henry Ford.</a:t>
            </a:r>
            <a:br>
              <a:rPr lang="en-GB" b="1" dirty="0">
                <a:latin typeface="+mj-lt"/>
              </a:rPr>
            </a:br>
            <a:br>
              <a:rPr lang="en-GB" sz="1000" dirty="0">
                <a:latin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</a:rPr>
              <a:t>10</a:t>
            </a:r>
            <a:r>
              <a:rPr lang="en-GB" sz="2000" dirty="0">
                <a:latin typeface="Calibri" panose="020F0502020204030204" pitchFamily="34" charset="0"/>
              </a:rPr>
              <a:t>  </a:t>
            </a:r>
            <a:r>
              <a:rPr lang="en-GB" i="1" dirty="0"/>
              <a:t>Being the richest man in the cemetery doesn't matter to me. Going to bed at night saying we've done something wonderful, that's what matters to me.</a:t>
            </a:r>
            <a:br>
              <a:rPr lang="en-GB" i="1" dirty="0"/>
            </a:br>
            <a:r>
              <a:rPr lang="en-GB" b="1" i="1" dirty="0"/>
              <a:t>Steve Jobs </a:t>
            </a:r>
            <a:endParaRPr lang="en-GB" sz="2000" b="1" dirty="0">
              <a:latin typeface="Calibri" panose="020F0502020204030204" pitchFamily="34" charset="0"/>
            </a:endParaRPr>
          </a:p>
          <a:p>
            <a:endParaRPr lang="en-GB" sz="16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alibri Light" pitchFamily="34" charset="0"/>
              </a:rPr>
              <a:t>End Of Round 4</a:t>
            </a:r>
            <a:br>
              <a:rPr lang="en-GB" sz="7200" dirty="0">
                <a:latin typeface="Calibri Light" pitchFamily="34" charset="0"/>
              </a:rPr>
            </a:br>
            <a:r>
              <a:rPr lang="en-GB" sz="6000" dirty="0">
                <a:latin typeface="Calibri Light" pitchFamily="34" charset="0"/>
              </a:rPr>
              <a:t>The team with the lowest score can steal a player from any other team.</a:t>
            </a:r>
          </a:p>
        </p:txBody>
      </p:sp>
    </p:spTree>
    <p:extLst>
      <p:ext uri="{BB962C8B-B14F-4D97-AF65-F5344CB8AC3E}">
        <p14:creationId xmlns:p14="http://schemas.microsoft.com/office/powerpoint/2010/main" val="40448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Calibri Light" pitchFamily="34" charset="0"/>
              </a:rPr>
              <a:t>Round 5 </a:t>
            </a:r>
            <a:br>
              <a:rPr lang="en-GB" sz="9600" b="1" dirty="0">
                <a:latin typeface="Calibri Light" pitchFamily="34" charset="0"/>
              </a:rPr>
            </a:br>
            <a:br>
              <a:rPr lang="en-GB" sz="5400" dirty="0">
                <a:latin typeface="Calibri Light" pitchFamily="34" charset="0"/>
              </a:rPr>
            </a:br>
            <a:r>
              <a:rPr lang="en-GB" sz="5400" dirty="0">
                <a:latin typeface="Calibri Light" pitchFamily="34" charset="0"/>
              </a:rPr>
              <a:t>Industrial Chronology </a:t>
            </a:r>
            <a:br>
              <a:rPr lang="en-GB" sz="5400" dirty="0">
                <a:latin typeface="Calibri Light" pitchFamily="34" charset="0"/>
              </a:rPr>
            </a:br>
            <a:br>
              <a:rPr lang="en-GB" sz="7200" dirty="0">
                <a:latin typeface="Calibri Light" pitchFamily="34" charset="0"/>
              </a:rPr>
            </a:br>
            <a:endParaRPr lang="en-GB" sz="4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62464"/>
              </p:ext>
            </p:extLst>
          </p:nvPr>
        </p:nvGraphicFramePr>
        <p:xfrm>
          <a:off x="251520" y="668115"/>
          <a:ext cx="1296144" cy="4921126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459764298"/>
                    </a:ext>
                  </a:extLst>
                </a:gridCol>
              </a:tblGrid>
              <a:tr h="4329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 1750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60037"/>
                  </a:ext>
                </a:extLst>
              </a:tr>
              <a:tr h="41216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1772 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662984"/>
                  </a:ext>
                </a:extLst>
              </a:tr>
              <a:tr h="39432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17867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1830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7833"/>
                  </a:ext>
                </a:extLst>
              </a:tr>
              <a:tr h="3784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03301"/>
                  </a:ext>
                </a:extLst>
              </a:tr>
              <a:tr h="4254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1837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74959"/>
                  </a:ext>
                </a:extLst>
              </a:tr>
              <a:tr h="4089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51233"/>
                  </a:ext>
                </a:extLst>
              </a:tr>
              <a:tr h="42074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1846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64693"/>
                  </a:ext>
                </a:extLst>
              </a:tr>
              <a:tr h="40386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4733"/>
                  </a:ext>
                </a:extLst>
              </a:tr>
              <a:tr h="39538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1880 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99037"/>
                  </a:ext>
                </a:extLst>
              </a:tr>
              <a:tr h="4318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1903 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93571"/>
                  </a:ext>
                </a:extLst>
              </a:tr>
              <a:tr h="4074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  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0596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87889"/>
              </p:ext>
            </p:extLst>
          </p:nvPr>
        </p:nvGraphicFramePr>
        <p:xfrm>
          <a:off x="1907704" y="692696"/>
          <a:ext cx="6545048" cy="4896545"/>
        </p:xfrm>
        <a:graphic>
          <a:graphicData uri="http://schemas.openxmlformats.org/drawingml/2006/table">
            <a:tbl>
              <a:tblPr/>
              <a:tblGrid>
                <a:gridCol w="6545048">
                  <a:extLst>
                    <a:ext uri="{9D8B030D-6E8A-4147-A177-3AD203B41FA5}">
                      <a16:colId xmlns:a16="http://schemas.microsoft.com/office/drawing/2014/main" val="870621577"/>
                    </a:ext>
                  </a:extLst>
                </a:gridCol>
              </a:tblGrid>
              <a:tr h="4269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Subsistence farming the most common way of life.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81269"/>
                  </a:ext>
                </a:extLst>
              </a:tr>
              <a:tr h="40639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Bridgewater Canal extended to the River Mersey.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76745"/>
                  </a:ext>
                </a:extLst>
              </a:tr>
              <a:tr h="3996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</a:t>
                      </a:r>
                      <a:r>
                        <a:rPr lang="en-GB" sz="1800" b="0" u="none" strike="noStrike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Watt’s </a:t>
                      </a: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steam engine betters Newcomen’s engine.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94179"/>
                  </a:ext>
                </a:extLst>
              </a:tr>
              <a:tr h="3996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Liverpool to Manchester Railway begins.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46545"/>
                  </a:ext>
                </a:extLst>
              </a:tr>
              <a:tr h="3996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 Act.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84905"/>
                  </a:ext>
                </a:extLst>
              </a:tr>
              <a:tr h="4194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Samuel Morse develops the telegraph and Morse Code.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70980"/>
                  </a:ext>
                </a:extLst>
              </a:tr>
              <a:tr h="40319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Rebecca Riots Begin.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21185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Graham Bell invents the telephone. 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113375"/>
                  </a:ext>
                </a:extLst>
              </a:tr>
              <a:tr h="3996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 Act 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2318"/>
                  </a:ext>
                </a:extLst>
              </a:tr>
              <a:tr h="3996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Act 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21035"/>
                  </a:ext>
                </a:extLst>
              </a:tr>
              <a:tr h="42580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Wright brothers make first powered flight. 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30966"/>
                  </a:ext>
                </a:extLst>
              </a:tr>
              <a:tr h="40174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 Ford and  the Model T.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85705"/>
                  </a:ext>
                </a:extLst>
              </a:tr>
            </a:tbl>
          </a:graphicData>
        </a:graphic>
      </p:graphicFrame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7304088" y="1949450"/>
            <a:ext cx="4606925" cy="3752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03747" y="-36095"/>
            <a:ext cx="607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5392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46361"/>
              </p:ext>
            </p:extLst>
          </p:nvPr>
        </p:nvGraphicFramePr>
        <p:xfrm>
          <a:off x="251520" y="782290"/>
          <a:ext cx="1296144" cy="4921126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459764298"/>
                    </a:ext>
                  </a:extLst>
                </a:gridCol>
              </a:tblGrid>
              <a:tr h="4329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 1750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60037"/>
                  </a:ext>
                </a:extLst>
              </a:tr>
              <a:tr h="41216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1772 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662984"/>
                  </a:ext>
                </a:extLst>
              </a:tr>
              <a:tr h="39432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17867"/>
                  </a:ext>
                </a:extLst>
              </a:tr>
              <a:tr h="38500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1830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7833"/>
                  </a:ext>
                </a:extLst>
              </a:tr>
              <a:tr h="3784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03301"/>
                  </a:ext>
                </a:extLst>
              </a:tr>
              <a:tr h="4254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1837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74959"/>
                  </a:ext>
                </a:extLst>
              </a:tr>
              <a:tr h="4089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51233"/>
                  </a:ext>
                </a:extLst>
              </a:tr>
              <a:tr h="42074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1846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64693"/>
                  </a:ext>
                </a:extLst>
              </a:tr>
              <a:tr h="40386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4733"/>
                  </a:ext>
                </a:extLst>
              </a:tr>
              <a:tr h="39538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1880 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99037"/>
                  </a:ext>
                </a:extLst>
              </a:tr>
              <a:tr h="4318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1903 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93571"/>
                  </a:ext>
                </a:extLst>
              </a:tr>
              <a:tr h="4074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  </a:t>
                      </a:r>
                    </a:p>
                  </a:txBody>
                  <a:tcPr marL="33787" marR="33787" marT="33787" marB="33787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0596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33660"/>
              </p:ext>
            </p:extLst>
          </p:nvPr>
        </p:nvGraphicFramePr>
        <p:xfrm>
          <a:off x="1979712" y="782290"/>
          <a:ext cx="6624736" cy="4961705"/>
        </p:xfrm>
        <a:graphic>
          <a:graphicData uri="http://schemas.openxmlformats.org/drawingml/2006/table">
            <a:tbl>
              <a:tblPr/>
              <a:tblGrid>
                <a:gridCol w="6624736">
                  <a:extLst>
                    <a:ext uri="{9D8B030D-6E8A-4147-A177-3AD203B41FA5}">
                      <a16:colId xmlns:a16="http://schemas.microsoft.com/office/drawing/2014/main" val="870621577"/>
                    </a:ext>
                  </a:extLst>
                </a:gridCol>
              </a:tblGrid>
              <a:tr h="43259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Wright brothers make first powered flight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81269"/>
                  </a:ext>
                </a:extLst>
              </a:tr>
              <a:tr h="411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Henry Ford and  the Model T.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76745"/>
                  </a:ext>
                </a:extLst>
              </a:tr>
              <a:tr h="40495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</a:t>
                      </a:r>
                      <a:r>
                        <a:rPr lang="en-GB" sz="1800" b="0" u="none" strike="noStrike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Watt’s </a:t>
                      </a: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steam engine betters Newcomen’s engine.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94179"/>
                  </a:ext>
                </a:extLst>
              </a:tr>
              <a:tr h="404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Act 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46545"/>
                  </a:ext>
                </a:extLst>
              </a:tr>
              <a:tr h="404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 Act.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84905"/>
                  </a:ext>
                </a:extLst>
              </a:tr>
              <a:tr h="42502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Samuel Morse develops the telegraph and Morse Code.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70980"/>
                  </a:ext>
                </a:extLst>
              </a:tr>
              <a:tr h="4085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Bridgewater Canal extended to the River Mersey.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21185"/>
                  </a:ext>
                </a:extLst>
              </a:tr>
              <a:tr h="42037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Graham Bell invents the telephone. 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113375"/>
                  </a:ext>
                </a:extLst>
              </a:tr>
              <a:tr h="40495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 Act 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2318"/>
                  </a:ext>
                </a:extLst>
              </a:tr>
              <a:tr h="404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Rebecca Riots Begin.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21035"/>
                  </a:ext>
                </a:extLst>
              </a:tr>
              <a:tr h="431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The Liverpool to Manchester Railway begins.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30966"/>
                  </a:ext>
                </a:extLst>
              </a:tr>
              <a:tr h="407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Subsistence farming the most common way of life.</a:t>
                      </a:r>
                    </a:p>
                  </a:txBody>
                  <a:tcPr marL="33410" marR="33410" marT="33410" marB="3341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85705"/>
                  </a:ext>
                </a:extLst>
              </a:tr>
            </a:tbl>
          </a:graphicData>
        </a:graphic>
      </p:graphicFrame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7304088" y="1949450"/>
            <a:ext cx="4606925" cy="3752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41729" y="56204"/>
            <a:ext cx="607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Match the event with the date</a:t>
            </a:r>
          </a:p>
        </p:txBody>
      </p:sp>
    </p:spTree>
    <p:extLst>
      <p:ext uri="{BB962C8B-B14F-4D97-AF65-F5344CB8AC3E}">
        <p14:creationId xmlns:p14="http://schemas.microsoft.com/office/powerpoint/2010/main" val="7676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4" y="76470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sz="7200" dirty="0">
                <a:latin typeface="Calibri Light" pitchFamily="34" charset="0"/>
              </a:rPr>
            </a:br>
            <a:r>
              <a:rPr lang="en-GB" sz="6000" b="1" dirty="0">
                <a:solidFill>
                  <a:schemeClr val="bg1">
                    <a:lumMod val="50000"/>
                  </a:schemeClr>
                </a:solidFill>
                <a:latin typeface="AR CHRISTY" panose="02000000000000000000" pitchFamily="2" charset="0"/>
              </a:rPr>
              <a:t>End of the icHistory Quiz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AR CHRISTY" panose="02000000000000000000" pitchFamily="2" charset="0"/>
              </a:rPr>
              <a:t>!</a:t>
            </a:r>
          </a:p>
          <a:p>
            <a:pPr algn="ctr"/>
            <a:endParaRPr lang="en-GB" sz="60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40" y="160337"/>
            <a:ext cx="89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itchFamily="34" charset="0"/>
              </a:rPr>
              <a:t>1 : Causes of the Revolution : The odd one out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Money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Markets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Materials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Metals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850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215199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itchFamily="34" charset="0"/>
              </a:rPr>
              <a:t>2 : An entrepreneur: best answer.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person who builds a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company or business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An investor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 person who works hard</a:t>
            </a:r>
            <a:br>
              <a:rPr lang="en-GB" sz="2800" b="1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in a factory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An inventor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112162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168275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itchFamily="34" charset="0"/>
              </a:rPr>
              <a:t>3 : Odd one out ?</a:t>
            </a:r>
            <a:br>
              <a:rPr lang="en-GB" sz="3600" b="1" dirty="0">
                <a:latin typeface="Calibri" pitchFamily="34" charset="0"/>
              </a:rPr>
            </a:br>
            <a:endParaRPr lang="en-GB" sz="36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Urban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Town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Rural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City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385620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9" y="188640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itchFamily="34" charset="0"/>
              </a:rPr>
              <a:t>4 : Best date fit for the Industrial Revolution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1" y="1268760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1650 -  1800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7" y="2636912"/>
            <a:ext cx="4990256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1750 - 1950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80" y="4005064"/>
            <a:ext cx="499025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1750 - 1900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1" y="5400452"/>
            <a:ext cx="499025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1600 - 1900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3564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78" y="188640"/>
            <a:ext cx="895212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libri" pitchFamily="34" charset="0"/>
              </a:rPr>
              <a:t>5 : Two revolutions that also took place with the IR </a:t>
            </a:r>
            <a:br>
              <a:rPr lang="en-GB" sz="2500" b="1" dirty="0">
                <a:latin typeface="Calibri" pitchFamily="34" charset="0"/>
              </a:rPr>
            </a:br>
            <a:endParaRPr lang="en-GB" sz="25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770" y="1268760"/>
            <a:ext cx="5312405" cy="10081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Communication Revolution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66" y="2636912"/>
            <a:ext cx="5287609" cy="10081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Russian Revolution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079" y="4005064"/>
            <a:ext cx="5256095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Transport Revolution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770" y="5400452"/>
            <a:ext cx="5312403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ndara" pitchFamily="34" charset="0"/>
              </a:rPr>
              <a:t>Computer Revolution </a:t>
            </a:r>
          </a:p>
        </p:txBody>
      </p:sp>
      <p:sp>
        <p:nvSpPr>
          <p:cNvPr id="13" name="Oval 12"/>
          <p:cNvSpPr/>
          <p:nvPr/>
        </p:nvSpPr>
        <p:spPr>
          <a:xfrm>
            <a:off x="218232" y="130476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64204" y="267291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64204" y="4039344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269516" y="543645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AutoShape 2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 descr="data:image/jpeg;base64,/9j/4AAQSkZJRgABAQAAAQABAAD/2wCEAAkGBxEQEhISEhIQEhAWFRQVDxAVDxAPDw8PFBQWFhQVFhUYHCggGBolGxQUITEhJSkrLjouFx8zODMsNygtLiwBCgoKDg0OGxAQGy8lICQsLC4sMSwtLC0sLCwsLCwsLCwsNCwsLyw0LCwsLSwsLCwsLSwsLCwsLC8vLywsLCwsLP/AABEIANcA6wMBEQACEQEDEQH/xAAbAAEAAgMBAQAAAAAAAAAAAAAAAwQFBgcCAf/EAD4QAAIBAgMFBgMECQMFAAAAAAABAgMRBAUhBhIxQVETImFxgZEyobEHQsHRFCNSYnKC4fDxQ5OiFRczY5L/xAAaAQEAAgMBAAAAAAAAAAAAAAAAAwQBAgUG/8QANxEAAgECAwQIBgIBBAMAAAAAAAECAxEEITEFEkFRE2FxgZGhsdEiMkLB4fAUI1IzNHLxFWKS/9oADAMBAAIRAxEAPwDuIAAAAAAAAAAAABH2qvYAkAAAAAAAAAAAAAAAAAAAAAAAAAAAAAAAAAAAAAAAAAAAMLndV0+8gD1k+cQrK19QDLtgGN/6gu03QDJJgH0AAAAAAAAAAAAAAAAAAAAAAAAAAAAAAAAAAAAAo5vh+0pyXgAcow+ZywuIetlvNSXRp6ownclq0nTdno1ddaf7nyd0dRyrM41qd0+RkiNMxubWxVr8JOL80/8ABrGSdySpSdO1+KT8ToGDqb0E/A2IycAAAAAAA+SkkAeYVE+AB6ckAfUwAAAAAAAAAAAAAAAAAAAAAAAADzUV0wDjW3eEUcQ5LhLj/EtL+1vYq1pOnLeXE9Bs2lSxtB0KmsLuL6n9k8/Aj2Z2hlQe5J6FiElJXRxcRQnQqOnPVftzH4zH71WVRPjVk/eT/oVMPP8AsnF87nV2jSX8ajNcEovwv638TrmyWN7SjHXkXTiGfAAAAABXxWLjTV5NIA1TFbRdrU3KYBlnmcKFO8pa2AKGX5vLE1O78IBtVNWQB6AAAAAAAAAAAAAAAAAAAAAAAB8lwAOS7fv9cvOxBiI71N9WZ0dlVnSxUevLx/NjUsTQclppJfC/wOfQxHRyz0PR7SwKxUMvmWj+z/cn3mv4TGyjvQldPW6fFST/ADJllNTRyJtypSoy/WjpX2d7SxTUG/mdE4R1qjVUkmgCQA8TqKPFgGAznaalRT1V/MA5ptBtbOs2ot2AK+WZr2C3n8T68SKNVTlaOi4lurhXRpqVXJy0XG3N8upa+BFXzepiJ6t7vPi/kbznGCvIioYepXnuU1d+S7eR1bZTL1RpRlJbrau0+K8/EyndEc0oyaTv1mTrZnFOy1Zk1LeHk2rsAmAAAAAAAAAAAAAAAAAAAAAAPM+DAORbfSvWj/EvqR1v9OXY/QsYT/cU/wDlH1Rg1A8+5Hu7mLzrJ+1W/DSqvRVEuT8ej/tTUa+7k9Dn4zCdL8cPm9TWKGNqYed1eLT1TunGXNNHZpT3keTr03CR1XZD7RkoqNRkpAbPidvaSWgBq2cbcVKl1F2QBq1XEVa8ub6vkvNkdSrCmryZPQw1SvLdpq/ou0s0MEoavWXXkvI5VbFyqvdjkvU9Pg9nUsMt+eclx4Ls99ewg/RZVJb0rxXKP3rfgT/yYUYbkM3z4FNYCrjKzrV/hi9FxtwXV78DO7PUKcKinUsqcNUnwcuXt9bGMPepJ1JvJE+PkqFJYXDxzlwWtuPjp2XNgxW1c6zVOimocL8HLyXJeP8AkvQnv5rT1OFXw6w63Zu8+S0j29fUsuLvobPs9lsrKc9WyUpmypWAPoAAAAAAAAAAAAAAKmKxip8eAB6w+NhPg0AWQAAADxWejAONbaVN7ExX78fqRV3alLsfoWMJ/uKf/KPqitGlc8y52PbOQUBvC5j81ySniF3luztpNcfVc0S0cTOk8ipicJTrr4teZqlfZzF0Zd2PaR5Sg1f1i9b+52ae0KM1m7PrPOVtl4im8lvLq9tTJYHB4mWjpzj4ytH6m8sbQj9XhmaQ2fiZP5PHIzGHydLWbv8AurRe/EoVdpt5U1brZ08PsaKzrO/UtPHX0MhGkkrJJLotDnyqOTvJ3Z26cI047sFZHxxMbxJcjmkk29EtW+iRumZvbNmJWJb1d7t9yPKK5aHToUXPJ/Kjj4vGqheUF/ZLTqXD8LmbZslSjvJ8ZHUSseYbbd3qdXwCe6gYLQAAAAAAAAAAAIcRU3VcAxyzyCdpOwBdp4+nJXUl7gEOOpwqxaTVwDnmZ1sRg6mjbhfuv8GVqtaVF/Erx58UdLD4Sni42pvdmuD0fWuK61n4GXynbRaKpp48iWnVhUV4sqV8NVoO1SNvTxNrweb0qi0kvckIC/GafBgEGYVN2En4AHEs5rdpi1/E/kmytjJWoSfUXNnq+Jh2+mZcoqzR5ebuj18tCapQ5r1Io1ODNFPgRqBJvG1z7uGN4xcbg3hcbg3jNz66Nld8eSMKpd2RhSuzxKjZXfojZTu7IypX0MPntXdgoLjN2/lWsvwXqXcMryu+BFiZ2juriVKdLVQjrN/FLml0XQ7GHUp/FLKK0X3/AHicLHThRvCGc380uNuS5d3DLM6lsRkO5FTktS6cc3mKsAfQAAAAAAAAAAAeZRuAa1tFkHaJuN0+q0Zhq5vTqOErrzzXec9xOIxWFk4uTa5N6FSpUqUtc0dqhhsHjV8F4T5artV+Hfl5lWptXiKTumzeGKhLXIrYjZNalpZr9/dRituI1o7laNnbmrepM92pG2qKK6WhNSzTWhjsNmtOfBo4lfDzpSy7meow+Op4in8S7V+8DJ4XGuOsJuPrdextTx9WGU1f1KtfZmHqZ03uvxXgZ3BbV16fxd5dU7/LiX6ePoz1du39scmrs6vT0V11e2pNm+3sHTcXpK3Dgy4mmropNNOzNEybFfpGIlJcIxb9ZOy+VznbUnu0bc36ZnT2RC9fe5L1y9zZIR1R5yTyPSNmQjAqORA2eKmGvqvY2jVtkzKnzIXSa4pkimmb7x6jh2+XqYdRIw5pE8MOl4vqROq2aOdxKmYUhcp4hXfkWqeSJYaGl7VYvdxEI/swTX8UpO/yjE7ez6O/B9pzNoYnopq2tsu02/YDJe2kpy15nbSSVkedbbd3qdgw1FQikjJgmAAB8uAN5ABMA+gAAAAAAHxoAwef5DCvF6amGk8mZjJxd07M5bnOTSoycZLTkzl4nDOn8UNPT8HpsDtJV10db5uD5/n18jXKtFU3acVOi+Ka3tx9UV1Le0dmW5Wp/DNXj6dh9lkFKXepylC60ae/BryevzDxU9JZmstm0X8VLK/LNfveQyyvFU9YOM1ytLdl7S0+ZjpaUtcitPCV4/Ln+9ZHOviofFTqLx3JOPutDG7SejRWlKvDWL8ChjMXUnpJPyaZPTioZxZXqTc8pI2rY/LuypObVpVHe1rNQWkb+8n6nOx2IdSe7e6X6zpYCgqdNytZv04GxU4ao50nkXWzIRiVGyC5IomjZrc9KJrcxcbouLnlxM3FyOcbG8XdmyMfKJcTLFzRNt8DJYinVs9yUFG/JTi27eqa9mej2RVTpuHFO/czgbXptVFPg1bvRsmzG07wsFE65yTZaf2hPmASf9wwDxL7QwCvU+0GT4AFvAbWzqPV2QBnqW1lOKte7ALGHz2VV92LAM3hHJq7ALYAAI682loAYHHZ9KlxiwDEVtuYx4oAwOd7UUa8WmlcA0DMc0Sbja65M51bCJPegdihtKUo9HUzfB+5UyjOeynuy/8AE3/tt8/Lr7+detQ3ldalzC4zo5bsvlfkbjT/AMeJy2dm5PCJE2aNk0URtmrZLGJG2aNk9GGqIpyyNJPIvxiVGyBskUTRs1uet0xcxc+7ouLnlxM3FyKrDRm8ZZm8XmY+US4mTpkFajGStKKkujSa9mS06koO8XZ9RmUYzVpK6KVTK6L/ANOPpeP0LscfiF9b/e0geBw71gvT0IJZTR/Y/wCU/wAyVbRxH+XkvYwtm4X/AA837kby6kvuL3k/xJP51d/V5L2N1s3Cr6PN+55eEpr7kfZMz/KrP6mTxwOGX0LwK9Wg/u7kF1Uby/oWKdeKzleT63kRVMJVllS3YLmld+it3eJ7wOW1Kj3Yb83z5JebLcMTUnlCP75FCrszDUFv4iq/u/Vm85BsVLSVWT/hWi9+L+RajCes34ftzl1q9BZUKduuWb8PlXgzeMFl0KSSSRKU27lxIGD6AAD40AVcTl8J8UgDVs62IjVu4TcH03Yyj9L/ADI5xk/llbwLNCtShlUpqXfJPydvI0rMtj69Ftumpx/ahd/8ePtcp1FiY6O/Zb2OzQlsurk47r62/W9vGxhpZbSekqcW+aa/MoyxNb/JnSWz8Ja6gvUlp5ZQX+jS/wBuL+qK0qs+bJf49FfQvBGQpQSSSSSXBJWSXkV5M2yWSLFN2IZZmjLlOKZXk2iJtomjRRE5s0cmWKVJIhlNsjcrliMSFsjbJFE0bNWz2omtzFxui4ueXE2TMpkcom6ZsmQzgui9iSMmbpkE4LovYlUmbpkE0TRZuirVSJ4XJYlWZYiSogkiaCbdkZc1Fb0nZGYyTZuddpyTUfqdehgeNTw9ziYvbP00PF/Ze/gdCynI6dBJKK9jpRioqyOBOcpy3pO76zLJWMmp9AAAAAAAAAAPE6afFAGGzTZujX4xV+TtZr1IqlGFT5kT0MVVov8Ark16eGhz7aPKHg3d3dPra7Rza2zXrTfczs0NtJ5Vl3r29vAoYepGSundf37HGqKUXZnZjOM1vRd0XKcEV5NmjbLVKNivJ3IpMswRDIjZPBELNGTxRG2aMliiNs0Z7UTW5qHEXB5kjZM2IpI3TNkQzRIjdEE0SxN0VK0yzBEsUU5liJMini8RGmrydr6Jc5Poi3h6M60t2P8A0R18RChDen/2ZrZnL4VGp1ZRS5Rvoj0eHw0KKy15nmMVjKuJlnpwX7xOh4WtRgkotFkpl2nWUuDAJAAAAAAAAAAAAACKvXjBXbsAc/2xzCOI/Vx4c2U8VjaeHWecuXuXMLgqmIeWUefsaticCkrwvGSWjXGyPMqs3L4uJ6CdNQXw5WKGW503UVGou+21GceDaTeq5PTivkS1aHwb8dCOjjN6fRyWfM2SnUZz5RRbaLdGaZWnFohkrFqBCyNk0CJmjJokbNGSI0ZqfWYQRHI3RsiGZIjZEMyRG6K9Z2RNBXZJHUoTLaLCKmKqxhGU5O0Ypyk+kUrsnpxcmorVmXJRTb0RzqpmDxVZ1JXfKEOUIcl59X1PT0cJuQ3V39Zwqm0Y7+9q+HJG0ZPRrNrs42fW2q9S1CjCGaRUr7QxFZbspZclkvz3m/5HkmIlZzkyUpG74DB9muIBcAAAAAAAAAAPjdgDFZpnlOineSuaznGCvJ2RvTpyqS3YK7NGzXP6ldtRuo/U42K2m9KWXX7Hcw2yVH4q/h7/AIKFKl1ODUqNu51W0lZHjNK6hTfI1pRcplWvKyNKyaLqYuLXCO9OXgkrfVr3OxW+Ci0c/Cxcq66szeoM47O2yzQ4ognoRS0L0GVWQMmiyNmjJosjaNWe0zSxqfWxYEcmbJGSOTJEbIgmyREiK9bgyaGpJHUoTZbROjBbXX/RK9ukb/w9pHe+VzoYD/Xj+8GQYxLoJX0/JpGRTgpLS56bdqPjY890mGj9G8+1pHVdncxUUlGF31svwRKlYqzkpO6Vuy/3bN+yrE1J2vGyMmpm4gH0AAAAAAA+N2AMfmGb0qKblJK3VpGHJRV2bwhKct2Cu+o0nONtXO8aK0/aei9FxKFbHpZQVztYbYk3nWdupa+3qaxVxE6j3pycn4nJq1J1HeTudylQp0Y7tNWPcGVpI2aJlO3MiaI5ZGtbR5l92/zLmGo8Tj4urfJFzZfAOlBzku/Us7c4w+6vPW/t0NMXU3pbq0RbwVDo4bz1foZ+DKLRcZdw6sVamZBItQZA0RsmiyNo0aJYyI2jRo9qRrYxYbwsLHlyNkjKRFJm6RskRTZIkbogmyVI3RRr6MtQzRPEx+Y4dVadSm+E4Sj5XVky3Qn0c1Pk7irT6SnKHNNGn7JZV+tSnprZro+Z7G6eaPF2ayZ3zJMjowhFpLgAZyFNLggD2AAAAAAAR1qm6rgGr5zmVd3VNNeIZmLSeauaVjMmxdWW9Lek+sm3byXBehXlhozd5Ns6VPatWlHdpRjFdS9bvPvIlsxivL+VGv8ADo8vNh7Xxb+ryXsVcwynEUVdyt6L8h/Cof4+b9yP/wAni39fkvY8YNTUe/K8vJKy6aHDxTpudqasvU9HhY1lTvWd5Psy6svMq5vmapxaT1I6VFzZDia1lYwuS4J4ifazX6uL0T4VJLl5Ln7dS1Wn0cd2OpVwmGdWXSS0Xmzb4s5rR2GWaCIJsjkXISKzRC0TwkRNEbRNGRG0atEikaNGtj0pGLGLDeMWFjy5GyRmxTnXfUsqmiZQRE67N1TRtuI8PEGyp8jO4RTkmSRTRsk0VamhYjmSowGKXY11NcJO/wDN978/U9Ns+tv0t16xy7uH71HmdqUOirby0ln38ffvOw7H5kqtJa62LxzTYwAAAAAAAAfJRuAR/o8eiAPqox6IAgxtaFKLbsAcv2jzjt5tL4U/c5WNxN/64d/sej2Xs/dtWqLPgvv7Gs5jmCprjqc+FJyZ0a9ZQRr+Fw8sXO7uqSfel1/dXiW5NUo5anOo0ZYmd38q19jbaEVFKMUlFKyS4JHPldu7O2oqKstCxCRE0atFiNZkLgiNxJacm3xZHKKSNWki6ppFZxbILXPjxPT3CpczO5zPMar43dzLgtDLii5Sq3V/fzK8oWdiFxsz3vGtjFiOrPR+RtCOaNorMxOY46NGnKpK+6uStvNt2SXjdl+lRdSSiiSclCO8zB1dqkrPsJ2d7d+N9LcrePU6dHZUql7SWXUU62PVKzcXn9i/lmZLEaRp1E/GKt8mzaWya8dLPv8AcxT2rQet13excrU5R+KLXmnYqzoVKfzxa/eeh0KVelV+SSZWlMwolhIpY+h2kbc1rF+JdwlboZ73DiVcbhP5FLdWqzXb+TKbD506M9yemtmmeijJSV0eQnCUJOMlZo67hcQpxTTMmpMAAAAAAAAAAQ4nEKCbbAOYbY7T78nTjK0V8UuvgipXnUl8FNdrOvgaOHp2rYmS6o6vtaWfYvtrpGLzNRXdjJvysipDATfzNIv19tUtIJvy/PkYanRq4id59yn956uT8Ir8Sw6Cpr4U2yjTxH8id6slGK1zz7EvvY2KgnGKjTpVHFcEo2XzK38KrN3lY6Utr4WlHdpptLkrethXq4qKbVBLxk3L5KxItmx+qXgUqm3JP5ILvd/Yw+GzTGVa0aScILjOUafwwXF95vXkvFoxXwlClTcnfqz4mMNj8XiaqgrLnZaLvubfGRxGj0DRZp1N3zIJR3mRuNyCpj1yvN9I8F68DZUrdRBKtCOSz7DH1c8qU5frKXc6xleUffR/ImjhozXwyzK/8qSfxRyMzQxEZxUotOLV0+qKkoOLsy3FqSui1hqutuv1IakMrms45FmVS2pCo3I0iKvU7vt9TeEfiNorM1PamtvSo0uV3OXp3Y/WXsdjBQspT7iLEZyjDvKmZ0Uo0/C690vyOrs6XxTXZ9yjtinaFN9v29jd/s1w8XxR1ThHR62XU5LWK9gDCZhsfRqX3VuvrHT+hVqYKjU4WfVl+C9R2jiKWkrrk8/z5mrZnshXp3cLVF0+GX5Mo1NnTjnB39TsYfbNKWVVbvmvf1NUx2FnCWqlCouqcW1/fMYetKg9yay9CbG4KnjIdJSacly0fU/sbfsdtK42p1PmddNNXR5SUXFtNWaOj0Kymk0ZMEoAAAAAAB8YBruf4erV7sbpAGv4fYTed56sAyVLYOhzSYBk8NsphocIR9gC9DKKMfuR9gDUNt8ZSpQcYpXANAwdFQu7d6WsvwRwsZW6WeWi09z1+zcF/HpXl8z16uS/eJZlVtZJNvkuHuynKm0rvJMsyrwTcVm1y+5JHDSl8b0/ZWi9epA5rgQOM6nzaci/hqUYqySK9Rtsz0aRXxtCM09CSm3FidNNGDyTGKlXnhm9HeUOimvij6rX0Z0MRh3Kiq37bmUsLXjGs6Hf38vubFGpbU5zjc6biWq9Xu+ZXhD4iKMcyBVe61/drk258VyTdzuatipb+Ln0ioxXtd/OTOpTW7RXWVkt6u+otZjC9N+Gvtx+VyfBT3aq68htWjv4ZtfTn7+RtX2a17Ssdw8idVQB9APjVwCjj8oo1luzhGS8Un/g1lCMlaSuSUqs6Ut6DafUarith4we9Sk93lFu+6/3ZcbeDv6GlOl0eUXlyJ8Riv5CvUXxc1lftWnere2VyWNWl3ZXaJSobHF3APoAAAAAAB83UAfQAAADGZ5mKowb52AOTY3tcXX7sXJ8lyXi+hUxEpS/rhq9epHX2bQpwX8mu7RWnW+rnb17Dbsi2LSSnW70un3V+Zijg4wzlm/IYza9St8NP4Y+b9u7xMNtFRjTrWS4L+/oUNq5ziuot7Gj/VJ9f2MbvnJ3TsWPUZmHExYhxeI3ISl0Wi6vl8yahR6Wooc/1kOJqqjSlN8PXga7h8rqSkq6vvRlvX69ffX3PUTpRnTdPhax5GnVlCoqnFO/v4mx755Vwadme2Vmro91q6UE27JXbfRL+hpCm3OyNHaN5PREe+b7pJY1zL6m/Vqy/wDZP23ml8jo1KbhCKa4Io4ScalSTT4v1MpNkUbp3R1HBSTi9GW9jcV2VfdfWx6CEt+KkuJ4KvSdGpKm+DsdswtTein4GxESgAAAAA8OmugB7SAAAAAAAAAAAAAPM3oAa5mWWzxErP4QDI5VktKgu7FX4t82+rMJJaG86kp23npkupdRkZ6JmTQ5PtTUviJ+Fvz/ABOFtDOt3I9VseFsNfm37fYwmJxSpxcn6Lq+SK9DDurPdXeW8XiI4em5vuXNklKspJSXBpMjqU3CTi+BJSmqkFNcVcqZg3Nwprm7v00X4+x0tmUs5T7v3yONturZRprtfovudByrI0sK9NWjrnnzSqy3JOPR2OBjKe7WfXn+957DZdTpMNHqy8PxY8Spuqtxfe09HxNsDS3qyfLM02tU6PDNf5Ze/ke6tCVK0ZcUl6oxjKO5VdtHmb7Mr9Nh03rHJ92nkfcr2SlOn2kL73HTjqdxxTW6zyUaklLfi7MqYrCVaTtOL87cShXwiit6Hgek2dtbpJKlW14Pn1MqU6u5UjNdbP8AAkwc8nEg29ht2cay45PtWnl6HatlccqtKPkXTz5nAAAAAAAAAAAAAAAAAAAAAAD4ogH0AixDtFgHGs9r72Iqv95r/wCdH9Dg4n4q0rc/we02fFU8JC/K/jmYSnQnip91PdWkfzOthqCpQtxep5jH4t4mrdfKtPfvLsMPKj3JcuHk/wC2c/aFO1RS5/Y7Wxau9RdN/S/J/m5YyDDdtifBWXt/W5ewcN2iuvM5G1Km/ipdWXh+bnZKOHSpbvgWjnnJ9qKHZ1pdGc3Hw+WXcei2DUvv0+x/Z/Yn2PwvaVk+SN8BC0XLmRbdqXqRp8lfx/6MvtxlW7uziuav5PT8iXFUt9J8mVtl4jo5yg9JRfik2vubBsZRtRSaLRyy9muQ06yd0rgHMNqtmJ4d70Vem3Z/uSb09G7FZ0lCopLQ71PGSxWElh5/Oldf+yWf/wBJePjfN/Z9mTi+zkWTgnS4u4B9AAAAAAAAAAAAAAAAAAAAAAABVzKe7Tk/AC19Dg+NqSqyaXGcm35N3sc/C0t6TqvuPR7XxPRQWFhyV+xaLv17O06NsRs6oQUpLU6B5wxW3WA7Oe8loVMZDep9h1djVdzEqL0kmvv9j59nWD3pubXNv5lmMd1Jcjm1J783Pm2/E6jbQ2NDmf2h4bdkpFbFxvT7DrbFnu4pLmmvv9i79neE03nzN8PHdppFfaVTpMVN9dvDI27OcEqsLWJikm1mhkuF7ONgYMkAVMwwUK0JRkk00001dNMNXNoycWpRdmjQqmSSw1dSje1+IMN3dzoGBneC8gYLAAAAAAAAAAAAAAAAAAAAAAAAMPtRJ9hUSdm4tX6XVrmsldNElGahUjJq9nfwOe7M5H2tbea7qenkjMUoqyMVKkqk3OTu3mzqmGoqEUkZNDXdtcB2lNvmYaurM2jJxaa1K+wuC3IcDJqbgAadt5gXUpu3Gzt520NKkd6LRYwlboa8Kj4NeHHyMjsjhOzpI3IG23dmfaBgJAH0AAFXG4RTXDUA+4Ok4qwBZAAAAAAAAAAAAAAAAAAAAAAABh8/oucd1cwD1kWXKlHhqAZYArY7D9pFoAjy3CKmrAF0Ao5lhO0VgCbBUNyNgCwAAAAAAAAAAAAAAAAAAAAAAAAAAAAAAAADxKmmAekgD6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3" y="1158136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pixabay.com/static/uploads/photo/2013/07/12/18/41/explosion-15371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" y="3885562"/>
            <a:ext cx="1424834" cy="1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9647</TotalTime>
  <Words>692</Words>
  <Application>Microsoft Office PowerPoint</Application>
  <PresentationFormat>On-screen Show (4:3)</PresentationFormat>
  <Paragraphs>220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Adobe Ming Std L</vt:lpstr>
      <vt:lpstr>AR CHRISTY</vt:lpstr>
      <vt:lpstr>Bookman Old Style</vt:lpstr>
      <vt:lpstr>Calibri</vt:lpstr>
      <vt:lpstr>Calibri Light</vt:lpstr>
      <vt:lpstr>Candara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Chantler</dc:creator>
  <cp:lastModifiedBy>Phil icHistory</cp:lastModifiedBy>
  <cp:revision>249</cp:revision>
  <dcterms:created xsi:type="dcterms:W3CDTF">2014-12-14T07:48:03Z</dcterms:created>
  <dcterms:modified xsi:type="dcterms:W3CDTF">2016-07-01T14:02:36Z</dcterms:modified>
</cp:coreProperties>
</file>