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4" r:id="rId4"/>
    <p:sldId id="373" r:id="rId5"/>
    <p:sldId id="391" r:id="rId6"/>
    <p:sldId id="392" r:id="rId7"/>
    <p:sldId id="325" r:id="rId8"/>
    <p:sldId id="385" r:id="rId9"/>
    <p:sldId id="387" r:id="rId10"/>
    <p:sldId id="386" r:id="rId11"/>
    <p:sldId id="260" r:id="rId12"/>
    <p:sldId id="377" r:id="rId13"/>
    <p:sldId id="286" r:id="rId14"/>
    <p:sldId id="365" r:id="rId15"/>
    <p:sldId id="287" r:id="rId16"/>
    <p:sldId id="327" r:id="rId17"/>
    <p:sldId id="288" r:id="rId18"/>
    <p:sldId id="328" r:id="rId19"/>
    <p:sldId id="388" r:id="rId20"/>
    <p:sldId id="329" r:id="rId21"/>
    <p:sldId id="290" r:id="rId22"/>
    <p:sldId id="330" r:id="rId23"/>
    <p:sldId id="291" r:id="rId24"/>
    <p:sldId id="331" r:id="rId25"/>
    <p:sldId id="283" r:id="rId26"/>
    <p:sldId id="332" r:id="rId27"/>
    <p:sldId id="292" r:id="rId28"/>
    <p:sldId id="333" r:id="rId29"/>
    <p:sldId id="293" r:id="rId30"/>
    <p:sldId id="334" r:id="rId31"/>
    <p:sldId id="326" r:id="rId32"/>
    <p:sldId id="378" r:id="rId33"/>
    <p:sldId id="294" r:id="rId34"/>
    <p:sldId id="335" r:id="rId35"/>
    <p:sldId id="295" r:id="rId36"/>
    <p:sldId id="336" r:id="rId37"/>
    <p:sldId id="296" r:id="rId38"/>
    <p:sldId id="337" r:id="rId39"/>
    <p:sldId id="301" r:id="rId40"/>
    <p:sldId id="338" r:id="rId41"/>
    <p:sldId id="302" r:id="rId42"/>
    <p:sldId id="339" r:id="rId43"/>
    <p:sldId id="389" r:id="rId44"/>
    <p:sldId id="340" r:id="rId45"/>
    <p:sldId id="303" r:id="rId46"/>
    <p:sldId id="341" r:id="rId47"/>
    <p:sldId id="304" r:id="rId48"/>
    <p:sldId id="342" r:id="rId49"/>
    <p:sldId id="305" r:id="rId50"/>
    <p:sldId id="343" r:id="rId51"/>
    <p:sldId id="306" r:id="rId52"/>
    <p:sldId id="344" r:id="rId53"/>
    <p:sldId id="366" r:id="rId54"/>
    <p:sldId id="379" r:id="rId55"/>
    <p:sldId id="297" r:id="rId56"/>
    <p:sldId id="345" r:id="rId57"/>
    <p:sldId id="298" r:id="rId58"/>
    <p:sldId id="346" r:id="rId59"/>
    <p:sldId id="299" r:id="rId60"/>
    <p:sldId id="348" r:id="rId61"/>
    <p:sldId id="300" r:id="rId62"/>
    <p:sldId id="370" r:id="rId63"/>
    <p:sldId id="308" r:id="rId64"/>
    <p:sldId id="349" r:id="rId65"/>
    <p:sldId id="309" r:id="rId66"/>
    <p:sldId id="350" r:id="rId67"/>
    <p:sldId id="312" r:id="rId68"/>
    <p:sldId id="351" r:id="rId69"/>
    <p:sldId id="310" r:id="rId70"/>
    <p:sldId id="352" r:id="rId71"/>
    <p:sldId id="311" r:id="rId72"/>
    <p:sldId id="353" r:id="rId73"/>
    <p:sldId id="314" r:id="rId74"/>
    <p:sldId id="354" r:id="rId75"/>
    <p:sldId id="367" r:id="rId76"/>
    <p:sldId id="380" r:id="rId77"/>
    <p:sldId id="313" r:id="rId78"/>
    <p:sldId id="355" r:id="rId79"/>
    <p:sldId id="315" r:id="rId80"/>
    <p:sldId id="356" r:id="rId81"/>
    <p:sldId id="316" r:id="rId82"/>
    <p:sldId id="357" r:id="rId83"/>
    <p:sldId id="317" r:id="rId84"/>
    <p:sldId id="358" r:id="rId85"/>
    <p:sldId id="323" r:id="rId86"/>
    <p:sldId id="359" r:id="rId87"/>
    <p:sldId id="318" r:id="rId88"/>
    <p:sldId id="360" r:id="rId89"/>
    <p:sldId id="319" r:id="rId90"/>
    <p:sldId id="361" r:id="rId91"/>
    <p:sldId id="320" r:id="rId92"/>
    <p:sldId id="362" r:id="rId93"/>
    <p:sldId id="321" r:id="rId94"/>
    <p:sldId id="363" r:id="rId95"/>
    <p:sldId id="322" r:id="rId96"/>
    <p:sldId id="364" r:id="rId97"/>
    <p:sldId id="375" r:id="rId98"/>
    <p:sldId id="382" r:id="rId99"/>
    <p:sldId id="371" r:id="rId100"/>
    <p:sldId id="390" r:id="rId101"/>
    <p:sldId id="384" r:id="rId102"/>
    <p:sldId id="369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>
      <p:cViewPr varScale="1">
        <p:scale>
          <a:sx n="70" d="100"/>
          <a:sy n="70" d="100"/>
        </p:scale>
        <p:origin x="16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1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FA61-42F5-40F9-90BC-0B1AFE8572EA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571D-E6D6-483E-8AFA-CAAF4951C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73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1472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latin typeface="Agency FB" pitchFamily="34" charset="0"/>
              </a:rPr>
              <a:t>The Norman Conquest</a:t>
            </a:r>
            <a:r>
              <a:rPr lang="en-GB" sz="6000" b="1" dirty="0" smtClean="0">
                <a:latin typeface="Agency FB" pitchFamily="34" charset="0"/>
              </a:rPr>
              <a:t/>
            </a:r>
            <a:br>
              <a:rPr lang="en-GB" sz="6000" b="1" dirty="0" smtClean="0">
                <a:latin typeface="Agency FB" pitchFamily="34" charset="0"/>
              </a:rPr>
            </a:br>
            <a:r>
              <a:rPr lang="en-GB" sz="1400" b="1" dirty="0" smtClean="0">
                <a:latin typeface="Agency FB" pitchFamily="34" charset="0"/>
              </a:rPr>
              <a:t/>
            </a:r>
            <a:br>
              <a:rPr lang="en-GB" sz="1400" b="1" dirty="0" smtClean="0">
                <a:latin typeface="Agency FB" pitchFamily="34" charset="0"/>
              </a:rPr>
            </a:br>
            <a:r>
              <a:rPr lang="en-GB" sz="7200" b="1" dirty="0" smtClean="0">
                <a:latin typeface="Agency FB" pitchFamily="34" charset="0"/>
              </a:rPr>
              <a:t>1066 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endParaRPr lang="en-GB" sz="6000" dirty="0"/>
          </a:p>
        </p:txBody>
      </p:sp>
      <p:pic>
        <p:nvPicPr>
          <p:cNvPr id="2050" name="Picture 2" descr="https://c1.staticflickr.com/9/8008/7249136128_6b5eaf9b2c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3"/>
          <a:stretch/>
        </p:blipFill>
        <p:spPr bwMode="auto">
          <a:xfrm>
            <a:off x="1763688" y="4368800"/>
            <a:ext cx="6096000" cy="1866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Round 2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Teams to answer bonus questions</a:t>
            </a:r>
            <a:br>
              <a:rPr lang="en-GB" sz="6000" dirty="0" smtClean="0"/>
            </a:br>
            <a:r>
              <a:rPr lang="en-GB" sz="6000" dirty="0" smtClean="0"/>
              <a:t>using flashboards?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7209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025352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 </a:t>
            </a:r>
            <a:r>
              <a:rPr lang="en-GB" sz="3200" b="1" dirty="0" smtClean="0"/>
              <a:t>Round 5 </a:t>
            </a:r>
            <a:r>
              <a:rPr lang="en-GB" sz="3200" dirty="0" smtClean="0"/>
              <a:t> : answers. (1 mark for each )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710684" y="2135104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Harold Swore An Oath To William?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6332" y="429188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The Battle Of Stamford Bridge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037308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Edward crowned King Of England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684" y="266337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Edward The Confessor Dies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7568" y="3770150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Battle Of </a:t>
            </a:r>
            <a:r>
              <a:rPr lang="en-GB" b="1" dirty="0" err="1" smtClean="0">
                <a:solidFill>
                  <a:schemeClr val="bg1"/>
                </a:solidFill>
              </a:rPr>
              <a:t>Fulford</a:t>
            </a:r>
            <a:r>
              <a:rPr lang="en-GB" b="1" dirty="0" smtClean="0">
                <a:solidFill>
                  <a:schemeClr val="bg1"/>
                </a:solidFill>
              </a:rPr>
              <a:t> Gate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684" y="488347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Battle OF Hastings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6332" y="3197548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Harold Crowned King Of England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0684" y="540742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Harrying Of The North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6332" y="5927790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William died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684" y="161337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sz="1700" b="1" dirty="0" smtClean="0">
                <a:solidFill>
                  <a:schemeClr val="bg1"/>
                </a:solidFill>
              </a:rPr>
              <a:t>Edward promised William the crown?</a:t>
            </a:r>
            <a:endParaRPr lang="en-GB" sz="17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035808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1042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61187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1051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133604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1064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666434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5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January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3196048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7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January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3768650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20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September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29038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25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September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4867436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14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October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40742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1069 -1072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640" y="5929154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September 1087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End of Round 5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6000" dirty="0" smtClean="0"/>
              <a:t>The team with the lowest score can steal a player from another team!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595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7200" dirty="0" smtClean="0"/>
              <a:t>More </a:t>
            </a:r>
            <a:r>
              <a:rPr lang="en-GB" sz="7200" dirty="0" err="1" smtClean="0"/>
              <a:t>PowerPoints</a:t>
            </a:r>
            <a:r>
              <a:rPr lang="en-GB" sz="7200" dirty="0" smtClean="0"/>
              <a:t> can be found @</a:t>
            </a:r>
            <a:br>
              <a:rPr lang="en-GB" sz="7200" dirty="0" smtClean="0"/>
            </a:br>
            <a:r>
              <a:rPr lang="en-GB" sz="7200" dirty="0" smtClean="0"/>
              <a:t>www.ichistory.com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5944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2" y="145582"/>
            <a:ext cx="859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1.</a:t>
            </a:r>
            <a:r>
              <a:rPr lang="en-GB" sz="3600" dirty="0" smtClean="0">
                <a:latin typeface="+mj-lt"/>
              </a:rPr>
              <a:t> The </a:t>
            </a:r>
            <a:r>
              <a:rPr lang="en-GB" sz="3600" dirty="0">
                <a:latin typeface="+mj-lt"/>
              </a:rPr>
              <a:t>k</a:t>
            </a:r>
            <a:r>
              <a:rPr lang="en-GB" sz="3600" dirty="0" smtClean="0">
                <a:latin typeface="+mj-lt"/>
              </a:rPr>
              <a:t>ing before Edward The Confessor?</a:t>
            </a:r>
            <a:r>
              <a:rPr lang="en-GB" sz="3200" dirty="0" smtClean="0">
                <a:latin typeface="+mj-lt"/>
              </a:rPr>
              <a:t>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King Arthur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Hairycanute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Harthurcanute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162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Hardicanute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2564904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relation was he to Edward?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37281" y="5456775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Hardicanute was his Viking half brother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952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2. Where did Edward spend his childhood? </a:t>
            </a:r>
            <a:r>
              <a:rPr lang="en-GB" sz="3200" dirty="0" smtClean="0">
                <a:latin typeface="+mj-lt"/>
              </a:rPr>
              <a:t> 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B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reton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Normandy 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Britain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Norway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92291" y="1119365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was Edward’s relationship with William Of Normandy?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96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77163" y="400811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A ‘distant’ </a:t>
            </a:r>
            <a:br>
              <a:rPr lang="en-GB" sz="6000" dirty="0" smtClean="0"/>
            </a:br>
            <a:r>
              <a:rPr lang="en-GB" sz="6000" dirty="0" smtClean="0"/>
              <a:t>or</a:t>
            </a:r>
            <a:br>
              <a:rPr lang="en-GB" sz="6000" dirty="0" smtClean="0"/>
            </a:br>
            <a:r>
              <a:rPr lang="en-GB" sz="6000" dirty="0" smtClean="0"/>
              <a:t> second cousin</a:t>
            </a:r>
            <a:br>
              <a:rPr lang="en-GB" sz="6000" dirty="0" smtClean="0"/>
            </a:b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2936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2" y="145582"/>
            <a:ext cx="8595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3.</a:t>
            </a:r>
            <a:r>
              <a:rPr lang="en-GB" sz="3200" dirty="0" smtClean="0">
                <a:latin typeface="+mj-lt"/>
              </a:rPr>
              <a:t>  Which claimants came from 1 2 3 ?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1:Hardrada 2: Tostig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3: Atheling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1: Hardrada 2: Harold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3: Normandy 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1: Harold 2: Hardrada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 : Normandy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j-lt"/>
              </a:rPr>
              <a:t>1 : Tostig 2: Harold</a:t>
            </a:r>
            <a:br>
              <a:rPr lang="en-GB" sz="2800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3 : Normandy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19776" y="4211534"/>
            <a:ext cx="2472703" cy="24204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is the capital of Norway?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Europe, Map, Western, Political, Outlined, Euro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27464" r="39745" b="36288"/>
          <a:stretch/>
        </p:blipFill>
        <p:spPr bwMode="auto">
          <a:xfrm>
            <a:off x="5928939" y="1071415"/>
            <a:ext cx="2963540" cy="2641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735718" y="1478260"/>
            <a:ext cx="351414" cy="3665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04248" y="2585971"/>
            <a:ext cx="351414" cy="3665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7410709" y="3125039"/>
            <a:ext cx="351414" cy="3665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1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72372" y="4036001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Oslo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02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2" y="145582"/>
            <a:ext cx="8595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4.</a:t>
            </a:r>
            <a:r>
              <a:rPr lang="en-GB" sz="3200" dirty="0" smtClean="0">
                <a:latin typeface="+mj-lt"/>
              </a:rPr>
              <a:t>  Who fought in the Battle of Fulford Gate?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Harold </a:t>
            </a:r>
            <a:b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GB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Morcar</a:t>
            </a:r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and Edgar</a:t>
            </a:r>
            <a:endParaRPr lang="en-GB" sz="36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Tostig, Hardrada</a:t>
            </a:r>
            <a:r>
              <a:rPr lang="en-GB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GB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Morcar</a:t>
            </a:r>
            <a:r>
              <a:rPr lang="en-GB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and </a:t>
            </a:r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Edgar</a:t>
            </a:r>
            <a:endParaRPr lang="en-GB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Tostig, Hardrada</a:t>
            </a:r>
            <a:b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Morcar</a:t>
            </a:r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and Edwin</a:t>
            </a:r>
            <a:endParaRPr lang="en-GB" sz="36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162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Tostig, Harold</a:t>
            </a:r>
            <a:br>
              <a:rPr lang="en-GB" sz="3600" dirty="0" smtClean="0">
                <a:solidFill>
                  <a:schemeClr val="bg1"/>
                </a:solidFill>
                <a:latin typeface="+mj-lt"/>
              </a:rPr>
            </a:br>
            <a:r>
              <a:rPr lang="en-GB" sz="3600" dirty="0" smtClean="0">
                <a:solidFill>
                  <a:schemeClr val="bg1"/>
                </a:solidFill>
                <a:latin typeface="+mj-lt"/>
              </a:rPr>
              <a:t>William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84168" y="2564904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11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1100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Who were Edwin and </a:t>
            </a:r>
            <a:r>
              <a:rPr lang="en-GB" sz="2800" dirty="0" err="1" smtClean="0">
                <a:solidFill>
                  <a:schemeClr val="bg1"/>
                </a:solidFill>
                <a:latin typeface="+mj-lt"/>
              </a:rPr>
              <a:t>Morcar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? 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87782" y="2620466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Powerful northern nobles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075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2" y="145582"/>
            <a:ext cx="8595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5</a:t>
            </a:r>
            <a:r>
              <a:rPr lang="en-GB" sz="3200" b="1" dirty="0" smtClean="0">
                <a:latin typeface="+mj-lt"/>
              </a:rPr>
              <a:t>.</a:t>
            </a:r>
            <a:r>
              <a:rPr lang="en-GB" sz="3200" dirty="0" smtClean="0">
                <a:latin typeface="+mj-lt"/>
              </a:rPr>
              <a:t>  Who fought in the Battle of Stamford Bridge?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Harold </a:t>
            </a:r>
            <a:b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William</a:t>
            </a:r>
            <a:endParaRPr lang="en-GB" sz="36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Harold, Edwin                          Tostig  </a:t>
            </a:r>
            <a:r>
              <a:rPr lang="en-GB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GB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en-GB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Hardrada</a:t>
            </a:r>
            <a:b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Morcar</a:t>
            </a:r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and Edwin</a:t>
            </a:r>
            <a:endParaRPr lang="en-GB" sz="36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162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Tostig, Hardrada</a:t>
            </a:r>
            <a:br>
              <a:rPr lang="en-GB" sz="3600" dirty="0" smtClean="0">
                <a:solidFill>
                  <a:schemeClr val="bg1"/>
                </a:solidFill>
                <a:latin typeface="+mj-lt"/>
              </a:rPr>
            </a:br>
            <a:r>
              <a:rPr lang="en-GB" sz="3600" dirty="0" smtClean="0">
                <a:solidFill>
                  <a:schemeClr val="bg1"/>
                </a:solidFill>
                <a:latin typeface="+mj-lt"/>
              </a:rPr>
              <a:t>Harold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84168" y="2043157"/>
            <a:ext cx="2472703" cy="38205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What delayed the Anglo-Saxons crossing the bridge? Correct spelling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87782" y="5456775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793" y="4894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+mj-lt"/>
              </a:rPr>
              <a:t>Unit Review Quiz  </a:t>
            </a:r>
            <a:endParaRPr lang="en-GB" sz="5400" dirty="0">
              <a:latin typeface="+mj-lt"/>
            </a:endParaRPr>
          </a:p>
        </p:txBody>
      </p:sp>
      <p:pic>
        <p:nvPicPr>
          <p:cNvPr id="1026" name="Picture 2" descr="http://upload.wikimedia.org/wikipedia/commons/d/d2/Harold_dead_bayeux_tapest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8" y="1268760"/>
            <a:ext cx="7215899" cy="510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A berserker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1340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018" y="40786"/>
            <a:ext cx="88593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6 .</a:t>
            </a:r>
            <a:r>
              <a:rPr lang="en-GB" sz="3200" dirty="0" smtClean="0">
                <a:latin typeface="+mj-lt"/>
              </a:rPr>
              <a:t>  How far did Harold have to march from</a:t>
            </a:r>
            <a:br>
              <a:rPr lang="en-GB" sz="3200" dirty="0" smtClean="0">
                <a:latin typeface="+mj-lt"/>
              </a:rPr>
            </a:br>
            <a:r>
              <a:rPr lang="en-GB" sz="3200" dirty="0" smtClean="0">
                <a:latin typeface="+mj-lt"/>
              </a:rPr>
              <a:t> Stamford Bridge to Hastings ?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200 miles</a:t>
            </a:r>
            <a:endParaRPr lang="en-GB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   300 miles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250 miles</a:t>
            </a:r>
            <a:endParaRPr lang="en-GB" sz="28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162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j-lt"/>
              </a:rPr>
              <a:t>      350 miles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84168" y="2564904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What is that distance in </a:t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kilometers?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87782" y="2620466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402 kilometers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2512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63" y="145582"/>
            <a:ext cx="885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7</a:t>
            </a:r>
            <a:r>
              <a:rPr lang="en-GB" sz="3200" b="1" dirty="0" smtClean="0">
                <a:latin typeface="+mj-lt"/>
              </a:rPr>
              <a:t> .</a:t>
            </a:r>
            <a:r>
              <a:rPr lang="en-GB" sz="3200" dirty="0" smtClean="0">
                <a:latin typeface="+mj-lt"/>
              </a:rPr>
              <a:t>  Where did William land ?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+mj-lt"/>
              </a:rPr>
              <a:t>Pevensey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 Bay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   Dover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Hastings </a:t>
            </a:r>
            <a:endParaRPr lang="en-GB" sz="28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162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Dublin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56176" y="2518123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was the name of William’s ship?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10017" y="130249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The Mora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3385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6806" y="134984"/>
            <a:ext cx="9181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     8 .</a:t>
            </a:r>
            <a:r>
              <a:rPr lang="en-GB" sz="3200" dirty="0" smtClean="0">
                <a:latin typeface="+mj-lt"/>
              </a:rPr>
              <a:t>  William brought these with him on his ship (3)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His Wife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Archers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Horses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4637" y="5385666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 Castle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92292" y="3950337"/>
            <a:ext cx="2472703" cy="26785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Name  this </a:t>
            </a:r>
            <a:br>
              <a:rPr lang="en-GB" sz="24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city?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77163" y="5539248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10017" y="408025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10016" y="2664941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urope, Map, Western, Political, Outlined, Europ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27464" r="39745" b="36288"/>
          <a:stretch/>
        </p:blipFill>
        <p:spPr bwMode="auto">
          <a:xfrm>
            <a:off x="6021619" y="1076475"/>
            <a:ext cx="2963540" cy="2641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7151975" y="2481659"/>
            <a:ext cx="351414" cy="3665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York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4063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762" y="145581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9 .</a:t>
            </a:r>
            <a:r>
              <a:rPr lang="en-GB" sz="3200" dirty="0" smtClean="0">
                <a:latin typeface="+mj-lt"/>
              </a:rPr>
              <a:t>  </a:t>
            </a:r>
            <a:r>
              <a:rPr lang="en-GB" sz="3200" dirty="0">
                <a:latin typeface="+mj-lt"/>
              </a:rPr>
              <a:t>T</a:t>
            </a:r>
            <a:r>
              <a:rPr lang="en-GB" sz="3200" dirty="0" smtClean="0">
                <a:latin typeface="+mj-lt"/>
              </a:rPr>
              <a:t>he first thing William did when he landed?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Went to the toilet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Fought a battle 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Built a castle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Fell over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192" y="2747605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How did William turn this embarrassing incident into a positive one?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77163" y="5414290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He said he now had England in his hands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852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982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10. Where did William build his first English castle</a:t>
            </a:r>
            <a:r>
              <a:rPr lang="en-GB" sz="3200" dirty="0" smtClean="0">
                <a:latin typeface="+mj-lt"/>
              </a:rPr>
              <a:t>  </a:t>
            </a:r>
            <a:r>
              <a:rPr lang="en-GB" sz="3200" dirty="0">
                <a:latin typeface="+mj-lt"/>
              </a:rPr>
              <a:t>?</a:t>
            </a:r>
            <a:r>
              <a:rPr lang="en-GB" sz="3200" dirty="0" smtClean="0">
                <a:latin typeface="+mj-lt"/>
              </a:rPr>
              <a:t>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1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r>
              <a:rPr lang="en-GB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3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4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19776" y="3922088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</a:p>
          <a:p>
            <a:pPr algn="ctr"/>
            <a:r>
              <a:rPr lang="en-GB" sz="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800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William never learned to speak English</a:t>
            </a:r>
            <a:br>
              <a:rPr lang="en-GB" sz="2800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True or false?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2" descr="Europe, Map, Western, Political, Outlined, Euro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27464" r="39745" b="36288"/>
          <a:stretch/>
        </p:blipFill>
        <p:spPr bwMode="auto">
          <a:xfrm>
            <a:off x="6033932" y="1124200"/>
            <a:ext cx="2963540" cy="2641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7093574" y="2970705"/>
            <a:ext cx="351414" cy="3665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57827" y="3062663"/>
            <a:ext cx="351414" cy="3665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7093574" y="2483157"/>
            <a:ext cx="351414" cy="3665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7556590" y="3180040"/>
            <a:ext cx="351414" cy="3665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87782" y="130249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875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latin typeface="Antique Olive Compact" pitchFamily="34" charset="0"/>
                <a:cs typeface="AngsanaUPC" pitchFamily="18" charset="-34"/>
              </a:rPr>
              <a:t>Suggestions</a:t>
            </a:r>
            <a:endParaRPr lang="en-GB" sz="5400" b="1" dirty="0">
              <a:latin typeface="Antique Olive Compact" pitchFamily="34" charset="0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800" b="1" dirty="0" smtClean="0"/>
              <a:t>General</a:t>
            </a:r>
            <a:br>
              <a:rPr lang="en-GB" sz="5800" b="1" dirty="0" smtClean="0"/>
            </a:br>
            <a:r>
              <a:rPr lang="en-GB" b="1" dirty="0" smtClean="0"/>
              <a:t>- Answers can be recorded on the worksheet provided.</a:t>
            </a:r>
            <a:br>
              <a:rPr lang="en-GB" b="1" dirty="0" smtClean="0"/>
            </a:br>
            <a:r>
              <a:rPr lang="en-GB" b="1" dirty="0" smtClean="0"/>
              <a:t>-  Break into teams of 3-6 players.</a:t>
            </a:r>
            <a:br>
              <a:rPr lang="en-GB" b="1" dirty="0" smtClean="0"/>
            </a:br>
            <a:r>
              <a:rPr lang="en-GB" b="1" dirty="0" smtClean="0"/>
              <a:t>-  Each team nominates a captain.</a:t>
            </a:r>
            <a:br>
              <a:rPr lang="en-GB" b="1" dirty="0" smtClean="0"/>
            </a:br>
            <a:r>
              <a:rPr lang="en-GB" b="1" dirty="0" smtClean="0"/>
              <a:t>-  Take stock after 10 questions … the team with the lowest score allowed to ’steal’ a  player. </a:t>
            </a:r>
            <a:br>
              <a:rPr lang="en-GB" b="1" dirty="0" smtClean="0"/>
            </a:br>
            <a:r>
              <a:rPr lang="en-GB" b="1" dirty="0" smtClean="0"/>
              <a:t>- Captains cannot be transferred!</a:t>
            </a:r>
          </a:p>
          <a:p>
            <a:pPr marL="0" indent="0">
              <a:buNone/>
            </a:pPr>
            <a:r>
              <a:rPr lang="en-GB" b="1" dirty="0"/>
              <a:t>-</a:t>
            </a:r>
            <a:r>
              <a:rPr lang="en-GB" b="1" dirty="0" smtClean="0"/>
              <a:t> </a:t>
            </a:r>
            <a:r>
              <a:rPr lang="en-GB" b="1" dirty="0"/>
              <a:t>Use mini whiteboards / flashboards for bonus answers.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5800" b="1" dirty="0"/>
              <a:t>Bonus questions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-</a:t>
            </a:r>
            <a:r>
              <a:rPr lang="en-GB" b="1" dirty="0" smtClean="0"/>
              <a:t> Bonus </a:t>
            </a:r>
            <a:r>
              <a:rPr lang="en-GB" b="1" dirty="0"/>
              <a:t>questions </a:t>
            </a:r>
            <a:r>
              <a:rPr lang="en-GB" b="1" dirty="0" smtClean="0"/>
              <a:t>are provided for </a:t>
            </a:r>
            <a:r>
              <a:rPr lang="en-GB" b="1" dirty="0"/>
              <a:t>each </a:t>
            </a:r>
            <a:r>
              <a:rPr lang="en-GB" b="1" dirty="0" smtClean="0"/>
              <a:t>slide to extend depth of understanding.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-</a:t>
            </a:r>
            <a:r>
              <a:rPr lang="en-GB" b="1" dirty="0" smtClean="0"/>
              <a:t> </a:t>
            </a:r>
            <a:r>
              <a:rPr lang="en-GB" b="1" dirty="0" smtClean="0"/>
              <a:t>Answer on mini whiteboards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5800" b="1" dirty="0" smtClean="0"/>
              <a:t/>
            </a:r>
            <a:br>
              <a:rPr lang="en-GB" sz="5800" b="1" dirty="0" smtClean="0"/>
            </a:br>
            <a:r>
              <a:rPr lang="en-GB" sz="5800" b="1" dirty="0" smtClean="0"/>
              <a:t>Note  </a:t>
            </a:r>
            <a:r>
              <a:rPr lang="en-GB" sz="5100" b="1" dirty="0" smtClean="0"/>
              <a:t/>
            </a:r>
            <a:br>
              <a:rPr lang="en-GB" sz="5100" b="1" dirty="0" smtClean="0"/>
            </a:br>
            <a:r>
              <a:rPr lang="en-GB" b="1" dirty="0" smtClean="0"/>
              <a:t>- Some </a:t>
            </a:r>
            <a:r>
              <a:rPr lang="en-GB" b="1" dirty="0"/>
              <a:t>questions have more than one answer this is referenced on each slide of the presentation. Award one mark for each.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3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True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441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End of Round 1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4800" dirty="0" smtClean="0"/>
              <a:t>The team with the lowest score can steal a player from another team!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9987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Round 2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Teams to answer bonus questions</a:t>
            </a:r>
            <a:r>
              <a:rPr lang="en-GB" sz="6000" dirty="0"/>
              <a:t> </a:t>
            </a:r>
            <a:r>
              <a:rPr lang="en-GB" sz="6000" dirty="0" smtClean="0"/>
              <a:t>on a round robin basis?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5848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55" y="13120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11 . </a:t>
            </a:r>
            <a:r>
              <a:rPr lang="en-GB" sz="3200" dirty="0" smtClean="0">
                <a:latin typeface="+mj-lt"/>
              </a:rPr>
              <a:t>Who chose Harold as the King of England ?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Edward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The Confessor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William Of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Normandy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Witan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Earl Godwin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192" y="2571064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Who was Harold’s </a:t>
            </a:r>
            <a:br>
              <a:rPr lang="en-GB" sz="24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Brother?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16436" y="2620466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Tostig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05887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12 .</a:t>
            </a:r>
            <a:r>
              <a:rPr lang="en-GB" sz="3200" dirty="0" smtClean="0">
                <a:latin typeface="+mj-lt"/>
              </a:rPr>
              <a:t> What was the key strength of Harold’s army?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Cavalry</a:t>
            </a:r>
            <a:endParaRPr lang="en-GB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Fyrd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Archers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Housecarls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19776" y="2518123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was the </a:t>
            </a:r>
            <a:r>
              <a:rPr lang="en-GB" sz="2400" dirty="0" err="1" smtClean="0">
                <a:solidFill>
                  <a:schemeClr val="bg1"/>
                </a:solidFill>
                <a:latin typeface="+mj-lt"/>
              </a:rPr>
              <a:t>housecarls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preferred weapon?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98959" y="5456775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Battle Axe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5540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13.</a:t>
            </a:r>
            <a:r>
              <a:rPr lang="en-GB" sz="3200" dirty="0" smtClean="0">
                <a:latin typeface="+mj-lt"/>
              </a:rPr>
              <a:t> Meaning English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Norse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Anglo-Saxons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Saxons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Professionals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56176" y="2614166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Give 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 weaknesses of a </a:t>
            </a:r>
            <a:r>
              <a:rPr lang="en-GB" sz="2800" dirty="0" err="1" smtClean="0">
                <a:solidFill>
                  <a:schemeClr val="bg1"/>
                </a:solidFill>
                <a:latin typeface="+mj-lt"/>
              </a:rPr>
              <a:t>fyrd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 soldier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61526" y="4062747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GB" sz="6000" dirty="0" smtClean="0"/>
              <a:t>1: Part-time soldiers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2: Poorly equipped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3: Lower morale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7858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3" y="77964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14.</a:t>
            </a:r>
            <a:r>
              <a:rPr lang="en-GB" sz="3200" dirty="0" smtClean="0">
                <a:latin typeface="+mj-lt"/>
              </a:rPr>
              <a:t> Norman advantages over the English (2)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More cavalry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More archers 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More infantry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More professional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soldiers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2571064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does</a:t>
            </a:r>
            <a:br>
              <a:rPr lang="en-GB" sz="24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professional</a:t>
            </a:r>
            <a:br>
              <a:rPr lang="en-GB" sz="24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mean?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77163" y="5414290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73663" y="125451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Team Name Bonus</a:t>
            </a:r>
            <a:br>
              <a:rPr lang="en-GB" sz="6000" dirty="0" smtClean="0"/>
            </a:br>
            <a:r>
              <a:rPr lang="en-GB" sz="6000" dirty="0"/>
              <a:t/>
            </a:r>
            <a:br>
              <a:rPr lang="en-GB" sz="6000" dirty="0"/>
            </a:br>
            <a:r>
              <a:rPr lang="en-GB" sz="3200" dirty="0" smtClean="0"/>
              <a:t>Create a name for your </a:t>
            </a:r>
            <a:r>
              <a:rPr lang="en-GB" sz="3200" dirty="0" smtClean="0"/>
              <a:t>team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 S</a:t>
            </a:r>
            <a:r>
              <a:rPr lang="en-GB" sz="3200" dirty="0" smtClean="0"/>
              <a:t>elect </a:t>
            </a:r>
            <a:r>
              <a:rPr lang="en-GB" sz="3200" dirty="0"/>
              <a:t>a team </a:t>
            </a:r>
            <a:r>
              <a:rPr lang="en-GB" sz="3200" dirty="0" smtClean="0"/>
              <a:t>Captain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274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They were full-time, year round soldiers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533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3" y="93104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15.</a:t>
            </a:r>
            <a:r>
              <a:rPr lang="en-GB" sz="3200" dirty="0" smtClean="0">
                <a:latin typeface="+mj-lt"/>
              </a:rPr>
              <a:t> Where the Anglo-Saxons set up at </a:t>
            </a:r>
            <a:r>
              <a:rPr lang="en-GB" sz="3200" dirty="0">
                <a:latin typeface="+mj-lt"/>
              </a:rPr>
              <a:t>H</a:t>
            </a:r>
            <a:r>
              <a:rPr lang="en-GB" sz="3200" dirty="0" smtClean="0">
                <a:latin typeface="+mj-lt"/>
              </a:rPr>
              <a:t>astings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In a valley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A beach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Possibly Senlac Hill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Flat ground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2550954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N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ame the place where the Battle of Hastings was fought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02690" y="2620466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dirty="0" smtClean="0"/>
              <a:t>Hastings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097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3" y="93104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16.</a:t>
            </a:r>
            <a:r>
              <a:rPr lang="en-GB" sz="3200" dirty="0" smtClean="0">
                <a:latin typeface="+mj-lt"/>
              </a:rPr>
              <a:t> What the Anglo-Saxon set up behind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Harold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A shield wall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 long wall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 stone wall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2550954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Draw an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+mj-lt"/>
              </a:rPr>
              <a:t>Anglo-Saxon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hield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53069" y="4030242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Tear drop </a:t>
            </a:r>
            <a:r>
              <a:rPr lang="en-GB" sz="6000" dirty="0"/>
              <a:t>s</a:t>
            </a:r>
            <a:r>
              <a:rPr lang="en-GB" sz="6000" dirty="0" smtClean="0"/>
              <a:t>hape!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0142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3" y="103702"/>
            <a:ext cx="8730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17 .</a:t>
            </a:r>
            <a:r>
              <a:rPr lang="en-GB" sz="3600" dirty="0" smtClean="0">
                <a:latin typeface="+mj-lt"/>
              </a:rPr>
              <a:t> First attack at Hastings?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/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Anglo-Saxons killed </a:t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William’s jester</a:t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endParaRPr lang="en-GB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William attacked Harold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bg1"/>
                </a:solidFill>
              </a:rPr>
              <a:t>Housecarls</a:t>
            </a:r>
            <a:r>
              <a:rPr lang="en-GB" sz="3200" dirty="0" smtClean="0">
                <a:solidFill>
                  <a:schemeClr val="bg1"/>
                </a:solidFill>
              </a:rPr>
              <a:t> attacked 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the Normans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Norman infantry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attacked the shield wall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72200" y="2675970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What is a </a:t>
            </a:r>
            <a:r>
              <a:rPr lang="en-GB" sz="3200" b="1" dirty="0">
                <a:solidFill>
                  <a:schemeClr val="bg1"/>
                </a:solidFill>
                <a:latin typeface="+mj-lt"/>
              </a:rPr>
              <a:t>j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ester?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38895" y="130249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A joker or entertainer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The jester had been making fun of King Harold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14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3" y="103702"/>
            <a:ext cx="8730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18 .</a:t>
            </a:r>
            <a:r>
              <a:rPr lang="en-GB" sz="3600" dirty="0" smtClean="0">
                <a:latin typeface="+mj-lt"/>
              </a:rPr>
              <a:t> The main battle started when 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English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fyrd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charged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down the hill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Housecarls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attacked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Norman cavalry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Normans charged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up the hill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Harold attacked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William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84168" y="2563654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Apart from the hill why was a Norman cavalry charge difficulty?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10017" y="267602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The ground was marshy </a:t>
            </a:r>
            <a:br>
              <a:rPr lang="en-GB" sz="6000" dirty="0" smtClean="0"/>
            </a:br>
            <a:r>
              <a:rPr lang="en-GB" sz="6000" dirty="0" smtClean="0"/>
              <a:t>(wet)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2601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363" y="103702"/>
            <a:ext cx="8730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19 .</a:t>
            </a:r>
            <a:r>
              <a:rPr lang="en-GB" sz="3600" dirty="0" smtClean="0">
                <a:latin typeface="+mj-lt"/>
              </a:rPr>
              <a:t> First mistake made by the Anglo-Saxons 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They chose a bad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place for a battle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The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fyrd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soldiers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broke out of the wall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shield wall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was weak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housecarls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did not protect the wall  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2571064"/>
            <a:ext cx="2616719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Why did the </a:t>
            </a:r>
            <a:r>
              <a:rPr lang="en-GB" sz="2800" dirty="0" err="1" smtClean="0">
                <a:solidFill>
                  <a:schemeClr val="bg1"/>
                </a:solidFill>
                <a:latin typeface="+mj-lt"/>
              </a:rPr>
              <a:t>fyrd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 leave the wall?</a:t>
            </a:r>
            <a:endParaRPr lang="en-GB" sz="2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72372" y="4062747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2817" r="25915" b="11979"/>
          <a:stretch/>
        </p:blipFill>
        <p:spPr bwMode="auto">
          <a:xfrm rot="21275355">
            <a:off x="827584" y="764704"/>
            <a:ext cx="7629178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10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The Normans ran and the </a:t>
            </a:r>
            <a:r>
              <a:rPr lang="en-GB" sz="6000" dirty="0" err="1" smtClean="0"/>
              <a:t>fyrd</a:t>
            </a:r>
            <a:r>
              <a:rPr lang="en-GB" sz="6000" dirty="0" smtClean="0"/>
              <a:t> were excited (and poorly trained)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310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211" y="-50800"/>
            <a:ext cx="8730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20 .</a:t>
            </a:r>
            <a:r>
              <a:rPr lang="en-GB" sz="3600" dirty="0" smtClean="0">
                <a:latin typeface="+mj-lt"/>
              </a:rPr>
              <a:t> What happened when the </a:t>
            </a:r>
            <a:r>
              <a:rPr lang="en-GB" sz="3600" dirty="0" err="1" smtClean="0">
                <a:latin typeface="+mj-lt"/>
              </a:rPr>
              <a:t>fyrd</a:t>
            </a:r>
            <a:r>
              <a:rPr lang="en-GB" sz="3600" dirty="0" smtClean="0">
                <a:latin typeface="+mj-lt"/>
              </a:rPr>
              <a:t> chased</a:t>
            </a:r>
            <a:br>
              <a:rPr lang="en-GB" sz="3600" dirty="0" smtClean="0">
                <a:latin typeface="+mj-lt"/>
              </a:rPr>
            </a:br>
            <a:r>
              <a:rPr lang="en-GB" sz="3600" dirty="0" smtClean="0">
                <a:latin typeface="+mj-lt"/>
              </a:rPr>
              <a:t>the Normans? 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The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fyrd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were killed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by Norman cavalry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416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Archers killed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the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fyrd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fyrd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killed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Normans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Housecarls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told the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fyrd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to come back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84168" y="2614166"/>
            <a:ext cx="2688727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did the Normans do  next?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-30883" y="1240140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They played a trick on the English pretending to run away again 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47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End of Round 2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6000" dirty="0" smtClean="0"/>
              <a:t>The team with the lowest score can steal a player from another team!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576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Round 3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Selected students to answer bonus questions?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5848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21 .</a:t>
            </a:r>
            <a:r>
              <a:rPr lang="en-GB" sz="3200" dirty="0" smtClean="0">
                <a:latin typeface="+mj-lt"/>
              </a:rPr>
              <a:t> Harold was hit by an arrow in the eye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  </a:t>
            </a:r>
            <a:r>
              <a:rPr lang="en-GB" sz="36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F</a:t>
            </a:r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  <a:endParaRPr lang="en-GB" sz="36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</a:t>
            </a:r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Improbable</a:t>
            </a:r>
            <a:endParaRPr lang="en-GB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</a:t>
            </a:r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Possible </a:t>
            </a:r>
            <a:endParaRPr lang="en-GB" sz="36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Myth</a:t>
            </a:r>
            <a:endParaRPr lang="en-GB" sz="36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2518123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What type of soldiers use bow and arrows?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72372" y="2618866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Archers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2445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22 .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smtClean="0">
                <a:latin typeface="+mj-lt"/>
              </a:rPr>
              <a:t>The odd one out?</a:t>
            </a: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     Sword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Shield 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Helmet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Chain Mail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84168" y="1087118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What is the French word for thank you?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+mj-lt"/>
              </a:rPr>
            </a:b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87782" y="1314340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err="1" smtClean="0"/>
              <a:t>Merci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672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63" y="11762"/>
            <a:ext cx="87309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23 .</a:t>
            </a:r>
            <a:r>
              <a:rPr lang="en-GB" sz="3200" dirty="0" smtClean="0">
                <a:latin typeface="+mj-lt"/>
              </a:rPr>
              <a:t> Said to have happened after Harold was</a:t>
            </a:r>
            <a:br>
              <a:rPr lang="en-GB" sz="3200" dirty="0" smtClean="0">
                <a:latin typeface="+mj-lt"/>
              </a:rPr>
            </a:br>
            <a:r>
              <a:rPr lang="en-GB" sz="3200" dirty="0" smtClean="0">
                <a:latin typeface="+mj-lt"/>
              </a:rPr>
              <a:t> hit in the eye?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The </a:t>
            </a:r>
            <a:r>
              <a:rPr lang="en-GB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fyrd</a:t>
            </a: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ran down the </a:t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hill again</a:t>
            </a:r>
            <a:endParaRPr lang="en-GB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  <a:r>
              <a:rPr lang="en-GB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 was cut to pieces a </a:t>
            </a:r>
            <a:br>
              <a:rPr lang="en-GB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Norman knight</a:t>
            </a:r>
            <a:endParaRPr lang="en-GB" sz="31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housecarls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protected him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34196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Harold went to the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optician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2181015"/>
            <a:ext cx="2472703" cy="35522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Name the tapestry that tells the story of the Norman invasion. Extra bonus point for perfect spelling!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36567" y="4059231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2619" r="25594" b="12302"/>
          <a:stretch/>
        </p:blipFill>
        <p:spPr bwMode="auto">
          <a:xfrm rot="219655">
            <a:off x="881090" y="853769"/>
            <a:ext cx="7470551" cy="5315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/>
              <a:t>Bayeux Tapestry </a:t>
            </a:r>
          </a:p>
        </p:txBody>
      </p:sp>
    </p:spTree>
    <p:extLst>
      <p:ext uri="{BB962C8B-B14F-4D97-AF65-F5344CB8AC3E}">
        <p14:creationId xmlns:p14="http://schemas.microsoft.com/office/powerpoint/2010/main" val="15997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24 .</a:t>
            </a:r>
            <a:r>
              <a:rPr lang="en-GB" sz="3200" dirty="0" smtClean="0">
                <a:latin typeface="+mj-lt"/>
              </a:rPr>
              <a:t> The Bayeux Tapestry is a …. (2)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Contemporary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source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Secondary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source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Primary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source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Tertiary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source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87976" y="2516873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Who made the tapestry? 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87782" y="1314340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96168" y="263019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The wives of the Norman soldiers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650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25 .</a:t>
            </a:r>
            <a:r>
              <a:rPr lang="en-GB" sz="3200" dirty="0" smtClean="0">
                <a:latin typeface="+mj-lt"/>
              </a:rPr>
              <a:t> NOT a name given to William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William</a:t>
            </a:r>
          </a:p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The Bastard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William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The Conqueror 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William Duke Of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Normandy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Bill </a:t>
            </a:r>
            <a:r>
              <a:rPr lang="en-GB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 Sod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192" y="2726770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did William do to people who made fun of his mother?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92572" y="548658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He cut their hands</a:t>
            </a:r>
            <a:br>
              <a:rPr lang="en-GB" sz="6000" dirty="0" smtClean="0"/>
            </a:br>
            <a:r>
              <a:rPr lang="en-GB" sz="6000" dirty="0" smtClean="0"/>
              <a:t>and feet off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8457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26 .</a:t>
            </a:r>
            <a:r>
              <a:rPr lang="en-GB" sz="3200" dirty="0" smtClean="0">
                <a:latin typeface="+mj-lt"/>
              </a:rPr>
              <a:t> After Harold was killed at Hastings … (2)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William took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the throne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The Anglo-Saxons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gave up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Peace was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restored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nobles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rebelled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19776" y="3919104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What does rebel mean?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42481" y="1240140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42526" y="5456775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To fight against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9638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27 . Where did the strongest rebellions take place?</a:t>
            </a:r>
            <a:r>
              <a:rPr lang="en-GB" sz="3200" dirty="0" smtClean="0">
                <a:latin typeface="+mj-lt"/>
              </a:rPr>
              <a:t>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Southern Scotland  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Southern England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32273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Northern England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Eastern Ireland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56176" y="2614166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Who invaded northern England after William became king?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91508" y="267602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Vikings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1870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28 .</a:t>
            </a:r>
            <a:r>
              <a:rPr lang="en-GB" sz="3200" dirty="0" smtClean="0">
                <a:latin typeface="+mj-lt"/>
              </a:rPr>
              <a:t> Which city did they take ?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Liverpool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London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York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Newcastle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1078170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happened to the Norman soldiers guarding York castle?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72372" y="2620466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Round 1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Complete the labels for each part of the picture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886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They were killed by northern nobles who had allied with the Vikings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343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29 .</a:t>
            </a:r>
            <a:r>
              <a:rPr lang="en-GB" sz="3200" dirty="0" smtClean="0">
                <a:latin typeface="+mj-lt"/>
              </a:rPr>
              <a:t> How did William respond to this act ?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He asked for a truce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He went back to Normandy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 invaded Norway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 attacked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North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51848" y="3910350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was the attack on the North called?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42526" y="5456775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The Harrying</a:t>
            </a:r>
            <a:br>
              <a:rPr lang="en-GB" sz="6000" dirty="0" smtClean="0"/>
            </a:br>
            <a:r>
              <a:rPr lang="en-GB" sz="6000" dirty="0" smtClean="0"/>
              <a:t> Of The North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5359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0"/>
            <a:ext cx="87309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30 .</a:t>
            </a:r>
            <a:r>
              <a:rPr lang="en-GB" sz="3200" dirty="0" smtClean="0">
                <a:latin typeface="+mj-lt"/>
              </a:rPr>
              <a:t> Which previous claimant helped the Vikings</a:t>
            </a:r>
            <a:br>
              <a:rPr lang="en-GB" sz="3200" dirty="0" smtClean="0">
                <a:latin typeface="+mj-lt"/>
              </a:rPr>
            </a:br>
            <a:r>
              <a:rPr lang="en-GB" sz="3200" dirty="0" smtClean="0">
                <a:latin typeface="+mj-lt"/>
              </a:rPr>
              <a:t>in the North?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Edgar Atheling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Harald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Hardrada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Earl Godwin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Edward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The Confessor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192" y="2222054"/>
            <a:ext cx="2472703" cy="27815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do Harold </a:t>
            </a:r>
            <a:r>
              <a:rPr lang="en-GB" sz="2400" dirty="0" err="1" smtClean="0">
                <a:solidFill>
                  <a:schemeClr val="bg1"/>
                </a:solidFill>
                <a:latin typeface="+mj-lt"/>
              </a:rPr>
              <a:t>Godwinson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and Edward The Confessor have in common in 1067?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90307" y="1240140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They are both dead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78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End of Round 3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6000" dirty="0" smtClean="0"/>
              <a:t>The team with the lowest score can steal a player from another team!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576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Round 4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Back to teams to answering bonus questions</a:t>
            </a:r>
            <a:br>
              <a:rPr lang="en-GB" sz="6000" dirty="0" smtClean="0"/>
            </a:br>
            <a:r>
              <a:rPr lang="en-GB" sz="6000" dirty="0" smtClean="0"/>
              <a:t>using mini whiteboards?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5848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31 .</a:t>
            </a:r>
            <a:r>
              <a:rPr lang="en-GB" sz="3200" dirty="0" smtClean="0">
                <a:latin typeface="+mj-lt"/>
              </a:rPr>
              <a:t> Approximately how long did the harrying last?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3-4 days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3- 4 months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3-4 weeks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3-4 years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30392" y="2531218"/>
            <a:ext cx="2472703" cy="28317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Did the Harrying Of The North stop the rebellions?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42526" y="5456775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Yes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641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8582"/>
            <a:ext cx="87309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32 . ‘I am _______ with the rivers of ______ I have shed. Complete William's quote.</a:t>
            </a:r>
            <a:r>
              <a:rPr lang="en-GB" sz="3200" dirty="0" smtClean="0">
                <a:latin typeface="+mj-lt"/>
              </a:rPr>
              <a:t> 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Happy / </a:t>
            </a:r>
            <a:r>
              <a:rPr lang="en-GB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babylon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Stained / blood 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Saddened / tears 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Smiling / death 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1164997"/>
            <a:ext cx="2472703" cy="29420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What does this quote tell us about how William felt about the Harrying of The North?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68599" y="4107034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TEhUUExQVFRUXGCAaFxgYGBgbIBoaGhsdGB8ZHh4aHCggHxwlHR0cIzEhJSkrLi4uHR8zODMsNygtLisBCgoKDg0OGxAQGywkICQsLCwsLCw0NCwsLCwsLCwsLDQsLywsLCwsLCwsLCwsLCwsLCwsLCwsLCwsLCwsLCwsLP/AABEIAOsA1wMBIgACEQEDEQH/xAAcAAACAwEBAQEAAAAAAAAAAAAEBQIDBgEABwj/xAA/EAACAQIEBAMGBAYBAwMFAAABAhEDIQAEEjEFQVFhInGBBhMyQpGhI7HB8BRSYnLR4fEVgpJTwtIHFiQzov/EABkBAAMBAQEAAAAAAAAAAAAAAAECAwAEBf/EACURAAICAgMAAgMAAwEAAAAAAAABAhEhMQMSQSJRE2FxBIHwMv/aAAwDAQACEQMRAD8A1wGLUXFabYupYcgSFMYl7vE5tiQGCCiv3eOhBi047GMagYUsSFPFpxLGNRTox00fPFwxJZxjUD+7x3QMWsL4lpxjUULTxIUsXA47GMainSMdFPFq74ljGoHFLlfElpjFgxIDGDRSKY74kUHfFi4lgGooFP1xzR2wQoxw4xqBXp46qjBIGIquMaikp54qJExHlgthiBUYAQesyrEmMexZVoyL49gO/A/H0X0xbF1NcVoMXUxhxSU4tm2OAbf4xY07WxjEFxI7YkomBOLq1Mcr9TjABox0DF6UBAafzxxnExeO2BYaKox7V/vFlZFMRIHb9cQJXYHfAvIaOzjwxxpxEvHng2YunHsDfxS7zGOrXT5WkdIxrQerLi3LFeYrhVk9Pyv+WI5mpo+IEsfhUbk9BgejlmYj3kauimY6CZiQOnPnhW34FL7CqNWRyJ5wZjtOLhyxCyi8KBz2A/xgdcyztCqdI+Y2DeV5gfed+rCoMDgmARiWBcplyDJJ3MAG3laAfoMFE4Cv0Lrw5OOL2x2044DggOqLY8Me3gR+9seIjGMRbETiRAxwnGMcYY5ibDHsYABl6JIwYKAHL8sX0qV9rcsTq0vTkO2AU6gnu/U8+Vvri9aUwIjrbEgl9/y88WheeCLRW1GBbEDRIM7n6zgzSRiJ+mMagdaZO5jyA5YHzSjqT2vgqoh6zgdmbqBztH0v+uBSuxvKKQD1P1/ziRp8i2k9xq9LHHM0hF2UMZtK7R5HA38Y/JVAAvbn2GElIeMUsthX8PHi1gz0G8euK6iJY6SLxz89p8uWB6mYqCIAA6x/nfF2TeoPCHibn7Xv6YVJ+le8UsEzkLABWvyLKO8Qb4oGYFJ9CprqXmxYLsI8IPM3NgBz5YNZARAN+ZBgm978vT0xUBo8KjSvQCO8nqcUpEnNsupJBLsZbm5+UdOijAv8ZrbTSGpj85DlQRzsu3mRgiln6bEpIcjcGDBn9P8AGCpLDn6fpG+CmmI1QvpZCINRjUebTAA8l2Hmb98cq5gszJTuwETB0gzcTtI7TFrdCGoVXMyFXYiZLDuZt6Y9m6lOioEgGLKBc9lVbn0GCKcG14kbnb9jEVzILaeemfQ2H5HA2mrUAn8NJkgiWI6GDCj6nBdPKU9WoqGaZ1Ec+thGBmzYLtBPQYjoIwUcvYHmNrC07wceWnvJnzwTUVK0dLc8QZ5xJlA3xdQZRFpxjHMrTBsPU4rzWkEgXxdVzYggW9MAseuMZl1JBzx3HsmYPLzx7GCi1UsL/v8Af6Y6pkntj02v++/764hWqADV0v8Av74UpQLnM1oqAabEG5IWI3Mm3YDF+VzRcBgjae8eUxY2/Q4TVmLuRLNI1Uj4hLCJ0rpue+1jhxl+IagBockSDFyPMkAAmOuA4urAmrotamzVJMBVWI6kwdvLr/nF60wAZJx6gkLB35+fP748KY5knBQGU1AJ3Hr9MdUoT8Kz3E48uksVF9MaucGJ59r+owBVzoaqKdPYXduUC0DqZtjNpbNkJzFQs1iR2Fvvin3BmZM7zAwVoWLbYCzuSqOw8ZSmOSi7eZNgO0f6yYGgeurMYU6iDdosO1rluw25xz9TyKodb1CT1LEdtIHP92nDRqBCgLC8gYBjyG329MUjLpTBcmTfxO23YHZR2GNaQUm8AtQuwkL7qmLl3MEjsDtPeDi2pQerYeBOVoZvKfhHmJ7DGfr+0+XWpqctVqLJVVlUXy1XJH8x/wAYrb27qEgJQW/Ukx5m2ElyxOmH+Hyyyka3I8M0LCqFHaMepUQylgDAJgybgWJgdwcZ3JcbzWbDU4pophSw1E3MkDkfCDPY+mNfQcqAJkd4+thucGElJWheXjfG+stij3teqfw192s3LGCR5QfSYwbl+GqLgSx3Y3J8ybxPLBwT/nEQfvyw5KkypKGkjpv1xN6ZuY+mJ0XJxNzFhjC9QOpRYx8Q9cVe4aDM2674jxHiTKv4SF25chPKSYkfntgijXdh8BQ94+tiYHY3xrM40UCnEyV77/nGK6j2AAPTl+mCTSMmfpyvvzx56ar4ugxm0hVFsAcHEW2xaz67kj/WOCjO31xk7A1ksoUydjbHsEzoUY7jDUBDMybRHfoMC5lnmQCegAm/e+r7fni2lTA6/XFyHxW/5xyQm5r5HQ11YtHDWspBMXDALMQQFlnkDf8A1gjKfh1vd6j4hrKRAVRNx4iBcAYozPEWGapUQfCFNSqfMFVHYSJje3a+P9rPbYUq1VaMF7LPJdpnrsDHK/UTSvp5/oqVs+kNnkUxrF+pxx3CqXmQBNtyeQEddsfBavFa7traq29vEQI9IH0GPonsXxKo+XJc6tDArPzN8oPree04bO5GlGKWB9Wzho0agn8RjpnrVcQYjpYdyMV5DK/w1JmN3ICgfKsDwoIF45k3J9BhLXSuzCpTViFkIYBljZqpHMzYRsBgjgtB2zUVNX4Q942ogyzTp5nbkP6Rg4u2St6Rr0aBG8YkCDvjixiinnl1BVGoEwSNh3n93wvYai6shYFQYkbjlPOfLnjMcX4fl0BVGUkglmZiQD0ifvBxo89k/fLoNhIJg3IHLsJj74U8R4Pl2BGjVHyoqza94WR6nCyuWC/DOMMu/wDRhDmEVrVF0gaSfAJ8gDET1vbyxXltLN4SzAkC5sPIAtP1tjdZHhNPQwNJlkxolAI5HrFvOeRxRVVA60hop06N6rarSfhp6jAk7kxMRfCPjOyP+allIb+z2VVKYgeXfqfU/YDrhtRrBiQD8JgjvE39CPrjO1PanLKVRCajRYUxIj+6wjynl1wXkay5dVWoxNWp4mABJLRfby353PWLq0qPOlPvJyex+XthI+dOYZkpToFtYsG6sGiNMyBG5B5blVVLiap0p/6YvP8AcRdv7RbzxWnEWBYaNiAiDeAN2iyidsB/JZMsBWTo+7UKDZRz2AAAt0GI1S9UQhKLzfmR0T/5H0nkADWBLVihJ+GnBAXlMknVy2Fu+GQqGBqa5v5f6wUBncrk0pqAssRYF2LGNok4mtUkG0fvbHhS6/vyxJaUdT9MZyZqB6lVo8MX88eooWEEj87YKZREG+OKPpgI1ApyizyH788eeqq7CTzwTV2wHxSoUpO43VSRO08sG2ajxqF2HhMecfrjmF/sbxCrWRmq6TeFIETa/wBLDHsNHKA4GLzntrTy9R6jK9QPCJBAAWmJLX/mZuV7CYwflvbrLVVBRygYwzEqNN7ixJBPlj5n7ROXopokhXYHexgEAjlMHa3rgH2eydYkmlSl5u5g6QItBsDJEm+8WviMeJdbK38qN57Y+2Bl0y9qj2dxbSuwUHruZ5Yx3DMurElmHhAkExOo6dzte5Y4nnUYMFKaX+ZQbAmNiLReeo25YKo5b3AZ1JbUhAEAze8yTKz9uhsTqONjPDopzOXVXgMGAEhgRfmL9f3tGN97E0yMuBMB2kkclspj+onwr3bptgUQu5EqSbk8h3tsPpj6ZwvOU6VH3augqKAKjEwEMDSC3wyoYuQD8QPoW9ID0NxXBcKkgM2lY2FOk4W0bBjz5gE7Y9wjKn8SrzquWBN/CPCuxFoExPPCgcYpTU90ZI8KiCAAq6KaA7GQ9R/OOltAOKUKdDUrBlQACDufhH1PPbAYqVFNafeCkG1O3iYnZF2+HaTsAe5w8KbRjOe8FKiWeoBXrkam5LI3HRUTn64b5XjeWJKrVTwLJOoWAG5M9BOBRqCP4e81KkgmAmw9byT6xvbF4pBRCgAAWAx8q9tvaNuIMMrkhqooQ71RIl1PhAJtpE78zF4F9x7LZ9xTRKz+8JnS83JFypne1wegPTBarYFnCDuMZo0qZIALsdKA82P3gXJjkDhEfZ+oyqDUVIYsSVDMzHdyTYHsO/WxIzArZh8wTNHLginexc7nzNr9I/mOLc6QU1VdY0wHBCwdK6mgRYGQsgiSw6YKvYZRWmA8E9mETNAq7VAi6nJiNTXRRHSCxud17YdUODUxW1OTVqGWBe8RA8IFgBYAYpyWcKofeDQS2qo03mNb7DYJpTvOLMtauNZaQAN4vHvWJg9SD3m4thrb2KopYQQF0sW1+IkBnYAASY0INpJtN/U2xZkXmmSTGpnNt/jaAO8YpzGbXQ9dNLhbiT22EDwyPMmRtOLOHHTRpFlCtIUGZMFpJ7SJ7xvhbYaCXy5/nhegFz5sSSfSDgYQNtIbbwA1G7Ekix8/rjuUprqZmCmGKAkFidgfExJ3kchbEqNBo1ippBE/CDA3G/8AiO2D2QOoXRpwoBJJ6nfEf4pbgGWHL/nbzwDUBmNdSTeWMH0pqJ+w88VtnUp/BTr1G66HN+7aY9RjGobL335xiqtWRLsQMVrUqsJgU521Asb9RYA+pwOvCASDUfWepC3O/OY9OmFk5V8QqvQzLVldQyzpMxMjYxPl354k9IMpUiVNiOo2OPZfLhBAEDzJ+knbsMXhhGCnjJqKchkkpqEQBVWwA5Y9i9Xvj2GhK0Fo/N2crU1SopKl2hdI+WNtR5QQI54p4FmMxloakuomxVhZgTBsYMC89L9sV8AqJpqVal4ktK6pm8K2kaHJ2M9ueNVwbiKVKABVzpMHT7uAABF6jDly/ZLSiqoTs27MrVWpVqlkXSSxNmMBj4t945X3nF/EqhhULu2nYlpgdCdyJvucHZzIuFJUAJOpo5RE2EwASbzyGAsuADrILHVCgz4nJ37gTJ9BecDsqwPGNu2F0F0yDaBqqHmJjSn9xPiPOwGC8jkmOtVWogbYGwcKATYkSYUx69jiea4afctS1amMO46sTuT0kHzAwXlM0xaJHg0k3PgbSVYSYALSYHOZEwTifZLJVJtlLakYEyHkAnZvwwJvO4bSOv1xZQUhKayfA079G1/SY29OeC8gyu4DAu8HWzHwzpAEgAkLa5Iue251GjRWrGkuDsE1XMKZt4tM64mJ0ztfA/IjdLwxBmqrlo1fEWZ5i0jRblZSW0z9YGBuC5J8+KjlpSmCUozEhLC/zMABczc7jB/E8qFo1agYgKjafEYsKY58zrmB15xj3s/QalkdNOz1WWkpFj44DGdtQQm9iBe9gKN1G0S26GfEFp0KaK4em1nomkF+WCA4kArJm55sBsCSBxwHKsQGWrUOk32UAHWBtN97yzTYbEcWorUpu5KqFfwjXGgHUoBt4R0WI1NHTCXLZP4pHhiYE3kEhetypFz1xKErRTrWRhkeM1Dlfcoirpce7ZQfEJksRfyt2tbB9Ti7EsKhvOsAaSw1MSFEyBLA7iQFkkWAVcCovVV08VNKlywDBgoAQIOllA7lm7zqsnlKaaSaaIGFtQEnp2iAsAdLYMpeIVJemarccZlOlahMaVJBALb3JMuQRIUCC3S+PZL2rdageoPeyhWpa5YgrMCw+URG04L9o8jSeogosEbSxZl1W2cECbmEewEb9sKMtkZPgHxiQLIe3babDcHbpSL+wSQwymdNLLIPFpW6yAJcJa0nUAIEk25DmG1D2jrMtFrMtITU1QNdSYAsDy1dBtvF1GVHhNGqGV96OowoY7qRPhLXAkRt1jFNSnqpGn7p/CdRcWsOV7yO08+uBdGSvJoavHm+CFARQYuNVVmeSDHw3Ddd8NsjxZAQCZOkKNhcOyn0EKLSexx88eo0iTJYeEhSST8JiTZh9z6YPy71dJBB0qraJUsPCGYDw7TtHPUe2A0FLB9Ey2eVpCQCbzG55mw68+XOMdbWCdQLSI06jtPQHTBI3OnnvtjIUuIOogTpa7RYwGbwkzMaANj17Y0HBuOioGBYQvzFYG+mBckwTcyfPAoDVDeg9PVazEbGdu02i14x1oB1HxEfM0Kq+RO3pJtfAA4xlgPC9MnzAN7CZ/XFP/3JRtJifI721D6j/wAhg0LaHVBiRJbVO0CAB0HXzxcDjKV+NBn0lgIYggExYT4haxWCdVht4YksOHcYpOfdoUDAXRSIgGCRtzsQe3UHGDY5VRI8/wBMewLkeIU3YhXDEbgEdJ5dsexoVQWfmjLyMlVKs9yqkEmDLSbH+0X6j6u/ZHM+6QgV3RWGoaVBJYfKLEieu1tsA+ztWlTVkrIrktpCusqtvE0fM3yiDz74YZhDSAZdOh/gXdwJPhEX3tPlismn8SKVZGNTiQ8RDu/9TDSZgG40i0bmORjC5szSQo7KzbgTEFtzbbVuYHODyjHfaCm1IaXK6421AwPiAPMX6/0+eE2X1VhpAk6oBGlRIAvaTYbRv98QpPPh1xTWPS9swtWo2glWYgWnxRcOd4uJJkW+7nh3Bq4NLSh0KWJBb4mNgbgSoH+O2O8P4BofRTVmcBQ7loFiDMdIB8PfpjXNpRRrJJ23ibfUbdRiPJy1iJ0cfFeZGVqZLPKQwAJGrSEFMQCANIMSoHaSb+jrhvEgkCqWWqPEgOqCYG87n4haYF+cCGb9oKKEhrdtXKYIj9nCDOcao15VqhPNVuDPKOeqRyjywF2ltGlGOrDPaTNE0INveMFMXgJebkXMIN9hzwv43WLtlaY0inBdjIMsBouZMBVBgnqbYFFGu6t7yyUqeqR8xIBXVGzRFhysdzNvGsiK1HJs+qdNVYAu2llKC5A+aJ7iTvjqi9f94cU4NM1WdouctNUy0AaldTEMtQMSG1EyijbkSd8L8ktOpUVdQBhSHcatQHwuF+GZBEmIM9BBnBeDUatLLKCBU/hyjKIDBlYG4HYxexkXBg4A4rwdskFYhjTUkrUAB91qtpYC+mZvcAnc4lhOisdUzU8KOhzdhTA1Kqq3iJ8QJAud4mDt54Xe2/EyChg+JdQAiQUuFEWjn1JO+2K+E+0MrqZw6AWFMEgDpAkgx2iMR45xOlWegafihnJtJA0men05nDxasR8c70KctXqXakNVQgIFJMBTJtsABEnmYEHrp+J11pOQlOCKYEBVA1mWmBa258xuRjKNlwlRyC+g01emBMH3ZOu6yQAI5fTbDmpl9UaWWANJCsTcR4W5ggFbf5wG834VfGml9/Rbns37xfENVUqqk7KLRYyItB+mCafHNKhXAIZNLfCDrOkA32kzbnqGE+aplPE3jp/zJMr/AHA2gdY8+5eRdGViCaibEi48XJlYWkWv598Naq0S6O6kEZchAQHK6ZkuQCoC3cgLpUSF5kGb4EWu1EKHI0x4XXbTv4lF1O1xK8yBiooVusVaPNQZamD0O5WPlNxyxOlkSgFTLHWn/p6iBffQd1PY28sZMdRaG9LN6bo5InwkTBBFyCZGk/DF+s2Ml0M+ACVIJKkD5uflYQJgHlHTGdy+VSpJoOaVRTLU3EAHuvynlqX74so8RhgldCjCwOptLRzBmJ/Zwr/QXG9htyTYebbybyZtEwehA7wMvxL2joq5FNFcJb3jixNwQsXbmbkTbGi4yV/h6gV2XUBJ+K0iRvZd/THz+jwioXkskCQQTM9o5fnt5YeDvLJS4mtDOp7RVqiaxooUwPi0qS19gGkgW2G56ziVD2yQBVem1d58Jimv1AU8hzggE7ScKc9kajtpXToU+FVblyaJBmDN9+psMc4XkVSoTUDSk7LKNpt4rStzEbEiMP8AEXoz6nwNPfIKgU0jcMreIg77rZhBAFgbm5x7Ffs1nQoVWldcuDc2ItPOYAHmDjuBBqic4STPjtUGDcyHiRvH7HPFnCnq03DyQFe2q8kXsOcSDPUjDHM8AFLT7uoSr7ioB8I+a0bC/qPLA4qqKtNo8KEaQZBIBuTb5pN++GU1JYKSg4vI89qMtU0pXM1KdUAOSI0naI5TuJ6dxiHs/mFpEsnin41KwRfSWmN7jzscMMrmqWZd1pggEQxOohllQBp6rBYc/OQCoySe7d0ZLoSDE36H7gjnt1xCSx1Z08M3dmzoZxBzIfczvHW8SAI2mPTGd47xFtRAmTykenPf9+dqZlCSAYmbEWkkek77nrbEa9FJudDTZolYkgT0EeXPEIxSdnXOpLDr+mazDBSNUuzWAH2JtHb/AIGDeD8JnMKwIimpqPCrAAtA77dcEnhLhXYBahIJBW8aTCwCZgkAT5dsS4HTfSyVEZKlVgpsR+GPi32M/Y4vKXxwc0ON9sr+DfgEAO7VA3vSTpQ2kgkKykkA6Vid/pgDiOTrU6NF1X4KrwQBpOoqfVZpm562m2CkoChVFNFimEJXUZJbWBrPnYDsO5xo6lCpUy1SmUZvwx7tUlXYrzJJKjbmt5sG2wsHTsTkkpf+vDK18wuXYOVdQsmIKkBgW0GRDTPle8A3s4V7Uqzt7+lTNOodJGkGUHKS24AHMCbwMG8Oy2tDrFOmyjSKThyLWCzqHi5Qy77XsMvmsqy5jSKVNbR+GrqL8mGoxc8um2LpKWGc7xlD7ieSoUKtM0/hb4HVijGCRpYqQWI7yDb0vr52JZWraLFkLKQwufC0SG5i8GB54vr5FBVoLUeRplToACsxJgBhBF94jDrKezdFl1I4JCr4bfJMLbbe9jiEk0johODxoVU1o5hNSl3VholTpMHdWiOlwfTF2RpqmoHW0mPEotvPKCL77WGEfD+Gtkc6EYlqVZWWm4kA1DDKGG2qJUdZHfD3N1cwBGhttwrE7bAqbHvJ64EoeJ4DDktX6Wq9VbBF1bE2AI9Tbbvy9F7ZFp1Kpo1P5wyhTflewNp3B6HHKq1I001qhjuRrgH+q0em+KcxlHEB0g3udYPfYC5F9jgxVaA7lsjR4i2WqD+KRtrOgFxG5HOIHwn/ALRg5wjEVMuxVnBMMPBVi5FtmG09T64LVKlUBXWlUpHkVm23URGFvE6X/TyXp1AEkfg1IJb+zfUB0NwPmw29bFb670FsqVyAytQrrYEWYevzLH1GKq2bNP8ADzie8pkwKgupPcX0t++U45V49lcwmtyyEbuBqCdjAkL2bzHI4M949P8ADzA1KbBhDBp5X/I3/u3wltbG3oEzWRdUIoH3iOCDTJBIBBuCTB8ifXljI5uk5fwxok64EMCflYE2vvbD3jlf+GSaNQxU8IUENEidSk7QAd55eWMHTb3lQ3IHMyTJPM9b9cW41asnySrA+zGbioFQDVUt7wNMDbY7MBYTY/bDZaBppU0iFqAU5MghQLoDMGfFJ9Z5YztCkvJWIGkgixg2m4MWm8CYHqTX4wygCS0nYkgETOrwxJkWJk98P1+iXfOR3w3ilSmdDJ7xZ20kxvuoIPW6x3G+OY7kqS1lLrYgwVZl2jdSYDX3Edb2vzCIsmgUZR6lN6hJIUbT8IHyA9uffyjBuZ4AlRKrFRqhvd6Sd51LHYm2HuXyiqq01gLHwzvbYW5HnOIVuH0wt1WbzAtfuBYY5PzNM7HwpmE4Jn9FRe9nAAuOovAcG46QDh9x8D3lFqUM7rNQSCrjlA+UgT6WucZMp7rMuoOxIm0G9vrjW8RrEtl3YljpZbsTeA6gWESVNueo9cdfJWGcPG3GVIV0+IUyAjjQfENLKRpgSDIEaetumCaKKbwrhgptp+aR8kXBiedxi7+KX3xUkRA6bHmO1vQfZueCUiq/hU3RW1quxDHc2iQSBY4hKaR3wnJrKTFz0m90xUfLK6RpJ5AkT0H1A6Yq4AlNC615YlfwyxcsHPzAi4sL3Hy4Lz9H3PuwoIVlZvESTMglSTyBYkR1jvgZardArHcjnFvLl6Wwy+UTkk+k3gPztMGohZgAFiS3xAGY7yN+s4a8I4yKbyzwJJKgWuLybne9pvjNPLRuTv0ifvPrbtOLRSOm5C9Odt7x6/TFKI4NJx3P06s1PCHixAHiA5NMA/p63zNWiMxDUzNRSCUkFrXlf5vKZx5MosQQCZ/l+3n6XvyxZmMuVViEYDSNBXShUxF4g2JsR254ZOjNWiXHKsJRIF1UGwMDUz6haYNvvtzw/wAlxRqVMoKYliYLMFHmZvEHlP64Xpn6TAo7+JIDVSVBc3MECzfnfbB2X4NTeCoU9iZIAvIJMlfI2JAtGFlQYxbO8Uy1KtlHpVKxaofECokK6klSIBaBtMi04u9nvadGoqKpYVFb3VTUuoIw5nZvoSfOMBZzIaKTghVZzFITc3BN5PeOwjC3ivD0oulaJpMdFRQAQHUlQ0yCLCPTvgYaGcWmfRsnmw4km62aBbadW9gQQRiLZoMQSRA56T+fTtjK8OrMKbMlUiSI+GSACQDPUNN+mB8xxmqoJLwAJJdAQB2i3XnvAvOJ9b0Mm/TUQCZ0jrINvpOPj3tLl/e1KldGKqSfCzlmJnYE8p5TA5Yd1vb6zKtJ4MjVqA5RqiPWMZHLVXqsFYxyRRaTMW6nli0IOORJTTVBPDlqawFBWox0pE3LGNgLgn0N+WPpdfKVsuCrKMxS2aBe3VRcDuk/2jGf9mOHmlVpVHKELqtMMp8QANr9Z5A+RxvhxNWNjJPOR587zBFsS5ZWzceEfHvauqXdVprU93cqzEESdxIsSIjUb9euFWWy2gwwIM6TMgiO3Xz8pw69onNLOV5YvRdyX0bQeV/DrX67Yp4i1Op+JTbxHSDJuSYAB1RP90b6u0Xi3GkBpStp5BalKIIO21tovIIJ3+xHbCzO1PEDv5E/nODMyWSzIVY/LcHzm8gHY45w3h5q1JIOkHxT0373OHtVZKno2f8A9Pa5LlGayz8zARyHhBYXJ2jvj2AfZ/LOcy1aiQiEsAYvIGkxPefScdwllIqkO/Z3M0nWSUZg3I8/KZ9TgvjPEFpoSTEbDn5eZxjgqEqAAPoItJJO4+uJZjh6m5LmJ3O3/l1Efs25XwJyuzs/O+tJCavLVC8XJJ+t/ta+Hwzk5dII8FVWPcLCjc9NR9Tis8MURdriLcwR5ERvfbAeV0gvTY+FTMcyBe1iBIEXtfynpw1RyPDshxIAVV8UGdMDnBjy2I54Z5bitQKEVgANixFuUwB+s4HygV5BUdAWAMjSAQDvqtPKZPTEXySzIeonICReLR8O/YHthZJPBSM3tGkztL3yL+OgYAgmLGSDvPYYW5SnU0+7im0MIZXT4eY3GpSCY6YU5jIC5NVoMTCLEecG089j9sC5OiHZqauw0kw1tJg2B0gGDbY4RQ8seU1to1FbLOt/EOWkyBHbcEbXtcjApfSfEQoO5jtEAxvPICd8Qy2ehBl64hlH/wCO5k35KSN9RAEntthBmMwWNySe/l05c+m+K8cb2c/I6rqanh+fV9WkNpTfwiTMgeEk8hO8/fDH3+oQLrEnwqFPOTae3KcYvg+cqUPxVXUrHTJM92FjvtB7HDnPsFYV6Y97Sb5dRlC3MQfCT+ZjphpQT0TU5LZqstmLAAGOUW+3La1+eGOXqK0FTB6RHise1/6h057Yx2S4jRcSXgj5akz5BuUeV/vjS5fK5ZlDGo9os6mNv5lBXvva+OeUGmdPHyXijnGzUerRUgtYkgXBYbE97C/LtzP4tkQctUpqvKAsbkXkTfVqxGtWoZUGaoQG7a3ufKTJty74Fp+2mUvD1m0mPhBkjp9+mBUmsFO0Yt2YerxN8qx0gGmwI02U/Fv1DajM359MLePe0DZgpTVfdqCJ8TMT6n5Rcx640PtpWydfTXp1AzxFRQHBKzAaCI1LO3MeWMrnMtRpFfdO7nTLao8LE7AgDcA+hGLwpbWTnm29PBSriYGxteTA/Yx6nXv4Ytc+nPvyxCkrkaokk+vL9cTTJOoNRgAryB3YQTA7ddsUJG6yfEGilVewq+EgzuPhYDzt026XhxLipp0ydS6yDogRebt8V1WTcjoN8BZEktllvpHiNtyASNxzInGfr1zUbUxmI1gjTHSnEbW2AHbqYQhbK8joFzlQgMsy7b9gdv8AuNvr5SvXVyY2Bn0/4wew3YmfFM2ksedvXy7Y9Ty92FoC3gxsf9HHSR0HcLr1WUI6++W0K3KTAhj8P5eWNgvBStEaSq/0jfT/AHXBbvEX354zPDSRW0hWam4IIBPhg2PQhZO9oJw6qJCGiaunUJ0I3LYMbHSD2MGOd8c3IneDo45KvkMOG10UhaAHMyDA8QBiVWTEbE2k7WGPYVcKpe6bTuqiA6Ak7fMvXuP9Y9hkzdIgFOtaxNuRNvmkAxuYiR35m99HSxssHewO+0xaDynYHnbCN+IEgEKT01EfoP31xPLZeq7eNSQbqCrEC/IEwMFoClnBoqiggA6SBBg6eZgGCIBvv69ZAqcLDsYPu05hQJFgNNhA6xeSfXE8vQdB4yGEWE7DoNVu0TgZM6J+BgN+Rk7QRyv15x5YRN+DtL0JynDmQMRUsRcFLA2EXkz6DrgtsqpaTqJPxXm8CLaiJPKdhAI5hZTz5Y6UQDu5sBNxAMdv3GCqeYELJVpB+Ex9AWjl2xm36BKPgLn6Gh1VSSWAgyJ6Az1mfuT2d0kU0kCqiiRq3PjKgEeEXjqLb7RhVUh6i1FYDSsaSpDegI+946HDA56F0oROwBJuTc7zvN5E3G0426GXoHxHINpYsIjxDe0EHeLHlfmRivinBqjKtQafxFBkMoGqBqO/W8dwMOaw1pYSellknkftz6WwBwfNB6enxs1NSVIAsx87RbflPng9ntC9VVHeF8HzNKmVXS0jxIygiZ7jpgc8AzeslUpgRJCBwCCRIusTvbGhpVKuj4iIJkC8Xgnxb/l9MXVOIVdRhmAt8hkgxfaOt/thfySsZcMKzZZwvhtVAFr0UqruDKlgY77/AJ4c0cqgWERQJtA9Om+Fn/UWH8xPZdIP1NsLeN8VrJQqsYAggHb4joWIY38Q+nriMoubOmEowWDG1c57ytWdyb1DoO8CYETNoGBsrVRKrRZWS4ifFIgCx6/nit8vppW3j/H+MO/aXgC0VWpTDgAQwIBBNgYtaD17Rjt7JNI87o5XIRPXMwCdPf8AK0j6CMd0Su/iUiOcpzn+23piqnTYDxRuAO19437+k4LpKDUAFiVlOcEkKPRpMg9cF4Nx7Cf4cghCQpgMZkiDeZA8JMbEfW2DOOUF90GZy9WwRVgKFNyF9IJby63hlMwAx1yobTNttBEgwNwFiO2J0ULOK1WQgAFOnHicAQD5Tc+UbXxG6dlG0/C+i1SnTL7MlFr8wZWY/quftjNqbBBuTaw5iSe8H8tsaz2hypWg9RwAzLCoPkDMm0fViegHK+N0g1QCGjTyIEGJmT6fbD8WVYnJhhAoHUqC0XPLzE9RB+uOivHvDPOB9t/T8sE8FydR6xGuAoJBIm1t7jkdycDZyiUZqZjc8yN+lj2/d8PauhOr2PvZik1VdCu6BkYPp5gkwD6nzvaJOKuEltTU3J96IZSTcqdh6j7+eBvZ/jy5ZSHRyT8JUg8wYifTDDimXqFKdZQJUH4WkgTIBGnkDHO8YSW6KQdDfIPLWAneZO5+/I49iHBc0KhBXwkz9dzy573nnj2FSoo1TM1wvg9SqJpqCVImTHLYSY78oxB61SkYeVZbRqYHz+KRvN5/wf7OcWWg2lgSDtB23E37kY0ntFw1cxT1AAuBKHrbbyP+MaUqdMyWLQooZWno1CoVYxJt9NsAtZrkTFjNpO8TbfrH0wpSsyT4iBPOZ8oPf92xE8Qdp0KLW1OSb3EjYTvc/fGUGK5pDPMGmklvQc/+3kYnymcKn4yymVpKB/VqJuOsxcX+uAiP5ySSLzJ+h/d8EUDOqw6wY25iTvfFVBLZKU2MKPHFdTqGkj5eo5R5HkfvBwurcWY3EybQNgPTff8APFOXohapkSACY2/PlguhkoIJgXsTPWbX9Jxkoozk5I03A3K0ZYgNbflNwT9/tvj2VzQR2qIxpz3SGImfC3eeWFbcQhSAni56gZAAhSAY73P0wrzbs4Mm/U7/APH+8T6Wx4zqKNwSwvbSYImBNz4tufX79JrWM8p3ECImLm4HqR/nCbKcd94tP3s+H4XS1iACDPKNwbSMWVcwEYXDKR4SPmm5HZuo9RtAm4Mr2SHS82YhYHVy2/QMZWDsCRecJvazPa6AVSbuBcySIJvHf/eKKnEQzkCQRc+GI8yAIG9rzv3wp4vnRUhViASSQbFja2r5Re3fyODDjd2xZcmKLvZ7InM1YM+7QgvG5EmFHfcnsDjdVmV9SspUE7G1yZttO0yLjY7nGR4Hm1p0VU2LSxgKb3AWG5RAsR+eGi59VBCsBaJK35bxYQCdxbtEYXlUnIpwuMY/0T8T4OKRYKdbFgKermH2EAdZBPblGKvcFM2oJVRCgMRKqEAYi3SMPHzYJuokEXJnSYnlFzvvAjbCTiPFGWvpKLV2YQObKB9d+Qw8ZSar9E2lB2h07VKCvWKGpl3LMVIBZTqCyQTYaiPL74nw+ouhattTDcydIO6i9oNu8YnR4uP/ANb0iBVp+7hiCBJLMxCybzsB0wty7GjUancrMhvEDB2PiA6BWkcpxJKx7CPaSDTA8QXUNUievMC3lPXGY4RT1OzSbkmxNhfp069MN/aDNfhj4dyYHQLY9YuuA+A5dlv3A53JkR5yeXTHRDEDn5MzGPBKi0mqEkyWCrMTBJ8rzF7C2LfaHKBxrF4sdp6Axfb/AHieV4eqVGqOwO9/hiTv8W1jEd++DmbcTJE+HVp3PSwI6H88Sb+VotXxowXuJGgnxT/qOwxq+FcTNRdFSR/OJkldMHfbbc7YS8SoCS1OYUm8bqPm8htPS+J0mIisl9IAqDfwzAN94tPmMXkuyIK4s0NGh/D1xN6bgw1zqAmDsSTa9u+2PYZezrrmGFMgspE2mQYnVqgsDuOlzjmFT+yib8PnlXMHfoZ874a5X2hdgKesqo3uRO1pHLt/qEy11HKe5v8AQbC/r5YJyFempappEiNIMGfEJIm0x/nDyjjQilk5mgCZgqk9Tc3/AC6dzjpqFhpUaR3i/wBxbtfFmazL1n1t4R8oXpyvuTtc9OWB85Q0CVJ7i8GIa48umCv2Tll4INTggzv6W3sOlj9eWLMrW0zPrzmIt9r+XriGdqksBqk7wOpi/bb7nFPuZB8QmOvI7kx+vbrhgBVIwwI5Ttt5d/8AWPVag6yf5RA7Ewv+euLsjw9W+c6hMr6xvzJ9PvOJZrgK3K1CxHyxcRuMJ2jY9OidPMioApOwIU8+f2JgR2GIJkWqDS0U/wC4gDaRfaD1MYXsGUw0HvvI2nvGGGU4gQZDBjBBX6/ngv8AQtsty/CalOYdQGsZmCRysJ/XDT+AqhDZKo0knQwPQSBE79BuPXFnD8whpw1kO4N9IkiII+GQTuDvvsJZ2ab6VPhYEWsZiCokQ0bAkTHPEXJ3RZaBMvSJUisrrezEG8DYgwd+cRz8yF4RQIn3ikEkAWF+xGq09Y/TF/8A1BkAJDrAH8wN+uo6ZiLyYjbAb8WpzAQFjvAUMJv8qy1ovbG+T0Ouq2WNwlSAquARNoBsb/EGEc9wPLAzcCrDTDLDSfj2HqPvfF5zFdwTTpsBtAIUT6AnpY4syP8AEKx98LEKZB+ErtAMLpjuMC2vTNRfjEtbJVKeo7xFlZDzNo3G+5thfmqviDg8rH/m+PooarYwokfFqAEdSbwI6fXquQI4ljRbRJLqVbw87Adf5gfPngx5H6gPjXjMrRz9QnULgWECe3K0mB9Bhoy5iogdhoj4dZOonpB2EWuI2w/yFTWpemxYCzAKOYm6kSLHr/jAGbq6R4GSmSDcrLACxPQenM4DnmqGXHi7Mvn9KiNmaLWtzv5TjScCpSCdSppAF4HiI6nlBJ/7gcArwhJnWdRM6uZsTMtH17bYKymZ9zJB1BgJNwB8W5F945jpfDSlapCxjUrYbUYEka0LARcjcGNUmZ25f7wPmM4BI1A2j4X6adwOmJoUZSWQjlZnAII28Qmfp54pzmXBiEAYkbkMdjYrEieo/LCJL0a/orbNp4ob4FJgkDlFgAD2mMLeFVNL0lQGYuReFtuIvb1mMQr091NwD8MiQZiwJ+Lf6icV03gyuq9gQJtz3Eeu2+LJKiTbs1PA1GWzQcg+5MhoUQrFSRa509By+mPYD4JxJ/fAwG3OlUmbRHQxv9b7jHsLX2Vi8YMk2XuBe4n9xi1KUcrTbtHMxjSZ3LqADAkqJPpi7htJS0EAxEfU4o5Ys5L+VGeUufhpxHdRJne5vaf2MB5s1CYYRAFrE9ib3/3j6VTyqGSVG4X01LYgbi53/TEs5wyl7tjoFiI3/mA/K2Jflzoaj5Ubm8zz85wRS1RE9uX7GGfFsqi1DpUD/U/4xKkg1sIEAkC3f74vd5A0cyjSyKI1ahF5uDMyLd/2cNTVBuskztMW7HuPzPbDD2ZyFMpVJQE69Mm/hgmPqB5xg0UVDsAogC1um2/mcc05ZHTSRnDw7WdVSJjqQADG3TkIHXnOEeb4WdcCBLRJMAA/MSTtj6TVy6kmVFp+0/vvzwDnqCmhqKrJBMwJkMRPa36dMCPJKxviyOTydP8Ag4pMzAsPjtMMBIHJbHFefyuoCRcEkLIIk/8AtJtH9VjbD7N5RFKqFAWmp0DkNNTSvnAHPnfe+AOLuVpWjlyB+QHn5n8sTpplZzTeBTTptJ8Onfl/5QA1+Z2E9LiI5mutPTNVVIBGmxMdTEiTtbT264SNm3ZtJY6dQECwjyEDHcrQVpBFoJgSLx2xdcN7ZP8AK1hDmtxhCIkm4/lQCCW2uxvedGKH40SAGIA6QSZmR43JJ/8AEWxbwXhlJ3hkkW5nn5HG14P7MZQ+9mghiImT8k9euM1CPgUpz2z5k+frOfCjMZ5y30LWA8oxOhwGszM1Rvdhh4tTEzHW9x5z5Y+k8T4XRSoVRAoFDWIn4vBeZnmfLGfRibMS0Bokk7TG+NKUqtAjCClTAOB8J/hgdLyakQdQAEA33nmTP64MNYAnYAb/AAgG9zdgNhuJk9MNKeRpmmWK3F9yOnIGDvi88JoFqX4a7E//ANRiDt5Z09qVRM7UIqHwMywBLamud4/4t5YAc7QrSJ2PpsGmSeZB74a5nKIKkAES8WZhaY5Hpij2gpqjnSB8TDYHYDr5nD6wRcrF1FAILhWIabki/cTvgijmUWw0x0DtbrEtA89+2IZOiDII+aNztGFriIHKRiijZN8lBdaiGfUFIHWZEnYkmJA9focQbJLBmLNuIJjr0FxM85+pCKC0EAiYv0xRmahOk2sJ2H8pOGUXoT8q2GcJyK61FidOoeR66bz5f5xzDzgfhYEWOkbeRx7BSotGakr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MTEhUUExQVFRUXGCAaFxgYGBgbIBoaGhsdGB8ZHh4aHCggHxwlHR0cIzEhJSkrLi4uHR8zODMsNygtLisBCgoKDg0OGxAQGywkICQsLCwsLCw0NCwsLCwsLCwsLDQsLywsLCwsLCwsLCwsLCwsLCwsLCwsLCwsLCwsLCwsLP/AABEIAOsA1wMBIgACEQEDEQH/xAAcAAACAwEBAQEAAAAAAAAAAAAEBQIDBgEABwj/xAA/EAACAQIEBAMGBAYBAwMFAAABAhEDIQAEEjEFQVFhInGBBhMyQpGhI7HB8BRSYnLR4fEVgpJTwtIHFiQzov/EABkBAAMBAQEAAAAAAAAAAAAAAAECAwAEBf/EACURAAICAgMAAgMAAwEAAAAAAAABAhEhMQMSQSJRE2FxBIHwMv/aAAwDAQACEQMRAD8A1wGLUXFabYupYcgSFMYl7vE5tiQGCCiv3eOhBi047GMagYUsSFPFpxLGNRTox00fPFwxJZxjUD+7x3QMWsL4lpxjUULTxIUsXA47GMainSMdFPFq74ljGoHFLlfElpjFgxIDGDRSKY74kUHfFi4lgGooFP1xzR2wQoxw4xqBXp46qjBIGIquMaikp54qJExHlgthiBUYAQesyrEmMexZVoyL49gO/A/H0X0xbF1NcVoMXUxhxSU4tm2OAbf4xY07WxjEFxI7YkomBOLq1Mcr9TjABox0DF6UBAafzxxnExeO2BYaKox7V/vFlZFMRIHb9cQJXYHfAvIaOzjwxxpxEvHng2YunHsDfxS7zGOrXT5WkdIxrQerLi3LFeYrhVk9Pyv+WI5mpo+IEsfhUbk9BgejlmYj3kauimY6CZiQOnPnhW34FL7CqNWRyJ5wZjtOLhyxCyi8KBz2A/xgdcyztCqdI+Y2DeV5gfed+rCoMDgmARiWBcplyDJJ3MAG3laAfoMFE4Cv0Lrw5OOL2x2044DggOqLY8Me3gR+9seIjGMRbETiRAxwnGMcYY5ibDHsYABl6JIwYKAHL8sX0qV9rcsTq0vTkO2AU6gnu/U8+Vvri9aUwIjrbEgl9/y88WheeCLRW1GBbEDRIM7n6zgzSRiJ+mMagdaZO5jyA5YHzSjqT2vgqoh6zgdmbqBztH0v+uBSuxvKKQD1P1/ziRp8i2k9xq9LHHM0hF2UMZtK7R5HA38Y/JVAAvbn2GElIeMUsthX8PHi1gz0G8euK6iJY6SLxz89p8uWB6mYqCIAA6x/nfF2TeoPCHibn7Xv6YVJ+le8UsEzkLABWvyLKO8Qb4oGYFJ9CprqXmxYLsI8IPM3NgBz5YNZARAN+ZBgm978vT0xUBo8KjSvQCO8nqcUpEnNsupJBLsZbm5+UdOijAv8ZrbTSGpj85DlQRzsu3mRgiln6bEpIcjcGDBn9P8AGCpLDn6fpG+CmmI1QvpZCINRjUebTAA8l2Hmb98cq5gszJTuwETB0gzcTtI7TFrdCGoVXMyFXYiZLDuZt6Y9m6lOioEgGLKBc9lVbn0GCKcG14kbnb9jEVzILaeemfQ2H5HA2mrUAn8NJkgiWI6GDCj6nBdPKU9WoqGaZ1Ec+thGBmzYLtBPQYjoIwUcvYHmNrC07wceWnvJnzwTUVK0dLc8QZ5xJlA3xdQZRFpxjHMrTBsPU4rzWkEgXxdVzYggW9MAseuMZl1JBzx3HsmYPLzx7GCi1UsL/v8Af6Y6pkntj02v++/764hWqADV0v8Av74UpQLnM1oqAabEG5IWI3Mm3YDF+VzRcBgjae8eUxY2/Q4TVmLuRLNI1Uj4hLCJ0rpue+1jhxl+IagBockSDFyPMkAAmOuA4urAmrotamzVJMBVWI6kwdvLr/nF60wAZJx6gkLB35+fP748KY5knBQGU1AJ3Hr9MdUoT8Kz3E48uksVF9MaucGJ59r+owBVzoaqKdPYXduUC0DqZtjNpbNkJzFQs1iR2Fvvin3BmZM7zAwVoWLbYCzuSqOw8ZSmOSi7eZNgO0f6yYGgeurMYU6iDdosO1rluw25xz9TyKodb1CT1LEdtIHP92nDRqBCgLC8gYBjyG329MUjLpTBcmTfxO23YHZR2GNaQUm8AtQuwkL7qmLl3MEjsDtPeDi2pQerYeBOVoZvKfhHmJ7DGfr+0+XWpqctVqLJVVlUXy1XJH8x/wAYrb27qEgJQW/Ukx5m2ElyxOmH+Hyyyka3I8M0LCqFHaMepUQylgDAJgybgWJgdwcZ3JcbzWbDU4pophSw1E3MkDkfCDPY+mNfQcqAJkd4+thucGElJWheXjfG+stij3teqfw192s3LGCR5QfSYwbl+GqLgSx3Y3J8ybxPLBwT/nEQfvyw5KkypKGkjpv1xN6ZuY+mJ0XJxNzFhjC9QOpRYx8Q9cVe4aDM2674jxHiTKv4SF25chPKSYkfntgijXdh8BQ94+tiYHY3xrM40UCnEyV77/nGK6j2AAPTl+mCTSMmfpyvvzx56ar4ugxm0hVFsAcHEW2xaz67kj/WOCjO31xk7A1ksoUydjbHsEzoUY7jDUBDMybRHfoMC5lnmQCegAm/e+r7fni2lTA6/XFyHxW/5xyQm5r5HQ11YtHDWspBMXDALMQQFlnkDf8A1gjKfh1vd6j4hrKRAVRNx4iBcAYozPEWGapUQfCFNSqfMFVHYSJje3a+P9rPbYUq1VaMF7LPJdpnrsDHK/UTSvp5/oqVs+kNnkUxrF+pxx3CqXmQBNtyeQEddsfBavFa7traq29vEQI9IH0GPonsXxKo+XJc6tDArPzN8oPree04bO5GlGKWB9Wzho0agn8RjpnrVcQYjpYdyMV5DK/w1JmN3ICgfKsDwoIF45k3J9BhLXSuzCpTViFkIYBljZqpHMzYRsBgjgtB2zUVNX4Q942ogyzTp5nbkP6Rg4u2St6Rr0aBG8YkCDvjixiinnl1BVGoEwSNh3n93wvYai6shYFQYkbjlPOfLnjMcX4fl0BVGUkglmZiQD0ifvBxo89k/fLoNhIJg3IHLsJj74U8R4Pl2BGjVHyoqza94WR6nCyuWC/DOMMu/wDRhDmEVrVF0gaSfAJ8gDET1vbyxXltLN4SzAkC5sPIAtP1tjdZHhNPQwNJlkxolAI5HrFvOeRxRVVA60hop06N6rarSfhp6jAk7kxMRfCPjOyP+allIb+z2VVKYgeXfqfU/YDrhtRrBiQD8JgjvE39CPrjO1PanLKVRCajRYUxIj+6wjynl1wXkay5dVWoxNWp4mABJLRfby353PWLq0qPOlPvJyex+XthI+dOYZkpToFtYsG6sGiNMyBG5B5blVVLiap0p/6YvP8AcRdv7RbzxWnEWBYaNiAiDeAN2iyidsB/JZMsBWTo+7UKDZRz2AAAt0GI1S9UQhKLzfmR0T/5H0nkADWBLVihJ+GnBAXlMknVy2Fu+GQqGBqa5v5f6wUBncrk0pqAssRYF2LGNok4mtUkG0fvbHhS6/vyxJaUdT9MZyZqB6lVo8MX88eooWEEj87YKZREG+OKPpgI1ApyizyH788eeqq7CTzwTV2wHxSoUpO43VSRO08sG2ajxqF2HhMecfrjmF/sbxCrWRmq6TeFIETa/wBLDHsNHKA4GLzntrTy9R6jK9QPCJBAAWmJLX/mZuV7CYwflvbrLVVBRygYwzEqNN7ixJBPlj5n7ROXopokhXYHexgEAjlMHa3rgH2eydYkmlSl5u5g6QItBsDJEm+8WviMeJdbK38qN57Y+2Bl0y9qj2dxbSuwUHruZ5Yx3DMurElmHhAkExOo6dzte5Y4nnUYMFKaX+ZQbAmNiLReeo25YKo5b3AZ1JbUhAEAze8yTKz9uhsTqONjPDopzOXVXgMGAEhgRfmL9f3tGN97E0yMuBMB2kkclspj+onwr3bptgUQu5EqSbk8h3tsPpj6ZwvOU6VH3augqKAKjEwEMDSC3wyoYuQD8QPoW9ID0NxXBcKkgM2lY2FOk4W0bBjz5gE7Y9wjKn8SrzquWBN/CPCuxFoExPPCgcYpTU90ZI8KiCAAq6KaA7GQ9R/OOltAOKUKdDUrBlQACDufhH1PPbAYqVFNafeCkG1O3iYnZF2+HaTsAe5w8KbRjOe8FKiWeoBXrkam5LI3HRUTn64b5XjeWJKrVTwLJOoWAG5M9BOBRqCP4e81KkgmAmw9byT6xvbF4pBRCgAAWAx8q9tvaNuIMMrkhqooQ71RIl1PhAJtpE78zF4F9x7LZ9xTRKz+8JnS83JFypne1wegPTBarYFnCDuMZo0qZIALsdKA82P3gXJjkDhEfZ+oyqDUVIYsSVDMzHdyTYHsO/WxIzArZh8wTNHLginexc7nzNr9I/mOLc6QU1VdY0wHBCwdK6mgRYGQsgiSw6YKvYZRWmA8E9mETNAq7VAi6nJiNTXRRHSCxud17YdUODUxW1OTVqGWBe8RA8IFgBYAYpyWcKofeDQS2qo03mNb7DYJpTvOLMtauNZaQAN4vHvWJg9SD3m4thrb2KopYQQF0sW1+IkBnYAASY0INpJtN/U2xZkXmmSTGpnNt/jaAO8YpzGbXQ9dNLhbiT22EDwyPMmRtOLOHHTRpFlCtIUGZMFpJ7SJ7xvhbYaCXy5/nhegFz5sSSfSDgYQNtIbbwA1G7Ekix8/rjuUprqZmCmGKAkFidgfExJ3kchbEqNBo1ippBE/CDA3G/8AiO2D2QOoXRpwoBJJ6nfEf4pbgGWHL/nbzwDUBmNdSTeWMH0pqJ+w88VtnUp/BTr1G66HN+7aY9RjGobL335xiqtWRLsQMVrUqsJgU521Asb9RYA+pwOvCASDUfWepC3O/OY9OmFk5V8QqvQzLVldQyzpMxMjYxPl354k9IMpUiVNiOo2OPZfLhBAEDzJ+knbsMXhhGCnjJqKchkkpqEQBVWwA5Y9i9Xvj2GhK0Fo/N2crU1SopKl2hdI+WNtR5QQI54p4FmMxloakuomxVhZgTBsYMC89L9sV8AqJpqVal4ktK6pm8K2kaHJ2M9ueNVwbiKVKABVzpMHT7uAABF6jDly/ZLSiqoTs27MrVWpVqlkXSSxNmMBj4t945X3nF/EqhhULu2nYlpgdCdyJvucHZzIuFJUAJOpo5RE2EwASbzyGAsuADrILHVCgz4nJ37gTJ9BecDsqwPGNu2F0F0yDaBqqHmJjSn9xPiPOwGC8jkmOtVWogbYGwcKATYkSYUx69jiea4afctS1amMO46sTuT0kHzAwXlM0xaJHg0k3PgbSVYSYALSYHOZEwTifZLJVJtlLakYEyHkAnZvwwJvO4bSOv1xZQUhKayfA079G1/SY29OeC8gyu4DAu8HWzHwzpAEgAkLa5Iue251GjRWrGkuDsE1XMKZt4tM64mJ0ztfA/IjdLwxBmqrlo1fEWZ5i0jRblZSW0z9YGBuC5J8+KjlpSmCUozEhLC/zMABczc7jB/E8qFo1agYgKjafEYsKY58zrmB15xj3s/QalkdNOz1WWkpFj44DGdtQQm9iBe9gKN1G0S26GfEFp0KaK4em1nomkF+WCA4kArJm55sBsCSBxwHKsQGWrUOk32UAHWBtN97yzTYbEcWorUpu5KqFfwjXGgHUoBt4R0WI1NHTCXLZP4pHhiYE3kEhetypFz1xKErRTrWRhkeM1Dlfcoirpce7ZQfEJksRfyt2tbB9Ti7EsKhvOsAaSw1MSFEyBLA7iQFkkWAVcCovVV08VNKlywDBgoAQIOllA7lm7zqsnlKaaSaaIGFtQEnp2iAsAdLYMpeIVJemarccZlOlahMaVJBALb3JMuQRIUCC3S+PZL2rdageoPeyhWpa5YgrMCw+URG04L9o8jSeogosEbSxZl1W2cECbmEewEb9sKMtkZPgHxiQLIe3babDcHbpSL+wSQwymdNLLIPFpW6yAJcJa0nUAIEk25DmG1D2jrMtFrMtITU1QNdSYAsDy1dBtvF1GVHhNGqGV96OowoY7qRPhLXAkRt1jFNSnqpGn7p/CdRcWsOV7yO08+uBdGSvJoavHm+CFARQYuNVVmeSDHw3Ddd8NsjxZAQCZOkKNhcOyn0EKLSexx88eo0iTJYeEhSST8JiTZh9z6YPy71dJBB0qraJUsPCGYDw7TtHPUe2A0FLB9Ey2eVpCQCbzG55mw68+XOMdbWCdQLSI06jtPQHTBI3OnnvtjIUuIOogTpa7RYwGbwkzMaANj17Y0HBuOioGBYQvzFYG+mBckwTcyfPAoDVDeg9PVazEbGdu02i14x1oB1HxEfM0Kq+RO3pJtfAA4xlgPC9MnzAN7CZ/XFP/3JRtJifI721D6j/wAhg0LaHVBiRJbVO0CAB0HXzxcDjKV+NBn0lgIYggExYT4haxWCdVht4YksOHcYpOfdoUDAXRSIgGCRtzsQe3UHGDY5VRI8/wBMewLkeIU3YhXDEbgEdJ5dsexoVQWfmjLyMlVKs9yqkEmDLSbH+0X6j6u/ZHM+6QgV3RWGoaVBJYfKLEieu1tsA+ztWlTVkrIrktpCusqtvE0fM3yiDz74YZhDSAZdOh/gXdwJPhEX3tPlismn8SKVZGNTiQ8RDu/9TDSZgG40i0bmORjC5szSQo7KzbgTEFtzbbVuYHODyjHfaCm1IaXK6421AwPiAPMX6/0+eE2X1VhpAk6oBGlRIAvaTYbRv98QpPPh1xTWPS9swtWo2glWYgWnxRcOd4uJJkW+7nh3Bq4NLSh0KWJBb4mNgbgSoH+O2O8P4BofRTVmcBQ7loFiDMdIB8PfpjXNpRRrJJ23ibfUbdRiPJy1iJ0cfFeZGVqZLPKQwAJGrSEFMQCANIMSoHaSb+jrhvEgkCqWWqPEgOqCYG87n4haYF+cCGb9oKKEhrdtXKYIj9nCDOcao15VqhPNVuDPKOeqRyjywF2ltGlGOrDPaTNE0INveMFMXgJebkXMIN9hzwv43WLtlaY0inBdjIMsBouZMBVBgnqbYFFGu6t7yyUqeqR8xIBXVGzRFhysdzNvGsiK1HJs+qdNVYAu2llKC5A+aJ7iTvjqi9f94cU4NM1WdouctNUy0AaldTEMtQMSG1EyijbkSd8L8ktOpUVdQBhSHcatQHwuF+GZBEmIM9BBnBeDUatLLKCBU/hyjKIDBlYG4HYxexkXBg4A4rwdskFYhjTUkrUAB91qtpYC+mZvcAnc4lhOisdUzU8KOhzdhTA1Kqq3iJ8QJAud4mDt54Xe2/EyChg+JdQAiQUuFEWjn1JO+2K+E+0MrqZw6AWFMEgDpAkgx2iMR45xOlWegafihnJtJA0men05nDxasR8c70KctXqXakNVQgIFJMBTJtsABEnmYEHrp+J11pOQlOCKYEBVA1mWmBa258xuRjKNlwlRyC+g01emBMH3ZOu6yQAI5fTbDmpl9UaWWANJCsTcR4W5ggFbf5wG834VfGml9/Rbns37xfENVUqqk7KLRYyItB+mCafHNKhXAIZNLfCDrOkA32kzbnqGE+aplPE3jp/zJMr/AHA2gdY8+5eRdGViCaibEi48XJlYWkWv598Naq0S6O6kEZchAQHK6ZkuQCoC3cgLpUSF5kGb4EWu1EKHI0x4XXbTv4lF1O1xK8yBiooVusVaPNQZamD0O5WPlNxyxOlkSgFTLHWn/p6iBffQd1PY28sZMdRaG9LN6bo5InwkTBBFyCZGk/DF+s2Ml0M+ACVIJKkD5uflYQJgHlHTGdy+VSpJoOaVRTLU3EAHuvynlqX74so8RhgldCjCwOptLRzBmJ/Zwr/QXG9htyTYebbybyZtEwehA7wMvxL2joq5FNFcJb3jixNwQsXbmbkTbGi4yV/h6gV2XUBJ+K0iRvZd/THz+jwioXkskCQQTM9o5fnt5YeDvLJS4mtDOp7RVqiaxooUwPi0qS19gGkgW2G56ziVD2yQBVem1d58Jimv1AU8hzggE7ScKc9kajtpXToU+FVblyaJBmDN9+psMc4XkVSoTUDSk7LKNpt4rStzEbEiMP8AEXoz6nwNPfIKgU0jcMreIg77rZhBAFgbm5x7Ffs1nQoVWldcuDc2ItPOYAHmDjuBBqic4STPjtUGDcyHiRvH7HPFnCnq03DyQFe2q8kXsOcSDPUjDHM8AFLT7uoSr7ioB8I+a0bC/qPLA4qqKtNo8KEaQZBIBuTb5pN++GU1JYKSg4vI89qMtU0pXM1KdUAOSI0naI5TuJ6dxiHs/mFpEsnin41KwRfSWmN7jzscMMrmqWZd1pggEQxOohllQBp6rBYc/OQCoySe7d0ZLoSDE36H7gjnt1xCSx1Z08M3dmzoZxBzIfczvHW8SAI2mPTGd47xFtRAmTykenPf9+dqZlCSAYmbEWkkek77nrbEa9FJudDTZolYkgT0EeXPEIxSdnXOpLDr+mazDBSNUuzWAH2JtHb/AIGDeD8JnMKwIimpqPCrAAtA77dcEnhLhXYBahIJBW8aTCwCZgkAT5dsS4HTfSyVEZKlVgpsR+GPi32M/Y4vKXxwc0ON9sr+DfgEAO7VA3vSTpQ2kgkKykkA6Vid/pgDiOTrU6NF1X4KrwQBpOoqfVZpm562m2CkoChVFNFimEJXUZJbWBrPnYDsO5xo6lCpUy1SmUZvwx7tUlXYrzJJKjbmt5sG2wsHTsTkkpf+vDK18wuXYOVdQsmIKkBgW0GRDTPle8A3s4V7Uqzt7+lTNOodJGkGUHKS24AHMCbwMG8Oy2tDrFOmyjSKThyLWCzqHi5Qy77XsMvmsqy5jSKVNbR+GrqL8mGoxc8um2LpKWGc7xlD7ieSoUKtM0/hb4HVijGCRpYqQWI7yDb0vr52JZWraLFkLKQwufC0SG5i8GB54vr5FBVoLUeRplToACsxJgBhBF94jDrKezdFl1I4JCr4bfJMLbbe9jiEk0johODxoVU1o5hNSl3VholTpMHdWiOlwfTF2RpqmoHW0mPEotvPKCL77WGEfD+Gtkc6EYlqVZWWm4kA1DDKGG2qJUdZHfD3N1cwBGhttwrE7bAqbHvJ64EoeJ4DDktX6Wq9VbBF1bE2AI9Tbbvy9F7ZFp1Kpo1P5wyhTflewNp3B6HHKq1I001qhjuRrgH+q0em+KcxlHEB0g3udYPfYC5F9jgxVaA7lsjR4i2WqD+KRtrOgFxG5HOIHwn/ALRg5wjEVMuxVnBMMPBVi5FtmG09T64LVKlUBXWlUpHkVm23URGFvE6X/TyXp1AEkfg1IJb+zfUB0NwPmw29bFb670FsqVyAytQrrYEWYevzLH1GKq2bNP8ADzie8pkwKgupPcX0t++U45V49lcwmtyyEbuBqCdjAkL2bzHI4M949P8ADzA1KbBhDBp5X/I3/u3wltbG3oEzWRdUIoH3iOCDTJBIBBuCTB8ifXljI5uk5fwxok64EMCflYE2vvbD3jlf+GSaNQxU8IUENEidSk7QAd55eWMHTb3lQ3IHMyTJPM9b9cW41asnySrA+zGbioFQDVUt7wNMDbY7MBYTY/bDZaBppU0iFqAU5MghQLoDMGfFJ9Z5YztCkvJWIGkgixg2m4MWm8CYHqTX4wygCS0nYkgETOrwxJkWJk98P1+iXfOR3w3ilSmdDJ7xZ20kxvuoIPW6x3G+OY7kqS1lLrYgwVZl2jdSYDX3Edb2vzCIsmgUZR6lN6hJIUbT8IHyA9uffyjBuZ4AlRKrFRqhvd6Sd51LHYm2HuXyiqq01gLHwzvbYW5HnOIVuH0wt1WbzAtfuBYY5PzNM7HwpmE4Jn9FRe9nAAuOovAcG46QDh9x8D3lFqUM7rNQSCrjlA+UgT6WucZMp7rMuoOxIm0G9vrjW8RrEtl3YljpZbsTeA6gWESVNueo9cdfJWGcPG3GVIV0+IUyAjjQfENLKRpgSDIEaetumCaKKbwrhgptp+aR8kXBiedxi7+KX3xUkRA6bHmO1vQfZueCUiq/hU3RW1quxDHc2iQSBY4hKaR3wnJrKTFz0m90xUfLK6RpJ5AkT0H1A6Yq4AlNC615YlfwyxcsHPzAi4sL3Hy4Lz9H3PuwoIVlZvESTMglSTyBYkR1jvgZardArHcjnFvLl6Wwy+UTkk+k3gPztMGohZgAFiS3xAGY7yN+s4a8I4yKbyzwJJKgWuLybne9pvjNPLRuTv0ifvPrbtOLRSOm5C9Odt7x6/TFKI4NJx3P06s1PCHixAHiA5NMA/p63zNWiMxDUzNRSCUkFrXlf5vKZx5MosQQCZ/l+3n6XvyxZmMuVViEYDSNBXShUxF4g2JsR254ZOjNWiXHKsJRIF1UGwMDUz6haYNvvtzw/wAlxRqVMoKYliYLMFHmZvEHlP64Xpn6TAo7+JIDVSVBc3MECzfnfbB2X4NTeCoU9iZIAvIJMlfI2JAtGFlQYxbO8Uy1KtlHpVKxaofECokK6klSIBaBtMi04u9nvadGoqKpYVFb3VTUuoIw5nZvoSfOMBZzIaKTghVZzFITc3BN5PeOwjC3ivD0oulaJpMdFRQAQHUlQ0yCLCPTvgYaGcWmfRsnmw4km62aBbadW9gQQRiLZoMQSRA56T+fTtjK8OrMKbMlUiSI+GSACQDPUNN+mB8xxmqoJLwAJJdAQB2i3XnvAvOJ9b0Mm/TUQCZ0jrINvpOPj3tLl/e1KldGKqSfCzlmJnYE8p5TA5Yd1vb6zKtJ4MjVqA5RqiPWMZHLVXqsFYxyRRaTMW6nli0IOORJTTVBPDlqawFBWox0pE3LGNgLgn0N+WPpdfKVsuCrKMxS2aBe3VRcDuk/2jGf9mOHmlVpVHKELqtMMp8QANr9Z5A+RxvhxNWNjJPOR587zBFsS5ZWzceEfHvauqXdVprU93cqzEESdxIsSIjUb9euFWWy2gwwIM6TMgiO3Xz8pw69onNLOV5YvRdyX0bQeV/DrX67Yp4i1Op+JTbxHSDJuSYAB1RP90b6u0Xi3GkBpStp5BalKIIO21tovIIJ3+xHbCzO1PEDv5E/nODMyWSzIVY/LcHzm8gHY45w3h5q1JIOkHxT0373OHtVZKno2f8A9Pa5LlGayz8zARyHhBYXJ2jvj2AfZ/LOcy1aiQiEsAYvIGkxPefScdwllIqkO/Z3M0nWSUZg3I8/KZ9TgvjPEFpoSTEbDn5eZxjgqEqAAPoItJJO4+uJZjh6m5LmJ3O3/l1Efs25XwJyuzs/O+tJCavLVC8XJJ+t/ta+Hwzk5dII8FVWPcLCjc9NR9Tis8MURdriLcwR5ERvfbAeV0gvTY+FTMcyBe1iBIEXtfynpw1RyPDshxIAVV8UGdMDnBjy2I54Z5bitQKEVgANixFuUwB+s4HygV5BUdAWAMjSAQDvqtPKZPTEXySzIeonICReLR8O/YHthZJPBSM3tGkztL3yL+OgYAgmLGSDvPYYW5SnU0+7im0MIZXT4eY3GpSCY6YU5jIC5NVoMTCLEecG089j9sC5OiHZqauw0kw1tJg2B0gGDbY4RQ8seU1to1FbLOt/EOWkyBHbcEbXtcjApfSfEQoO5jtEAxvPICd8Qy2ehBl64hlH/wCO5k35KSN9RAEntthBmMwWNySe/l05c+m+K8cb2c/I6rqanh+fV9WkNpTfwiTMgeEk8hO8/fDH3+oQLrEnwqFPOTae3KcYvg+cqUPxVXUrHTJM92FjvtB7HDnPsFYV6Y97Sb5dRlC3MQfCT+ZjphpQT0TU5LZqstmLAAGOUW+3La1+eGOXqK0FTB6RHise1/6h057Yx2S4jRcSXgj5akz5BuUeV/vjS5fK5ZlDGo9os6mNv5lBXvva+OeUGmdPHyXijnGzUerRUgtYkgXBYbE97C/LtzP4tkQctUpqvKAsbkXkTfVqxGtWoZUGaoQG7a3ufKTJty74Fp+2mUvD1m0mPhBkjp9+mBUmsFO0Yt2YerxN8qx0gGmwI02U/Fv1DajM359MLePe0DZgpTVfdqCJ8TMT6n5Rcx640PtpWydfTXp1AzxFRQHBKzAaCI1LO3MeWMrnMtRpFfdO7nTLao8LE7AgDcA+hGLwpbWTnm29PBSriYGxteTA/Yx6nXv4Ytc+nPvyxCkrkaokk+vL9cTTJOoNRgAryB3YQTA7ddsUJG6yfEGilVewq+EgzuPhYDzt026XhxLipp0ydS6yDogRebt8V1WTcjoN8BZEktllvpHiNtyASNxzInGfr1zUbUxmI1gjTHSnEbW2AHbqYQhbK8joFzlQgMsy7b9gdv8AuNvr5SvXVyY2Bn0/4wew3YmfFM2ksedvXy7Y9Ty92FoC3gxsf9HHSR0HcLr1WUI6++W0K3KTAhj8P5eWNgvBStEaSq/0jfT/AHXBbvEX354zPDSRW0hWam4IIBPhg2PQhZO9oJw6qJCGiaunUJ0I3LYMbHSD2MGOd8c3IneDo45KvkMOG10UhaAHMyDA8QBiVWTEbE2k7WGPYVcKpe6bTuqiA6Ak7fMvXuP9Y9hkzdIgFOtaxNuRNvmkAxuYiR35m99HSxssHewO+0xaDynYHnbCN+IEgEKT01EfoP31xPLZeq7eNSQbqCrEC/IEwMFoClnBoqiggA6SBBg6eZgGCIBvv69ZAqcLDsYPu05hQJFgNNhA6xeSfXE8vQdB4yGEWE7DoNVu0TgZM6J+BgN+Rk7QRyv15x5YRN+DtL0JynDmQMRUsRcFLA2EXkz6DrgtsqpaTqJPxXm8CLaiJPKdhAI5hZTz5Y6UQDu5sBNxAMdv3GCqeYELJVpB+Ex9AWjl2xm36BKPgLn6Gh1VSSWAgyJ6Az1mfuT2d0kU0kCqiiRq3PjKgEeEXjqLb7RhVUh6i1FYDSsaSpDegI+946HDA56F0oROwBJuTc7zvN5E3G0426GXoHxHINpYsIjxDe0EHeLHlfmRivinBqjKtQafxFBkMoGqBqO/W8dwMOaw1pYSellknkftz6WwBwfNB6enxs1NSVIAsx87RbflPng9ntC9VVHeF8HzNKmVXS0jxIygiZ7jpgc8AzeslUpgRJCBwCCRIusTvbGhpVKuj4iIJkC8Xgnxb/l9MXVOIVdRhmAt8hkgxfaOt/thfySsZcMKzZZwvhtVAFr0UqruDKlgY77/AJ4c0cqgWERQJtA9Om+Fn/UWH8xPZdIP1NsLeN8VrJQqsYAggHb4joWIY38Q+nriMoubOmEowWDG1c57ytWdyb1DoO8CYETNoGBsrVRKrRZWS4ifFIgCx6/nit8vppW3j/H+MO/aXgC0VWpTDgAQwIBBNgYtaD17Rjt7JNI87o5XIRPXMwCdPf8AK0j6CMd0Su/iUiOcpzn+23piqnTYDxRuAO19437+k4LpKDUAFiVlOcEkKPRpMg9cF4Nx7Cf4cghCQpgMZkiDeZA8JMbEfW2DOOUF90GZy9WwRVgKFNyF9IJby63hlMwAx1yobTNttBEgwNwFiO2J0ULOK1WQgAFOnHicAQD5Tc+UbXxG6dlG0/C+i1SnTL7MlFr8wZWY/quftjNqbBBuTaw5iSe8H8tsaz2hypWg9RwAzLCoPkDMm0fViegHK+N0g1QCGjTyIEGJmT6fbD8WVYnJhhAoHUqC0XPLzE9RB+uOivHvDPOB9t/T8sE8FydR6xGuAoJBIm1t7jkdycDZyiUZqZjc8yN+lj2/d8PauhOr2PvZik1VdCu6BkYPp5gkwD6nzvaJOKuEltTU3J96IZSTcqdh6j7+eBvZ/jy5ZSHRyT8JUg8wYifTDDimXqFKdZQJUH4WkgTIBGnkDHO8YSW6KQdDfIPLWAneZO5+/I49iHBc0KhBXwkz9dzy573nnj2FSoo1TM1wvg9SqJpqCVImTHLYSY78oxB61SkYeVZbRqYHz+KRvN5/wf7OcWWg2lgSDtB23E37kY0ntFw1cxT1AAuBKHrbbyP+MaUqdMyWLQooZWno1CoVYxJt9NsAtZrkTFjNpO8TbfrH0wpSsyT4iBPOZ8oPf92xE8Qdp0KLW1OSb3EjYTvc/fGUGK5pDPMGmklvQc/+3kYnymcKn4yymVpKB/VqJuOsxcX+uAiP5ySSLzJ+h/d8EUDOqw6wY25iTvfFVBLZKU2MKPHFdTqGkj5eo5R5HkfvBwurcWY3EybQNgPTff8APFOXohapkSACY2/PlguhkoIJgXsTPWbX9Jxkoozk5I03A3K0ZYgNbflNwT9/tvj2VzQR2qIxpz3SGImfC3eeWFbcQhSAni56gZAAhSAY73P0wrzbs4Mm/U7/APH+8T6Wx4zqKNwSwvbSYImBNz4tufX79JrWM8p3ECImLm4HqR/nCbKcd94tP3s+H4XS1iACDPKNwbSMWVcwEYXDKR4SPmm5HZuo9RtAm4Mr2SHS82YhYHVy2/QMZWDsCRecJvazPa6AVSbuBcySIJvHf/eKKnEQzkCQRc+GI8yAIG9rzv3wp4vnRUhViASSQbFja2r5Re3fyODDjd2xZcmKLvZ7InM1YM+7QgvG5EmFHfcnsDjdVmV9SspUE7G1yZttO0yLjY7nGR4Hm1p0VU2LSxgKb3AWG5RAsR+eGi59VBCsBaJK35bxYQCdxbtEYXlUnIpwuMY/0T8T4OKRYKdbFgKermH2EAdZBPblGKvcFM2oJVRCgMRKqEAYi3SMPHzYJuokEXJnSYnlFzvvAjbCTiPFGWvpKLV2YQObKB9d+Qw8ZSar9E2lB2h07VKCvWKGpl3LMVIBZTqCyQTYaiPL74nw+ouhattTDcydIO6i9oNu8YnR4uP/ANb0iBVp+7hiCBJLMxCybzsB0wty7GjUancrMhvEDB2PiA6BWkcpxJKx7CPaSDTA8QXUNUievMC3lPXGY4RT1OzSbkmxNhfp069MN/aDNfhj4dyYHQLY9YuuA+A5dlv3A53JkR5yeXTHRDEDn5MzGPBKi0mqEkyWCrMTBJ8rzF7C2LfaHKBxrF4sdp6Axfb/AHieV4eqVGqOwO9/hiTv8W1jEd++DmbcTJE+HVp3PSwI6H88Sb+VotXxowXuJGgnxT/qOwxq+FcTNRdFSR/OJkldMHfbbc7YS8SoCS1OYUm8bqPm8htPS+J0mIisl9IAqDfwzAN94tPmMXkuyIK4s0NGh/D1xN6bgw1zqAmDsSTa9u+2PYZezrrmGFMgspE2mQYnVqgsDuOlzjmFT+yib8PnlXMHfoZ874a5X2hdgKesqo3uRO1pHLt/qEy11HKe5v8AQbC/r5YJyFempappEiNIMGfEJIm0x/nDyjjQilk5mgCZgqk9Tc3/AC6dzjpqFhpUaR3i/wBxbtfFmazL1n1t4R8oXpyvuTtc9OWB85Q0CVJ7i8GIa48umCv2Tll4INTggzv6W3sOlj9eWLMrW0zPrzmIt9r+XriGdqksBqk7wOpi/bb7nFPuZB8QmOvI7kx+vbrhgBVIwwI5Ttt5d/8AWPVag6yf5RA7Ewv+euLsjw9W+c6hMr6xvzJ9PvOJZrgK3K1CxHyxcRuMJ2jY9OidPMioApOwIU8+f2JgR2GIJkWqDS0U/wC4gDaRfaD1MYXsGUw0HvvI2nvGGGU4gQZDBjBBX6/ngv8AQtsty/CalOYdQGsZmCRysJ/XDT+AqhDZKo0knQwPQSBE79BuPXFnD8whpw1kO4N9IkiII+GQTuDvvsJZ2ab6VPhYEWsZiCokQ0bAkTHPEXJ3RZaBMvSJUisrrezEG8DYgwd+cRz8yF4RQIn3ikEkAWF+xGq09Y/TF/8A1BkAJDrAH8wN+uo6ZiLyYjbAb8WpzAQFjvAUMJv8qy1ovbG+T0Ouq2WNwlSAquARNoBsb/EGEc9wPLAzcCrDTDLDSfj2HqPvfF5zFdwTTpsBtAIUT6AnpY4syP8AEKx98LEKZB+ErtAMLpjuMC2vTNRfjEtbJVKeo7xFlZDzNo3G+5thfmqviDg8rH/m+PooarYwokfFqAEdSbwI6fXquQI4ljRbRJLqVbw87Adf5gfPngx5H6gPjXjMrRz9QnULgWECe3K0mB9Bhoy5iogdhoj4dZOonpB2EWuI2w/yFTWpemxYCzAKOYm6kSLHr/jAGbq6R4GSmSDcrLACxPQenM4DnmqGXHi7Mvn9KiNmaLWtzv5TjScCpSCdSppAF4HiI6nlBJ/7gcArwhJnWdRM6uZsTMtH17bYKymZ9zJB1BgJNwB8W5F945jpfDSlapCxjUrYbUYEka0LARcjcGNUmZ25f7wPmM4BI1A2j4X6adwOmJoUZSWQjlZnAII28Qmfp54pzmXBiEAYkbkMdjYrEieo/LCJL0a/orbNp4ob4FJgkDlFgAD2mMLeFVNL0lQGYuReFtuIvb1mMQr091NwD8MiQZiwJ+Lf6icV03gyuq9gQJtz3Eeu2+LJKiTbs1PA1GWzQcg+5MhoUQrFSRa509By+mPYD4JxJ/fAwG3OlUmbRHQxv9b7jHsLX2Vi8YMk2XuBe4n9xi1KUcrTbtHMxjSZ3LqADAkqJPpi7htJS0EAxEfU4o5Ys5L+VGeUufhpxHdRJne5vaf2MB5s1CYYRAFrE9ib3/3j6VTyqGSVG4X01LYgbi53/TEs5wyl7tjoFiI3/mA/K2Jflzoaj5Ubm8zz85wRS1RE9uX7GGfFsqi1DpUD/U/4xKkg1sIEAkC3f74vd5A0cyjSyKI1ahF5uDMyLd/2cNTVBuskztMW7HuPzPbDD2ZyFMpVJQE69Mm/hgmPqB5xg0UVDsAogC1um2/mcc05ZHTSRnDw7WdVSJjqQADG3TkIHXnOEeb4WdcCBLRJMAA/MSTtj6TVy6kmVFp+0/vvzwDnqCmhqKrJBMwJkMRPa36dMCPJKxviyOTydP8Ag4pMzAsPjtMMBIHJbHFefyuoCRcEkLIIk/8AtJtH9VjbD7N5RFKqFAWmp0DkNNTSvnAHPnfe+AOLuVpWjlyB+QHn5n8sTpplZzTeBTTptJ8Onfl/5QA1+Z2E9LiI5mutPTNVVIBGmxMdTEiTtbT264SNm3ZtJY6dQECwjyEDHcrQVpBFoJgSLx2xdcN7ZP8AK1hDmtxhCIkm4/lQCCW2uxvedGKH40SAGIA6QSZmR43JJ/8AEWxbwXhlJ3hkkW5nn5HG14P7MZQ+9mghiImT8k9euM1CPgUpz2z5k+frOfCjMZ5y30LWA8oxOhwGszM1Rvdhh4tTEzHW9x5z5Y+k8T4XRSoVRAoFDWIn4vBeZnmfLGfRibMS0Bokk7TG+NKUqtAjCClTAOB8J/hgdLyakQdQAEA33nmTP64MNYAnYAb/AAgG9zdgNhuJk9MNKeRpmmWK3F9yOnIGDvi88JoFqX4a7E//ANRiDt5Z09qVRM7UIqHwMywBLamud4/4t5YAc7QrSJ2PpsGmSeZB74a5nKIKkAES8WZhaY5Hpij2gpqjnSB8TDYHYDr5nD6wRcrF1FAILhWIabki/cTvgijmUWw0x0DtbrEtA89+2IZOiDII+aNztGFriIHKRiijZN8lBdaiGfUFIHWZEnYkmJA9focQbJLBmLNuIJjr0FxM85+pCKC0EAiYv0xRmahOk2sJ2H8pOGUXoT8q2GcJyK61FidOoeR66bz5f5xzDzgfhYEWOkbeRx7BSotGakr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http://upload.wikimedia.org/wikipedia/commons/e/e8/Pictures_of_English_History_Plate_XI_-_The_Battle_of_Hasti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24829" r="-947" b="7353"/>
          <a:stretch/>
        </p:blipFill>
        <p:spPr bwMode="auto">
          <a:xfrm>
            <a:off x="-25330" y="0"/>
            <a:ext cx="9240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443711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7.C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3645024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8.M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4806444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9.H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75" y="227687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4.L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48680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3.V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8703" y="364014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2.S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448" y="2646204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5.C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3554" y="3829690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6.K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2513" y="91801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1.S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0252" y="5949280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10.I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He felt bad, guilt, regret, remorse.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1884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33 .</a:t>
            </a:r>
            <a:r>
              <a:rPr lang="en-GB" sz="3200" dirty="0" smtClean="0">
                <a:latin typeface="+mj-lt"/>
              </a:rPr>
              <a:t> Not part of a </a:t>
            </a:r>
            <a:r>
              <a:rPr lang="en-GB" sz="3200" dirty="0" err="1" smtClean="0">
                <a:latin typeface="+mj-lt"/>
              </a:rPr>
              <a:t>motte</a:t>
            </a:r>
            <a:r>
              <a:rPr lang="en-GB" sz="3200" dirty="0" smtClean="0">
                <a:latin typeface="+mj-lt"/>
              </a:rPr>
              <a:t> and bailey castle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Palisade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Curtain wall</a:t>
            </a:r>
            <a:endParaRPr lang="en-GB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Moat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Flying bridge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192" y="2721768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What was placed on top of the </a:t>
            </a:r>
            <a:r>
              <a:rPr lang="en-GB" sz="2800" dirty="0" err="1" smtClean="0">
                <a:solidFill>
                  <a:schemeClr val="bg1"/>
                </a:solidFill>
                <a:latin typeface="+mj-lt"/>
              </a:rPr>
              <a:t>motte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42526" y="4061054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Keep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7380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-6818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34 .</a:t>
            </a:r>
            <a:r>
              <a:rPr lang="en-GB" sz="3200" dirty="0" smtClean="0">
                <a:latin typeface="+mj-lt"/>
              </a:rPr>
              <a:t> Which statement is true?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William did not have</a:t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enough solders to </a:t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control</a:t>
            </a:r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the country</a:t>
            </a:r>
            <a:endParaRPr lang="en-GB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William had enough soldiers</a:t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to control the country</a:t>
            </a:r>
            <a:endParaRPr lang="en-GB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William was a popular </a:t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king 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William could rely on </a:t>
            </a:r>
          </a:p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Support from the English 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87852" y="2580373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>
                <a:solidFill>
                  <a:schemeClr val="bg1"/>
                </a:solidFill>
                <a:latin typeface="+mj-lt"/>
              </a:rPr>
              <a:t>G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ive 3 reasons why William was an unpopular ruler 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+mj-lt"/>
              </a:rPr>
            </a:b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9161" y="1240140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He killed Harold</a:t>
            </a:r>
            <a:br>
              <a:rPr lang="en-GB" sz="6000" dirty="0" smtClean="0"/>
            </a:br>
            <a:r>
              <a:rPr lang="en-GB" sz="6000" dirty="0" smtClean="0"/>
              <a:t>Foreign Ruler</a:t>
            </a:r>
            <a:br>
              <a:rPr lang="en-GB" sz="6000" dirty="0" smtClean="0"/>
            </a:br>
            <a:r>
              <a:rPr lang="en-GB" sz="6000" dirty="0" smtClean="0"/>
              <a:t>Cruel</a:t>
            </a:r>
            <a:br>
              <a:rPr lang="en-GB" sz="6000" dirty="0" smtClean="0"/>
            </a:br>
            <a:r>
              <a:rPr lang="en-GB" sz="6000" dirty="0" smtClean="0"/>
              <a:t>Other?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6546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-6818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35 .</a:t>
            </a:r>
            <a:r>
              <a:rPr lang="en-GB" sz="3200" dirty="0" smtClean="0">
                <a:latin typeface="+mj-lt"/>
              </a:rPr>
              <a:t> Most powerful / least  powerful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421" y="1119365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    Knight / noble / peasant</a:t>
            </a:r>
            <a:endParaRPr lang="en-GB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421" y="3953452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Noble / peasant / knight</a:t>
            </a:r>
            <a:endParaRPr lang="en-GB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28577" y="2564904"/>
            <a:ext cx="5057897" cy="1200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King / noble / knight 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GB" sz="3200" dirty="0"/>
          </a:p>
        </p:txBody>
      </p:sp>
      <p:sp>
        <p:nvSpPr>
          <p:cNvPr id="16" name="Oval 15"/>
          <p:cNvSpPr/>
          <p:nvPr/>
        </p:nvSpPr>
        <p:spPr>
          <a:xfrm>
            <a:off x="177163" y="1388927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King / knight / peasant 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51848" y="3910350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r>
              <a:rPr lang="en-GB" sz="32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b="1" dirty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Name the system! </a:t>
            </a:r>
            <a:br>
              <a:rPr lang="en-GB" sz="24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Correct spelling bonus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72372" y="2620466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24936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Feudal System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523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36 .</a:t>
            </a:r>
            <a:r>
              <a:rPr lang="en-GB" sz="2800" dirty="0" smtClean="0">
                <a:latin typeface="+mj-lt"/>
              </a:rPr>
              <a:t> Not given by nobles in the feudal </a:t>
            </a:r>
            <a:r>
              <a:rPr lang="en-GB" sz="2800" dirty="0">
                <a:latin typeface="+mj-lt"/>
              </a:rPr>
              <a:t>s</a:t>
            </a:r>
            <a:r>
              <a:rPr lang="en-GB" sz="2800" dirty="0" smtClean="0">
                <a:latin typeface="+mj-lt"/>
              </a:rPr>
              <a:t>ystem</a:t>
            </a:r>
            <a:r>
              <a:rPr lang="en-GB" sz="3200" dirty="0" smtClean="0">
                <a:latin typeface="+mj-lt"/>
              </a:rPr>
              <a:t>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719" y="109951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Vegetables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415" y="4006393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Protection</a:t>
            </a:r>
            <a:endParaRPr lang="en-GB" sz="2800" dirty="0"/>
          </a:p>
        </p:txBody>
      </p:sp>
      <p:sp>
        <p:nvSpPr>
          <p:cNvPr id="16" name="Oval 15"/>
          <p:cNvSpPr/>
          <p:nvPr/>
        </p:nvSpPr>
        <p:spPr>
          <a:xfrm>
            <a:off x="194461" y="136907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8420" y="254456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Land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Presents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74420" y="2735718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Name one more thing given to the king by the nobles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80008" y="1269760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5200" dirty="0" smtClean="0"/>
              <a:t>Knights</a:t>
            </a:r>
            <a:br>
              <a:rPr lang="en-GB" sz="5200" dirty="0" smtClean="0"/>
            </a:br>
            <a:r>
              <a:rPr lang="en-GB" sz="5200" dirty="0" smtClean="0"/>
              <a:t/>
            </a:r>
            <a:br>
              <a:rPr lang="en-GB" sz="5200" dirty="0" smtClean="0"/>
            </a:br>
            <a:r>
              <a:rPr lang="en-GB" sz="5200" dirty="0" smtClean="0"/>
              <a:t>Loyalty</a:t>
            </a: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37320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37 .</a:t>
            </a:r>
            <a:r>
              <a:rPr lang="en-GB" sz="2800" dirty="0" smtClean="0">
                <a:latin typeface="+mj-lt"/>
              </a:rPr>
              <a:t> Odd one out</a:t>
            </a:r>
            <a:r>
              <a:rPr lang="en-GB" sz="3200" dirty="0" smtClean="0">
                <a:latin typeface="+mj-lt"/>
              </a:rPr>
              <a:t>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719" y="109951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Serf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415" y="4006393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Peasant</a:t>
            </a:r>
            <a:endParaRPr lang="en-GB" sz="2800" dirty="0"/>
          </a:p>
        </p:txBody>
      </p:sp>
      <p:sp>
        <p:nvSpPr>
          <p:cNvPr id="16" name="Oval 15"/>
          <p:cNvSpPr/>
          <p:nvPr/>
        </p:nvSpPr>
        <p:spPr>
          <a:xfrm>
            <a:off x="194461" y="136907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bg1"/>
                </a:solidFill>
              </a:rPr>
              <a:t>Villein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8420" y="254456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Tanner</a:t>
            </a:r>
            <a:endParaRPr lang="en-GB" sz="3200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1916832"/>
            <a:ext cx="2472703" cy="3240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What is the difference between a peasant and a slave?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10017" y="2636126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TEhUUExQVFRUXGCAaFxgYGBgbIBoaGhsdGB8ZHh4aHCggHxwlHR0cIzEhJSkrLi4uHR8zODMsNygtLisBCgoKDg0OGxAQGywkICQsLCwsLCw0NCwsLCwsLCwsLDQsLywsLCwsLCwsLCwsLCwsLCwsLCwsLCwsLCwsLCwsLP/AABEIAOsA1wMBIgACEQEDEQH/xAAcAAACAwEBAQEAAAAAAAAAAAAEBQIDBgEABwj/xAA/EAACAQIEBAMGBAYBAwMFAAABAhEDIQAEEjEFQVFhInGBBhMyQpGhI7HB8BRSYnLR4fEVgpJTwtIHFiQzov/EABkBAAMBAQEAAAAAAAAAAAAAAAECAwAEBf/EACURAAICAgMAAgMAAwEAAAAAAAABAhEhMQMSQSJRE2FxBIHwMv/aAAwDAQACEQMRAD8A1wGLUXFabYupYcgSFMYl7vE5tiQGCCiv3eOhBi047GMagYUsSFPFpxLGNRTox00fPFwxJZxjUD+7x3QMWsL4lpxjUULTxIUsXA47GMainSMdFPFq74ljGoHFLlfElpjFgxIDGDRSKY74kUHfFi4lgGooFP1xzR2wQoxw4xqBXp46qjBIGIquMaikp54qJExHlgthiBUYAQesyrEmMexZVoyL49gO/A/H0X0xbF1NcVoMXUxhxSU4tm2OAbf4xY07WxjEFxI7YkomBOLq1Mcr9TjABox0DF6UBAafzxxnExeO2BYaKox7V/vFlZFMRIHb9cQJXYHfAvIaOzjwxxpxEvHng2YunHsDfxS7zGOrXT5WkdIxrQerLi3LFeYrhVk9Pyv+WI5mpo+IEsfhUbk9BgejlmYj3kauimY6CZiQOnPnhW34FL7CqNWRyJ5wZjtOLhyxCyi8KBz2A/xgdcyztCqdI+Y2DeV5gfed+rCoMDgmARiWBcplyDJJ3MAG3laAfoMFE4Cv0Lrw5OOL2x2044DggOqLY8Me3gR+9seIjGMRbETiRAxwnGMcYY5ibDHsYABl6JIwYKAHL8sX0qV9rcsTq0vTkO2AU6gnu/U8+Vvri9aUwIjrbEgl9/y88WheeCLRW1GBbEDRIM7n6zgzSRiJ+mMagdaZO5jyA5YHzSjqT2vgqoh6zgdmbqBztH0v+uBSuxvKKQD1P1/ziRp8i2k9xq9LHHM0hF2UMZtK7R5HA38Y/JVAAvbn2GElIeMUsthX8PHi1gz0G8euK6iJY6SLxz89p8uWB6mYqCIAA6x/nfF2TeoPCHibn7Xv6YVJ+le8UsEzkLABWvyLKO8Qb4oGYFJ9CprqXmxYLsI8IPM3NgBz5YNZARAN+ZBgm978vT0xUBo8KjSvQCO8nqcUpEnNsupJBLsZbm5+UdOijAv8ZrbTSGpj85DlQRzsu3mRgiln6bEpIcjcGDBn9P8AGCpLDn6fpG+CmmI1QvpZCINRjUebTAA8l2Hmb98cq5gszJTuwETB0gzcTtI7TFrdCGoVXMyFXYiZLDuZt6Y9m6lOioEgGLKBc9lVbn0GCKcG14kbnb9jEVzILaeemfQ2H5HA2mrUAn8NJkgiWI6GDCj6nBdPKU9WoqGaZ1Ec+thGBmzYLtBPQYjoIwUcvYHmNrC07wceWnvJnzwTUVK0dLc8QZ5xJlA3xdQZRFpxjHMrTBsPU4rzWkEgXxdVzYggW9MAseuMZl1JBzx3HsmYPLzx7GCi1UsL/v8Af6Y6pkntj02v++/764hWqADV0v8Av74UpQLnM1oqAabEG5IWI3Mm3YDF+VzRcBgjae8eUxY2/Q4TVmLuRLNI1Uj4hLCJ0rpue+1jhxl+IagBockSDFyPMkAAmOuA4urAmrotamzVJMBVWI6kwdvLr/nF60wAZJx6gkLB35+fP748KY5knBQGU1AJ3Hr9MdUoT8Kz3E48uksVF9MaucGJ59r+owBVzoaqKdPYXduUC0DqZtjNpbNkJzFQs1iR2Fvvin3BmZM7zAwVoWLbYCzuSqOw8ZSmOSi7eZNgO0f6yYGgeurMYU6iDdosO1rluw25xz9TyKodb1CT1LEdtIHP92nDRqBCgLC8gYBjyG329MUjLpTBcmTfxO23YHZR2GNaQUm8AtQuwkL7qmLl3MEjsDtPeDi2pQerYeBOVoZvKfhHmJ7DGfr+0+XWpqctVqLJVVlUXy1XJH8x/wAYrb27qEgJQW/Ukx5m2ElyxOmH+Hyyyka3I8M0LCqFHaMepUQylgDAJgybgWJgdwcZ3JcbzWbDU4pophSw1E3MkDkfCDPY+mNfQcqAJkd4+thucGElJWheXjfG+stij3teqfw192s3LGCR5QfSYwbl+GqLgSx3Y3J8ybxPLBwT/nEQfvyw5KkypKGkjpv1xN6ZuY+mJ0XJxNzFhjC9QOpRYx8Q9cVe4aDM2674jxHiTKv4SF25chPKSYkfntgijXdh8BQ94+tiYHY3xrM40UCnEyV77/nGK6j2AAPTl+mCTSMmfpyvvzx56ar4ugxm0hVFsAcHEW2xaz67kj/WOCjO31xk7A1ksoUydjbHsEzoUY7jDUBDMybRHfoMC5lnmQCegAm/e+r7fni2lTA6/XFyHxW/5xyQm5r5HQ11YtHDWspBMXDALMQQFlnkDf8A1gjKfh1vd6j4hrKRAVRNx4iBcAYozPEWGapUQfCFNSqfMFVHYSJje3a+P9rPbYUq1VaMF7LPJdpnrsDHK/UTSvp5/oqVs+kNnkUxrF+pxx3CqXmQBNtyeQEddsfBavFa7traq29vEQI9IH0GPonsXxKo+XJc6tDArPzN8oPree04bO5GlGKWB9Wzho0agn8RjpnrVcQYjpYdyMV5DK/w1JmN3ICgfKsDwoIF45k3J9BhLXSuzCpTViFkIYBljZqpHMzYRsBgjgtB2zUVNX4Q942ogyzTp5nbkP6Rg4u2St6Rr0aBG8YkCDvjixiinnl1BVGoEwSNh3n93wvYai6shYFQYkbjlPOfLnjMcX4fl0BVGUkglmZiQD0ifvBxo89k/fLoNhIJg3IHLsJj74U8R4Pl2BGjVHyoqza94WR6nCyuWC/DOMMu/wDRhDmEVrVF0gaSfAJ8gDET1vbyxXltLN4SzAkC5sPIAtP1tjdZHhNPQwNJlkxolAI5HrFvOeRxRVVA60hop06N6rarSfhp6jAk7kxMRfCPjOyP+allIb+z2VVKYgeXfqfU/YDrhtRrBiQD8JgjvE39CPrjO1PanLKVRCajRYUxIj+6wjynl1wXkay5dVWoxNWp4mABJLRfby353PWLq0qPOlPvJyex+XthI+dOYZkpToFtYsG6sGiNMyBG5B5blVVLiap0p/6YvP8AcRdv7RbzxWnEWBYaNiAiDeAN2iyidsB/JZMsBWTo+7UKDZRz2AAAt0GI1S9UQhKLzfmR0T/5H0nkADWBLVihJ+GnBAXlMknVy2Fu+GQqGBqa5v5f6wUBncrk0pqAssRYF2LGNok4mtUkG0fvbHhS6/vyxJaUdT9MZyZqB6lVo8MX88eooWEEj87YKZREG+OKPpgI1ApyizyH788eeqq7CTzwTV2wHxSoUpO43VSRO08sG2ajxqF2HhMecfrjmF/sbxCrWRmq6TeFIETa/wBLDHsNHKA4GLzntrTy9R6jK9QPCJBAAWmJLX/mZuV7CYwflvbrLVVBRygYwzEqNN7ixJBPlj5n7ROXopokhXYHexgEAjlMHa3rgH2eydYkmlSl5u5g6QItBsDJEm+8WviMeJdbK38qN57Y+2Bl0y9qj2dxbSuwUHruZ5Yx3DMurElmHhAkExOo6dzte5Y4nnUYMFKaX+ZQbAmNiLReeo25YKo5b3AZ1JbUhAEAze8yTKz9uhsTqONjPDopzOXVXgMGAEhgRfmL9f3tGN97E0yMuBMB2kkclspj+onwr3bptgUQu5EqSbk8h3tsPpj6ZwvOU6VH3augqKAKjEwEMDSC3wyoYuQD8QPoW9ID0NxXBcKkgM2lY2FOk4W0bBjz5gE7Y9wjKn8SrzquWBN/CPCuxFoExPPCgcYpTU90ZI8KiCAAq6KaA7GQ9R/OOltAOKUKdDUrBlQACDufhH1PPbAYqVFNafeCkG1O3iYnZF2+HaTsAe5w8KbRjOe8FKiWeoBXrkam5LI3HRUTn64b5XjeWJKrVTwLJOoWAG5M9BOBRqCP4e81KkgmAmw9byT6xvbF4pBRCgAAWAx8q9tvaNuIMMrkhqooQ71RIl1PhAJtpE78zF4F9x7LZ9xTRKz+8JnS83JFypne1wegPTBarYFnCDuMZo0qZIALsdKA82P3gXJjkDhEfZ+oyqDUVIYsSVDMzHdyTYHsO/WxIzArZh8wTNHLginexc7nzNr9I/mOLc6QU1VdY0wHBCwdK6mgRYGQsgiSw6YKvYZRWmA8E9mETNAq7VAi6nJiNTXRRHSCxud17YdUODUxW1OTVqGWBe8RA8IFgBYAYpyWcKofeDQS2qo03mNb7DYJpTvOLMtauNZaQAN4vHvWJg9SD3m4thrb2KopYQQF0sW1+IkBnYAASY0INpJtN/U2xZkXmmSTGpnNt/jaAO8YpzGbXQ9dNLhbiT22EDwyPMmRtOLOHHTRpFlCtIUGZMFpJ7SJ7xvhbYaCXy5/nhegFz5sSSfSDgYQNtIbbwA1G7Ekix8/rjuUprqZmCmGKAkFidgfExJ3kchbEqNBo1ippBE/CDA3G/8AiO2D2QOoXRpwoBJJ6nfEf4pbgGWHL/nbzwDUBmNdSTeWMH0pqJ+w88VtnUp/BTr1G66HN+7aY9RjGobL335xiqtWRLsQMVrUqsJgU521Asb9RYA+pwOvCASDUfWepC3O/OY9OmFk5V8QqvQzLVldQyzpMxMjYxPl354k9IMpUiVNiOo2OPZfLhBAEDzJ+knbsMXhhGCnjJqKchkkpqEQBVWwA5Y9i9Xvj2GhK0Fo/N2crU1SopKl2hdI+WNtR5QQI54p4FmMxloakuomxVhZgTBsYMC89L9sV8AqJpqVal4ktK6pm8K2kaHJ2M9ueNVwbiKVKABVzpMHT7uAABF6jDly/ZLSiqoTs27MrVWpVqlkXSSxNmMBj4t945X3nF/EqhhULu2nYlpgdCdyJvucHZzIuFJUAJOpo5RE2EwASbzyGAsuADrILHVCgz4nJ37gTJ9BecDsqwPGNu2F0F0yDaBqqHmJjSn9xPiPOwGC8jkmOtVWogbYGwcKATYkSYUx69jiea4afctS1amMO46sTuT0kHzAwXlM0xaJHg0k3PgbSVYSYALSYHOZEwTifZLJVJtlLakYEyHkAnZvwwJvO4bSOv1xZQUhKayfA079G1/SY29OeC8gyu4DAu8HWzHwzpAEgAkLa5Iue251GjRWrGkuDsE1XMKZt4tM64mJ0ztfA/IjdLwxBmqrlo1fEWZ5i0jRblZSW0z9YGBuC5J8+KjlpSmCUozEhLC/zMABczc7jB/E8qFo1agYgKjafEYsKY58zrmB15xj3s/QalkdNOz1WWkpFj44DGdtQQm9iBe9gKN1G0S26GfEFp0KaK4em1nomkF+WCA4kArJm55sBsCSBxwHKsQGWrUOk32UAHWBtN97yzTYbEcWorUpu5KqFfwjXGgHUoBt4R0WI1NHTCXLZP4pHhiYE3kEhetypFz1xKErRTrWRhkeM1Dlfcoirpce7ZQfEJksRfyt2tbB9Ti7EsKhvOsAaSw1MSFEyBLA7iQFkkWAVcCovVV08VNKlywDBgoAQIOllA7lm7zqsnlKaaSaaIGFtQEnp2iAsAdLYMpeIVJemarccZlOlahMaVJBALb3JMuQRIUCC3S+PZL2rdageoPeyhWpa5YgrMCw+URG04L9o8jSeogosEbSxZl1W2cECbmEewEb9sKMtkZPgHxiQLIe3babDcHbpSL+wSQwymdNLLIPFpW6yAJcJa0nUAIEk25DmG1D2jrMtFrMtITU1QNdSYAsDy1dBtvF1GVHhNGqGV96OowoY7qRPhLXAkRt1jFNSnqpGn7p/CdRcWsOV7yO08+uBdGSvJoavHm+CFARQYuNVVmeSDHw3Ddd8NsjxZAQCZOkKNhcOyn0EKLSexx88eo0iTJYeEhSST8JiTZh9z6YPy71dJBB0qraJUsPCGYDw7TtHPUe2A0FLB9Ey2eVpCQCbzG55mw68+XOMdbWCdQLSI06jtPQHTBI3OnnvtjIUuIOogTpa7RYwGbwkzMaANj17Y0HBuOioGBYQvzFYG+mBckwTcyfPAoDVDeg9PVazEbGdu02i14x1oB1HxEfM0Kq+RO3pJtfAA4xlgPC9MnzAN7CZ/XFP/3JRtJifI721D6j/wAhg0LaHVBiRJbVO0CAB0HXzxcDjKV+NBn0lgIYggExYT4haxWCdVht4YksOHcYpOfdoUDAXRSIgGCRtzsQe3UHGDY5VRI8/wBMewLkeIU3YhXDEbgEdJ5dsexoVQWfmjLyMlVKs9yqkEmDLSbH+0X6j6u/ZHM+6QgV3RWGoaVBJYfKLEieu1tsA+ztWlTVkrIrktpCusqtvE0fM3yiDz74YZhDSAZdOh/gXdwJPhEX3tPlismn8SKVZGNTiQ8RDu/9TDSZgG40i0bmORjC5szSQo7KzbgTEFtzbbVuYHODyjHfaCm1IaXK6421AwPiAPMX6/0+eE2X1VhpAk6oBGlRIAvaTYbRv98QpPPh1xTWPS9swtWo2glWYgWnxRcOd4uJJkW+7nh3Bq4NLSh0KWJBb4mNgbgSoH+O2O8P4BofRTVmcBQ7loFiDMdIB8PfpjXNpRRrJJ23ibfUbdRiPJy1iJ0cfFeZGVqZLPKQwAJGrSEFMQCANIMSoHaSb+jrhvEgkCqWWqPEgOqCYG87n4haYF+cCGb9oKKEhrdtXKYIj9nCDOcao15VqhPNVuDPKOeqRyjywF2ltGlGOrDPaTNE0INveMFMXgJebkXMIN9hzwv43WLtlaY0inBdjIMsBouZMBVBgnqbYFFGu6t7yyUqeqR8xIBXVGzRFhysdzNvGsiK1HJs+qdNVYAu2llKC5A+aJ7iTvjqi9f94cU4NM1WdouctNUy0AaldTEMtQMSG1EyijbkSd8L8ktOpUVdQBhSHcatQHwuF+GZBEmIM9BBnBeDUatLLKCBU/hyjKIDBlYG4HYxexkXBg4A4rwdskFYhjTUkrUAB91qtpYC+mZvcAnc4lhOisdUzU8KOhzdhTA1Kqq3iJ8QJAud4mDt54Xe2/EyChg+JdQAiQUuFEWjn1JO+2K+E+0MrqZw6AWFMEgDpAkgx2iMR45xOlWegafihnJtJA0men05nDxasR8c70KctXqXakNVQgIFJMBTJtsABEnmYEHrp+J11pOQlOCKYEBVA1mWmBa258xuRjKNlwlRyC+g01emBMH3ZOu6yQAI5fTbDmpl9UaWWANJCsTcR4W5ggFbf5wG834VfGml9/Rbns37xfENVUqqk7KLRYyItB+mCafHNKhXAIZNLfCDrOkA32kzbnqGE+aplPE3jp/zJMr/AHA2gdY8+5eRdGViCaibEi48XJlYWkWv598Naq0S6O6kEZchAQHK6ZkuQCoC3cgLpUSF5kGb4EWu1EKHI0x4XXbTv4lF1O1xK8yBiooVusVaPNQZamD0O5WPlNxyxOlkSgFTLHWn/p6iBffQd1PY28sZMdRaG9LN6bo5InwkTBBFyCZGk/DF+s2Ml0M+ACVIJKkD5uflYQJgHlHTGdy+VSpJoOaVRTLU3EAHuvynlqX74so8RhgldCjCwOptLRzBmJ/Zwr/QXG9htyTYebbybyZtEwehA7wMvxL2joq5FNFcJb3jixNwQsXbmbkTbGi4yV/h6gV2XUBJ+K0iRvZd/THz+jwioXkskCQQTM9o5fnt5YeDvLJS4mtDOp7RVqiaxooUwPi0qS19gGkgW2G56ziVD2yQBVem1d58Jimv1AU8hzggE7ScKc9kajtpXToU+FVblyaJBmDN9+psMc4XkVSoTUDSk7LKNpt4rStzEbEiMP8AEXoz6nwNPfIKgU0jcMreIg77rZhBAFgbm5x7Ffs1nQoVWldcuDc2ItPOYAHmDjuBBqic4STPjtUGDcyHiRvH7HPFnCnq03DyQFe2q8kXsOcSDPUjDHM8AFLT7uoSr7ioB8I+a0bC/qPLA4qqKtNo8KEaQZBIBuTb5pN++GU1JYKSg4vI89qMtU0pXM1KdUAOSI0naI5TuJ6dxiHs/mFpEsnin41KwRfSWmN7jzscMMrmqWZd1pggEQxOohllQBp6rBYc/OQCoySe7d0ZLoSDE36H7gjnt1xCSx1Z08M3dmzoZxBzIfczvHW8SAI2mPTGd47xFtRAmTykenPf9+dqZlCSAYmbEWkkek77nrbEa9FJudDTZolYkgT0EeXPEIxSdnXOpLDr+mazDBSNUuzWAH2JtHb/AIGDeD8JnMKwIimpqPCrAAtA77dcEnhLhXYBahIJBW8aTCwCZgkAT5dsS4HTfSyVEZKlVgpsR+GPi32M/Y4vKXxwc0ON9sr+DfgEAO7VA3vSTpQ2kgkKykkA6Vid/pgDiOTrU6NF1X4KrwQBpOoqfVZpm562m2CkoChVFNFimEJXUZJbWBrPnYDsO5xo6lCpUy1SmUZvwx7tUlXYrzJJKjbmt5sG2wsHTsTkkpf+vDK18wuXYOVdQsmIKkBgW0GRDTPle8A3s4V7Uqzt7+lTNOodJGkGUHKS24AHMCbwMG8Oy2tDrFOmyjSKThyLWCzqHi5Qy77XsMvmsqy5jSKVNbR+GrqL8mGoxc8um2LpKWGc7xlD7ieSoUKtM0/hb4HVijGCRpYqQWI7yDb0vr52JZWraLFkLKQwufC0SG5i8GB54vr5FBVoLUeRplToACsxJgBhBF94jDrKezdFl1I4JCr4bfJMLbbe9jiEk0johODxoVU1o5hNSl3VholTpMHdWiOlwfTF2RpqmoHW0mPEotvPKCL77WGEfD+Gtkc6EYlqVZWWm4kA1DDKGG2qJUdZHfD3N1cwBGhttwrE7bAqbHvJ64EoeJ4DDktX6Wq9VbBF1bE2AI9Tbbvy9F7ZFp1Kpo1P5wyhTflewNp3B6HHKq1I001qhjuRrgH+q0em+KcxlHEB0g3udYPfYC5F9jgxVaA7lsjR4i2WqD+KRtrOgFxG5HOIHwn/ALRg5wjEVMuxVnBMMPBVi5FtmG09T64LVKlUBXWlUpHkVm23URGFvE6X/TyXp1AEkfg1IJb+zfUB0NwPmw29bFb670FsqVyAytQrrYEWYevzLH1GKq2bNP8ADzie8pkwKgupPcX0t++U45V49lcwmtyyEbuBqCdjAkL2bzHI4M949P8ADzA1KbBhDBp5X/I3/u3wltbG3oEzWRdUIoH3iOCDTJBIBBuCTB8ifXljI5uk5fwxok64EMCflYE2vvbD3jlf+GSaNQxU8IUENEidSk7QAd55eWMHTb3lQ3IHMyTJPM9b9cW41asnySrA+zGbioFQDVUt7wNMDbY7MBYTY/bDZaBppU0iFqAU5MghQLoDMGfFJ9Z5YztCkvJWIGkgixg2m4MWm8CYHqTX4wygCS0nYkgETOrwxJkWJk98P1+iXfOR3w3ilSmdDJ7xZ20kxvuoIPW6x3G+OY7kqS1lLrYgwVZl2jdSYDX3Edb2vzCIsmgUZR6lN6hJIUbT8IHyA9uffyjBuZ4AlRKrFRqhvd6Sd51LHYm2HuXyiqq01gLHwzvbYW5HnOIVuH0wt1WbzAtfuBYY5PzNM7HwpmE4Jn9FRe9nAAuOovAcG46QDh9x8D3lFqUM7rNQSCrjlA+UgT6WucZMp7rMuoOxIm0G9vrjW8RrEtl3YljpZbsTeA6gWESVNueo9cdfJWGcPG3GVIV0+IUyAjjQfENLKRpgSDIEaetumCaKKbwrhgptp+aR8kXBiedxi7+KX3xUkRA6bHmO1vQfZueCUiq/hU3RW1quxDHc2iQSBY4hKaR3wnJrKTFz0m90xUfLK6RpJ5AkT0H1A6Yq4AlNC615YlfwyxcsHPzAi4sL3Hy4Lz9H3PuwoIVlZvESTMglSTyBYkR1jvgZardArHcjnFvLl6Wwy+UTkk+k3gPztMGohZgAFiS3xAGY7yN+s4a8I4yKbyzwJJKgWuLybne9pvjNPLRuTv0ifvPrbtOLRSOm5C9Odt7x6/TFKI4NJx3P06s1PCHixAHiA5NMA/p63zNWiMxDUzNRSCUkFrXlf5vKZx5MosQQCZ/l+3n6XvyxZmMuVViEYDSNBXShUxF4g2JsR254ZOjNWiXHKsJRIF1UGwMDUz6haYNvvtzw/wAlxRqVMoKYliYLMFHmZvEHlP64Xpn6TAo7+JIDVSVBc3MECzfnfbB2X4NTeCoU9iZIAvIJMlfI2JAtGFlQYxbO8Uy1KtlHpVKxaofECokK6klSIBaBtMi04u9nvadGoqKpYVFb3VTUuoIw5nZvoSfOMBZzIaKTghVZzFITc3BN5PeOwjC3ivD0oulaJpMdFRQAQHUlQ0yCLCPTvgYaGcWmfRsnmw4km62aBbadW9gQQRiLZoMQSRA56T+fTtjK8OrMKbMlUiSI+GSACQDPUNN+mB8xxmqoJLwAJJdAQB2i3XnvAvOJ9b0Mm/TUQCZ0jrINvpOPj3tLl/e1KldGKqSfCzlmJnYE8p5TA5Yd1vb6zKtJ4MjVqA5RqiPWMZHLVXqsFYxyRRaTMW6nli0IOORJTTVBPDlqawFBWox0pE3LGNgLgn0N+WPpdfKVsuCrKMxS2aBe3VRcDuk/2jGf9mOHmlVpVHKELqtMMp8QANr9Z5A+RxvhxNWNjJPOR587zBFsS5ZWzceEfHvauqXdVprU93cqzEESdxIsSIjUb9euFWWy2gwwIM6TMgiO3Xz8pw69onNLOV5YvRdyX0bQeV/DrX67Yp4i1Op+JTbxHSDJuSYAB1RP90b6u0Xi3GkBpStp5BalKIIO21tovIIJ3+xHbCzO1PEDv5E/nODMyWSzIVY/LcHzm8gHY45w3h5q1JIOkHxT0373OHtVZKno2f8A9Pa5LlGayz8zARyHhBYXJ2jvj2AfZ/LOcy1aiQiEsAYvIGkxPefScdwllIqkO/Z3M0nWSUZg3I8/KZ9TgvjPEFpoSTEbDn5eZxjgqEqAAPoItJJO4+uJZjh6m5LmJ3O3/l1Efs25XwJyuzs/O+tJCavLVC8XJJ+t/ta+Hwzk5dII8FVWPcLCjc9NR9Tis8MURdriLcwR5ERvfbAeV0gvTY+FTMcyBe1iBIEXtfynpw1RyPDshxIAVV8UGdMDnBjy2I54Z5bitQKEVgANixFuUwB+s4HygV5BUdAWAMjSAQDvqtPKZPTEXySzIeonICReLR8O/YHthZJPBSM3tGkztL3yL+OgYAgmLGSDvPYYW5SnU0+7im0MIZXT4eY3GpSCY6YU5jIC5NVoMTCLEecG089j9sC5OiHZqauw0kw1tJg2B0gGDbY4RQ8seU1to1FbLOt/EOWkyBHbcEbXtcjApfSfEQoO5jtEAxvPICd8Qy2ehBl64hlH/wCO5k35KSN9RAEntthBmMwWNySe/l05c+m+K8cb2c/I6rqanh+fV9WkNpTfwiTMgeEk8hO8/fDH3+oQLrEnwqFPOTae3KcYvg+cqUPxVXUrHTJM92FjvtB7HDnPsFYV6Y97Sb5dRlC3MQfCT+ZjphpQT0TU5LZqstmLAAGOUW+3La1+eGOXqK0FTB6RHise1/6h057Yx2S4jRcSXgj5akz5BuUeV/vjS5fK5ZlDGo9os6mNv5lBXvva+OeUGmdPHyXijnGzUerRUgtYkgXBYbE97C/LtzP4tkQctUpqvKAsbkXkTfVqxGtWoZUGaoQG7a3ufKTJty74Fp+2mUvD1m0mPhBkjp9+mBUmsFO0Yt2YerxN8qx0gGmwI02U/Fv1DajM359MLePe0DZgpTVfdqCJ8TMT6n5Rcx640PtpWydfTXp1AzxFRQHBKzAaCI1LO3MeWMrnMtRpFfdO7nTLao8LE7AgDcA+hGLwpbWTnm29PBSriYGxteTA/Yx6nXv4Ytc+nPvyxCkrkaokk+vL9cTTJOoNRgAryB3YQTA7ddsUJG6yfEGilVewq+EgzuPhYDzt026XhxLipp0ydS6yDogRebt8V1WTcjoN8BZEktllvpHiNtyASNxzInGfr1zUbUxmI1gjTHSnEbW2AHbqYQhbK8joFzlQgMsy7b9gdv8AuNvr5SvXVyY2Bn0/4wew3YmfFM2ksedvXy7Y9Ty92FoC3gxsf9HHSR0HcLr1WUI6++W0K3KTAhj8P5eWNgvBStEaSq/0jfT/AHXBbvEX354zPDSRW0hWam4IIBPhg2PQhZO9oJw6qJCGiaunUJ0I3LYMbHSD2MGOd8c3IneDo45KvkMOG10UhaAHMyDA8QBiVWTEbE2k7WGPYVcKpe6bTuqiA6Ak7fMvXuP9Y9hkzdIgFOtaxNuRNvmkAxuYiR35m99HSxssHewO+0xaDynYHnbCN+IEgEKT01EfoP31xPLZeq7eNSQbqCrEC/IEwMFoClnBoqiggA6SBBg6eZgGCIBvv69ZAqcLDsYPu05hQJFgNNhA6xeSfXE8vQdB4yGEWE7DoNVu0TgZM6J+BgN+Rk7QRyv15x5YRN+DtL0JynDmQMRUsRcFLA2EXkz6DrgtsqpaTqJPxXm8CLaiJPKdhAI5hZTz5Y6UQDu5sBNxAMdv3GCqeYELJVpB+Ex9AWjl2xm36BKPgLn6Gh1VSSWAgyJ6Az1mfuT2d0kU0kCqiiRq3PjKgEeEXjqLb7RhVUh6i1FYDSsaSpDegI+946HDA56F0oROwBJuTc7zvN5E3G0426GXoHxHINpYsIjxDe0EHeLHlfmRivinBqjKtQafxFBkMoGqBqO/W8dwMOaw1pYSellknkftz6WwBwfNB6enxs1NSVIAsx87RbflPng9ntC9VVHeF8HzNKmVXS0jxIygiZ7jpgc8AzeslUpgRJCBwCCRIusTvbGhpVKuj4iIJkC8Xgnxb/l9MXVOIVdRhmAt8hkgxfaOt/thfySsZcMKzZZwvhtVAFr0UqruDKlgY77/AJ4c0cqgWERQJtA9Om+Fn/UWH8xPZdIP1NsLeN8VrJQqsYAggHb4joWIY38Q+nriMoubOmEowWDG1c57ytWdyb1DoO8CYETNoGBsrVRKrRZWS4ifFIgCx6/nit8vppW3j/H+MO/aXgC0VWpTDgAQwIBBNgYtaD17Rjt7JNI87o5XIRPXMwCdPf8AK0j6CMd0Su/iUiOcpzn+23piqnTYDxRuAO19437+k4LpKDUAFiVlOcEkKPRpMg9cF4Nx7Cf4cghCQpgMZkiDeZA8JMbEfW2DOOUF90GZy9WwRVgKFNyF9IJby63hlMwAx1yobTNttBEgwNwFiO2J0ULOK1WQgAFOnHicAQD5Tc+UbXxG6dlG0/C+i1SnTL7MlFr8wZWY/quftjNqbBBuTaw5iSe8H8tsaz2hypWg9RwAzLCoPkDMm0fViegHK+N0g1QCGjTyIEGJmT6fbD8WVYnJhhAoHUqC0XPLzE9RB+uOivHvDPOB9t/T8sE8FydR6xGuAoJBIm1t7jkdycDZyiUZqZjc8yN+lj2/d8PauhOr2PvZik1VdCu6BkYPp5gkwD6nzvaJOKuEltTU3J96IZSTcqdh6j7+eBvZ/jy5ZSHRyT8JUg8wYifTDDimXqFKdZQJUH4WkgTIBGnkDHO8YSW6KQdDfIPLWAneZO5+/I49iHBc0KhBXwkz9dzy573nnj2FSoo1TM1wvg9SqJpqCVImTHLYSY78oxB61SkYeVZbRqYHz+KRvN5/wf7OcWWg2lgSDtB23E37kY0ntFw1cxT1AAuBKHrbbyP+MaUqdMyWLQooZWno1CoVYxJt9NsAtZrkTFjNpO8TbfrH0wpSsyT4iBPOZ8oPf92xE8Qdp0KLW1OSb3EjYTvc/fGUGK5pDPMGmklvQc/+3kYnymcKn4yymVpKB/VqJuOsxcX+uAiP5ySSLzJ+h/d8EUDOqw6wY25iTvfFVBLZKU2MKPHFdTqGkj5eo5R5HkfvBwurcWY3EybQNgPTff8APFOXohapkSACY2/PlguhkoIJgXsTPWbX9Jxkoozk5I03A3K0ZYgNbflNwT9/tvj2VzQR2qIxpz3SGImfC3eeWFbcQhSAni56gZAAhSAY73P0wrzbs4Mm/U7/APH+8T6Wx4zqKNwSwvbSYImBNz4tufX79JrWM8p3ECImLm4HqR/nCbKcd94tP3s+H4XS1iACDPKNwbSMWVcwEYXDKR4SPmm5HZuo9RtAm4Mr2SHS82YhYHVy2/QMZWDsCRecJvazPa6AVSbuBcySIJvHf/eKKnEQzkCQRc+GI8yAIG9rzv3wp4vnRUhViASSQbFja2r5Re3fyODDjd2xZcmKLvZ7InM1YM+7QgvG5EmFHfcnsDjdVmV9SspUE7G1yZttO0yLjY7nGR4Hm1p0VU2LSxgKb3AWG5RAsR+eGi59VBCsBaJK35bxYQCdxbtEYXlUnIpwuMY/0T8T4OKRYKdbFgKermH2EAdZBPblGKvcFM2oJVRCgMRKqEAYi3SMPHzYJuokEXJnSYnlFzvvAjbCTiPFGWvpKLV2YQObKB9d+Qw8ZSar9E2lB2h07VKCvWKGpl3LMVIBZTqCyQTYaiPL74nw+ouhattTDcydIO6i9oNu8YnR4uP/ANb0iBVp+7hiCBJLMxCybzsB0wty7GjUancrMhvEDB2PiA6BWkcpxJKx7CPaSDTA8QXUNUievMC3lPXGY4RT1OzSbkmxNhfp069MN/aDNfhj4dyYHQLY9YuuA+A5dlv3A53JkR5yeXTHRDEDn5MzGPBKi0mqEkyWCrMTBJ8rzF7C2LfaHKBxrF4sdp6Axfb/AHieV4eqVGqOwO9/hiTv8W1jEd++DmbcTJE+HVp3PSwI6H88Sb+VotXxowXuJGgnxT/qOwxq+FcTNRdFSR/OJkldMHfbbc7YS8SoCS1OYUm8bqPm8htPS+J0mIisl9IAqDfwzAN94tPmMXkuyIK4s0NGh/D1xN6bgw1zqAmDsSTa9u+2PYZezrrmGFMgspE2mQYnVqgsDuOlzjmFT+yib8PnlXMHfoZ874a5X2hdgKesqo3uRO1pHLt/qEy11HKe5v8AQbC/r5YJyFempappEiNIMGfEJIm0x/nDyjjQilk5mgCZgqk9Tc3/AC6dzjpqFhpUaR3i/wBxbtfFmazL1n1t4R8oXpyvuTtc9OWB85Q0CVJ7i8GIa48umCv2Tll4INTggzv6W3sOlj9eWLMrW0zPrzmIt9r+XriGdqksBqk7wOpi/bb7nFPuZB8QmOvI7kx+vbrhgBVIwwI5Ttt5d/8AWPVag6yf5RA7Ewv+euLsjw9W+c6hMr6xvzJ9PvOJZrgK3K1CxHyxcRuMJ2jY9OidPMioApOwIU8+f2JgR2GIJkWqDS0U/wC4gDaRfaD1MYXsGUw0HvvI2nvGGGU4gQZDBjBBX6/ngv8AQtsty/CalOYdQGsZmCRysJ/XDT+AqhDZKo0knQwPQSBE79BuPXFnD8whpw1kO4N9IkiII+GQTuDvvsJZ2ab6VPhYEWsZiCokQ0bAkTHPEXJ3RZaBMvSJUisrrezEG8DYgwd+cRz8yF4RQIn3ikEkAWF+xGq09Y/TF/8A1BkAJDrAH8wN+uo6ZiLyYjbAb8WpzAQFjvAUMJv8qy1ovbG+T0Ouq2WNwlSAquARNoBsb/EGEc9wPLAzcCrDTDLDSfj2HqPvfF5zFdwTTpsBtAIUT6AnpY4syP8AEKx98LEKZB+ErtAMLpjuMC2vTNRfjEtbJVKeo7xFlZDzNo3G+5thfmqviDg8rH/m+PooarYwokfFqAEdSbwI6fXquQI4ljRbRJLqVbw87Adf5gfPngx5H6gPjXjMrRz9QnULgWECe3K0mB9Bhoy5iogdhoj4dZOonpB2EWuI2w/yFTWpemxYCzAKOYm6kSLHr/jAGbq6R4GSmSDcrLACxPQenM4DnmqGXHi7Mvn9KiNmaLWtzv5TjScCpSCdSppAF4HiI6nlBJ/7gcArwhJnWdRM6uZsTMtH17bYKymZ9zJB1BgJNwB8W5F945jpfDSlapCxjUrYbUYEka0LARcjcGNUmZ25f7wPmM4BI1A2j4X6adwOmJoUZSWQjlZnAII28Qmfp54pzmXBiEAYkbkMdjYrEieo/LCJL0a/orbNp4ob4FJgkDlFgAD2mMLeFVNL0lQGYuReFtuIvb1mMQr091NwD8MiQZiwJ+Lf6icV03gyuq9gQJtz3Eeu2+LJKiTbs1PA1GWzQcg+5MhoUQrFSRa509By+mPYD4JxJ/fAwG3OlUmbRHQxv9b7jHsLX2Vi8YMk2XuBe4n9xi1KUcrTbtHMxjSZ3LqADAkqJPpi7htJS0EAxEfU4o5Ys5L+VGeUufhpxHdRJne5vaf2MB5s1CYYRAFrE9ib3/3j6VTyqGSVG4X01LYgbi53/TEs5wyl7tjoFiI3/mA/K2Jflzoaj5Ubm8zz85wRS1RE9uX7GGfFsqi1DpUD/U/4xKkg1sIEAkC3f74vd5A0cyjSyKI1ahF5uDMyLd/2cNTVBuskztMW7HuPzPbDD2ZyFMpVJQE69Mm/hgmPqB5xg0UVDsAogC1um2/mcc05ZHTSRnDw7WdVSJjqQADG3TkIHXnOEeb4WdcCBLRJMAA/MSTtj6TVy6kmVFp+0/vvzwDnqCmhqKrJBMwJkMRPa36dMCPJKxviyOTydP8Ag4pMzAsPjtMMBIHJbHFefyuoCRcEkLIIk/8AtJtH9VjbD7N5RFKqFAWmp0DkNNTSvnAHPnfe+AOLuVpWjlyB+QHn5n8sTpplZzTeBTTptJ8Onfl/5QA1+Z2E9LiI5mutPTNVVIBGmxMdTEiTtbT264SNm3ZtJY6dQECwjyEDHcrQVpBFoJgSLx2xdcN7ZP8AK1hDmtxhCIkm4/lQCCW2uxvedGKH40SAGIA6QSZmR43JJ/8AEWxbwXhlJ3hkkW5nn5HG14P7MZQ+9mghiImT8k9euM1CPgUpz2z5k+frOfCjMZ5y30LWA8oxOhwGszM1Rvdhh4tTEzHW9x5z5Y+k8T4XRSoVRAoFDWIn4vBeZnmfLGfRibMS0Bokk7TG+NKUqtAjCClTAOB8J/hgdLyakQdQAEA33nmTP64MNYAnYAb/AAgG9zdgNhuJk9MNKeRpmmWK3F9yOnIGDvi88JoFqX4a7E//ANRiDt5Z09qVRM7UIqHwMywBLamud4/4t5YAc7QrSJ2PpsGmSeZB74a5nKIKkAES8WZhaY5Hpij2gpqjnSB8TDYHYDr5nD6wRcrF1FAILhWIabki/cTvgijmUWw0x0DtbrEtA89+2IZOiDII+aNztGFriIHKRiijZN8lBdaiGfUFIHWZEnYkmJA9focQbJLBmLNuIJjr0FxM85+pCKC0EAiYv0xRmahOk2sJ2H8pOGUXoT8q2GcJyK61FidOoeR66bz5f5xzDzgfhYEWOkbeRx7BSotGakr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MTEhUUExQVFRUXGCAaFxgYGBgbIBoaGhsdGB8ZHh4aHCggHxwlHR0cIzEhJSkrLi4uHR8zODMsNygtLisBCgoKDg0OGxAQGywkICQsLCwsLCw0NCwsLCwsLCwsLDQsLywsLCwsLCwsLCwsLCwsLCwsLCwsLCwsLCwsLCwsLP/AABEIAOsA1wMBIgACEQEDEQH/xAAcAAACAwEBAQEAAAAAAAAAAAAEBQIDBgEABwj/xAA/EAACAQIEBAMGBAYBAwMFAAABAhEDIQAEEjEFQVFhInGBBhMyQpGhI7HB8BRSYnLR4fEVgpJTwtIHFiQzov/EABkBAAMBAQEAAAAAAAAAAAAAAAECAwAEBf/EACURAAICAgMAAgMAAwEAAAAAAAABAhEhMQMSQSJRE2FxBIHwMv/aAAwDAQACEQMRAD8A1wGLUXFabYupYcgSFMYl7vE5tiQGCCiv3eOhBi047GMagYUsSFPFpxLGNRTox00fPFwxJZxjUD+7x3QMWsL4lpxjUULTxIUsXA47GMainSMdFPFq74ljGoHFLlfElpjFgxIDGDRSKY74kUHfFi4lgGooFP1xzR2wQoxw4xqBXp46qjBIGIquMaikp54qJExHlgthiBUYAQesyrEmMexZVoyL49gO/A/H0X0xbF1NcVoMXUxhxSU4tm2OAbf4xY07WxjEFxI7YkomBOLq1Mcr9TjABox0DF6UBAafzxxnExeO2BYaKox7V/vFlZFMRIHb9cQJXYHfAvIaOzjwxxpxEvHng2YunHsDfxS7zGOrXT5WkdIxrQerLi3LFeYrhVk9Pyv+WI5mpo+IEsfhUbk9BgejlmYj3kauimY6CZiQOnPnhW34FL7CqNWRyJ5wZjtOLhyxCyi8KBz2A/xgdcyztCqdI+Y2DeV5gfed+rCoMDgmARiWBcplyDJJ3MAG3laAfoMFE4Cv0Lrw5OOL2x2044DggOqLY8Me3gR+9seIjGMRbETiRAxwnGMcYY5ibDHsYABl6JIwYKAHL8sX0qV9rcsTq0vTkO2AU6gnu/U8+Vvri9aUwIjrbEgl9/y88WheeCLRW1GBbEDRIM7n6zgzSRiJ+mMagdaZO5jyA5YHzSjqT2vgqoh6zgdmbqBztH0v+uBSuxvKKQD1P1/ziRp8i2k9xq9LHHM0hF2UMZtK7R5HA38Y/JVAAvbn2GElIeMUsthX8PHi1gz0G8euK6iJY6SLxz89p8uWB6mYqCIAA6x/nfF2TeoPCHibn7Xv6YVJ+le8UsEzkLABWvyLKO8Qb4oGYFJ9CprqXmxYLsI8IPM3NgBz5YNZARAN+ZBgm978vT0xUBo8KjSvQCO8nqcUpEnNsupJBLsZbm5+UdOijAv8ZrbTSGpj85DlQRzsu3mRgiln6bEpIcjcGDBn9P8AGCpLDn6fpG+CmmI1QvpZCINRjUebTAA8l2Hmb98cq5gszJTuwETB0gzcTtI7TFrdCGoVXMyFXYiZLDuZt6Y9m6lOioEgGLKBc9lVbn0GCKcG14kbnb9jEVzILaeemfQ2H5HA2mrUAn8NJkgiWI6GDCj6nBdPKU9WoqGaZ1Ec+thGBmzYLtBPQYjoIwUcvYHmNrC07wceWnvJnzwTUVK0dLc8QZ5xJlA3xdQZRFpxjHMrTBsPU4rzWkEgXxdVzYggW9MAseuMZl1JBzx3HsmYPLzx7GCi1UsL/v8Af6Y6pkntj02v++/764hWqADV0v8Av74UpQLnM1oqAabEG5IWI3Mm3YDF+VzRcBgjae8eUxY2/Q4TVmLuRLNI1Uj4hLCJ0rpue+1jhxl+IagBockSDFyPMkAAmOuA4urAmrotamzVJMBVWI6kwdvLr/nF60wAZJx6gkLB35+fP748KY5knBQGU1AJ3Hr9MdUoT8Kz3E48uksVF9MaucGJ59r+owBVzoaqKdPYXduUC0DqZtjNpbNkJzFQs1iR2Fvvin3BmZM7zAwVoWLbYCzuSqOw8ZSmOSi7eZNgO0f6yYGgeurMYU6iDdosO1rluw25xz9TyKodb1CT1LEdtIHP92nDRqBCgLC8gYBjyG329MUjLpTBcmTfxO23YHZR2GNaQUm8AtQuwkL7qmLl3MEjsDtPeDi2pQerYeBOVoZvKfhHmJ7DGfr+0+XWpqctVqLJVVlUXy1XJH8x/wAYrb27qEgJQW/Ukx5m2ElyxOmH+Hyyyka3I8M0LCqFHaMepUQylgDAJgybgWJgdwcZ3JcbzWbDU4pophSw1E3MkDkfCDPY+mNfQcqAJkd4+thucGElJWheXjfG+stij3teqfw192s3LGCR5QfSYwbl+GqLgSx3Y3J8ybxPLBwT/nEQfvyw5KkypKGkjpv1xN6ZuY+mJ0XJxNzFhjC9QOpRYx8Q9cVe4aDM2674jxHiTKv4SF25chPKSYkfntgijXdh8BQ94+tiYHY3xrM40UCnEyV77/nGK6j2AAPTl+mCTSMmfpyvvzx56ar4ugxm0hVFsAcHEW2xaz67kj/WOCjO31xk7A1ksoUydjbHsEzoUY7jDUBDMybRHfoMC5lnmQCegAm/e+r7fni2lTA6/XFyHxW/5xyQm5r5HQ11YtHDWspBMXDALMQQFlnkDf8A1gjKfh1vd6j4hrKRAVRNx4iBcAYozPEWGapUQfCFNSqfMFVHYSJje3a+P9rPbYUq1VaMF7LPJdpnrsDHK/UTSvp5/oqVs+kNnkUxrF+pxx3CqXmQBNtyeQEddsfBavFa7traq29vEQI9IH0GPonsXxKo+XJc6tDArPzN8oPree04bO5GlGKWB9Wzho0agn8RjpnrVcQYjpYdyMV5DK/w1JmN3ICgfKsDwoIF45k3J9BhLXSuzCpTViFkIYBljZqpHMzYRsBgjgtB2zUVNX4Q942ogyzTp5nbkP6Rg4u2St6Rr0aBG8YkCDvjixiinnl1BVGoEwSNh3n93wvYai6shYFQYkbjlPOfLnjMcX4fl0BVGUkglmZiQD0ifvBxo89k/fLoNhIJg3IHLsJj74U8R4Pl2BGjVHyoqza94WR6nCyuWC/DOMMu/wDRhDmEVrVF0gaSfAJ8gDET1vbyxXltLN4SzAkC5sPIAtP1tjdZHhNPQwNJlkxolAI5HrFvOeRxRVVA60hop06N6rarSfhp6jAk7kxMRfCPjOyP+allIb+z2VVKYgeXfqfU/YDrhtRrBiQD8JgjvE39CPrjO1PanLKVRCajRYUxIj+6wjynl1wXkay5dVWoxNWp4mABJLRfby353PWLq0qPOlPvJyex+XthI+dOYZkpToFtYsG6sGiNMyBG5B5blVVLiap0p/6YvP8AcRdv7RbzxWnEWBYaNiAiDeAN2iyidsB/JZMsBWTo+7UKDZRz2AAAt0GI1S9UQhKLzfmR0T/5H0nkADWBLVihJ+GnBAXlMknVy2Fu+GQqGBqa5v5f6wUBncrk0pqAssRYF2LGNok4mtUkG0fvbHhS6/vyxJaUdT9MZyZqB6lVo8MX88eooWEEj87YKZREG+OKPpgI1ApyizyH788eeqq7CTzwTV2wHxSoUpO43VSRO08sG2ajxqF2HhMecfrjmF/sbxCrWRmq6TeFIETa/wBLDHsNHKA4GLzntrTy9R6jK9QPCJBAAWmJLX/mZuV7CYwflvbrLVVBRygYwzEqNN7ixJBPlj5n7ROXopokhXYHexgEAjlMHa3rgH2eydYkmlSl5u5g6QItBsDJEm+8WviMeJdbK38qN57Y+2Bl0y9qj2dxbSuwUHruZ5Yx3DMurElmHhAkExOo6dzte5Y4nnUYMFKaX+ZQbAmNiLReeo25YKo5b3AZ1JbUhAEAze8yTKz9uhsTqONjPDopzOXVXgMGAEhgRfmL9f3tGN97E0yMuBMB2kkclspj+onwr3bptgUQu5EqSbk8h3tsPpj6ZwvOU6VH3augqKAKjEwEMDSC3wyoYuQD8QPoW9ID0NxXBcKkgM2lY2FOk4W0bBjz5gE7Y9wjKn8SrzquWBN/CPCuxFoExPPCgcYpTU90ZI8KiCAAq6KaA7GQ9R/OOltAOKUKdDUrBlQACDufhH1PPbAYqVFNafeCkG1O3iYnZF2+HaTsAe5w8KbRjOe8FKiWeoBXrkam5LI3HRUTn64b5XjeWJKrVTwLJOoWAG5M9BOBRqCP4e81KkgmAmw9byT6xvbF4pBRCgAAWAx8q9tvaNuIMMrkhqooQ71RIl1PhAJtpE78zF4F9x7LZ9xTRKz+8JnS83JFypne1wegPTBarYFnCDuMZo0qZIALsdKA82P3gXJjkDhEfZ+oyqDUVIYsSVDMzHdyTYHsO/WxIzArZh8wTNHLginexc7nzNr9I/mOLc6QU1VdY0wHBCwdK6mgRYGQsgiSw6YKvYZRWmA8E9mETNAq7VAi6nJiNTXRRHSCxud17YdUODUxW1OTVqGWBe8RA8IFgBYAYpyWcKofeDQS2qo03mNb7DYJpTvOLMtauNZaQAN4vHvWJg9SD3m4thrb2KopYQQF0sW1+IkBnYAASY0INpJtN/U2xZkXmmSTGpnNt/jaAO8YpzGbXQ9dNLhbiT22EDwyPMmRtOLOHHTRpFlCtIUGZMFpJ7SJ7xvhbYaCXy5/nhegFz5sSSfSDgYQNtIbbwA1G7Ekix8/rjuUprqZmCmGKAkFidgfExJ3kchbEqNBo1ippBE/CDA3G/8AiO2D2QOoXRpwoBJJ6nfEf4pbgGWHL/nbzwDUBmNdSTeWMH0pqJ+w88VtnUp/BTr1G66HN+7aY9RjGobL335xiqtWRLsQMVrUqsJgU521Asb9RYA+pwOvCASDUfWepC3O/OY9OmFk5V8QqvQzLVldQyzpMxMjYxPl354k9IMpUiVNiOo2OPZfLhBAEDzJ+knbsMXhhGCnjJqKchkkpqEQBVWwA5Y9i9Xvj2GhK0Fo/N2crU1SopKl2hdI+WNtR5QQI54p4FmMxloakuomxVhZgTBsYMC89L9sV8AqJpqVal4ktK6pm8K2kaHJ2M9ueNVwbiKVKABVzpMHT7uAABF6jDly/ZLSiqoTs27MrVWpVqlkXSSxNmMBj4t945X3nF/EqhhULu2nYlpgdCdyJvucHZzIuFJUAJOpo5RE2EwASbzyGAsuADrILHVCgz4nJ37gTJ9BecDsqwPGNu2F0F0yDaBqqHmJjSn9xPiPOwGC8jkmOtVWogbYGwcKATYkSYUx69jiea4afctS1amMO46sTuT0kHzAwXlM0xaJHg0k3PgbSVYSYALSYHOZEwTifZLJVJtlLakYEyHkAnZvwwJvO4bSOv1xZQUhKayfA079G1/SY29OeC8gyu4DAu8HWzHwzpAEgAkLa5Iue251GjRWrGkuDsE1XMKZt4tM64mJ0ztfA/IjdLwxBmqrlo1fEWZ5i0jRblZSW0z9YGBuC5J8+KjlpSmCUozEhLC/zMABczc7jB/E8qFo1agYgKjafEYsKY58zrmB15xj3s/QalkdNOz1WWkpFj44DGdtQQm9iBe9gKN1G0S26GfEFp0KaK4em1nomkF+WCA4kArJm55sBsCSBxwHKsQGWrUOk32UAHWBtN97yzTYbEcWorUpu5KqFfwjXGgHUoBt4R0WI1NHTCXLZP4pHhiYE3kEhetypFz1xKErRTrWRhkeM1Dlfcoirpce7ZQfEJksRfyt2tbB9Ti7EsKhvOsAaSw1MSFEyBLA7iQFkkWAVcCovVV08VNKlywDBgoAQIOllA7lm7zqsnlKaaSaaIGFtQEnp2iAsAdLYMpeIVJemarccZlOlahMaVJBALb3JMuQRIUCC3S+PZL2rdageoPeyhWpa5YgrMCw+URG04L9o8jSeogosEbSxZl1W2cECbmEewEb9sKMtkZPgHxiQLIe3babDcHbpSL+wSQwymdNLLIPFpW6yAJcJa0nUAIEk25DmG1D2jrMtFrMtITU1QNdSYAsDy1dBtvF1GVHhNGqGV96OowoY7qRPhLXAkRt1jFNSnqpGn7p/CdRcWsOV7yO08+uBdGSvJoavHm+CFARQYuNVVmeSDHw3Ddd8NsjxZAQCZOkKNhcOyn0EKLSexx88eo0iTJYeEhSST8JiTZh9z6YPy71dJBB0qraJUsPCGYDw7TtHPUe2A0FLB9Ey2eVpCQCbzG55mw68+XOMdbWCdQLSI06jtPQHTBI3OnnvtjIUuIOogTpa7RYwGbwkzMaANj17Y0HBuOioGBYQvzFYG+mBckwTcyfPAoDVDeg9PVazEbGdu02i14x1oB1HxEfM0Kq+RO3pJtfAA4xlgPC9MnzAN7CZ/XFP/3JRtJifI721D6j/wAhg0LaHVBiRJbVO0CAB0HXzxcDjKV+NBn0lgIYggExYT4haxWCdVht4YksOHcYpOfdoUDAXRSIgGCRtzsQe3UHGDY5VRI8/wBMewLkeIU3YhXDEbgEdJ5dsexoVQWfmjLyMlVKs9yqkEmDLSbH+0X6j6u/ZHM+6QgV3RWGoaVBJYfKLEieu1tsA+ztWlTVkrIrktpCusqtvE0fM3yiDz74YZhDSAZdOh/gXdwJPhEX3tPlismn8SKVZGNTiQ8RDu/9TDSZgG40i0bmORjC5szSQo7KzbgTEFtzbbVuYHODyjHfaCm1IaXK6421AwPiAPMX6/0+eE2X1VhpAk6oBGlRIAvaTYbRv98QpPPh1xTWPS9swtWo2glWYgWnxRcOd4uJJkW+7nh3Bq4NLSh0KWJBb4mNgbgSoH+O2O8P4BofRTVmcBQ7loFiDMdIB8PfpjXNpRRrJJ23ibfUbdRiPJy1iJ0cfFeZGVqZLPKQwAJGrSEFMQCANIMSoHaSb+jrhvEgkCqWWqPEgOqCYG87n4haYF+cCGb9oKKEhrdtXKYIj9nCDOcao15VqhPNVuDPKOeqRyjywF2ltGlGOrDPaTNE0INveMFMXgJebkXMIN9hzwv43WLtlaY0inBdjIMsBouZMBVBgnqbYFFGu6t7yyUqeqR8xIBXVGzRFhysdzNvGsiK1HJs+qdNVYAu2llKC5A+aJ7iTvjqi9f94cU4NM1WdouctNUy0AaldTEMtQMSG1EyijbkSd8L8ktOpUVdQBhSHcatQHwuF+GZBEmIM9BBnBeDUatLLKCBU/hyjKIDBlYG4HYxexkXBg4A4rwdskFYhjTUkrUAB91qtpYC+mZvcAnc4lhOisdUzU8KOhzdhTA1Kqq3iJ8QJAud4mDt54Xe2/EyChg+JdQAiQUuFEWjn1JO+2K+E+0MrqZw6AWFMEgDpAkgx2iMR45xOlWegafihnJtJA0men05nDxasR8c70KctXqXakNVQgIFJMBTJtsABEnmYEHrp+J11pOQlOCKYEBVA1mWmBa258xuRjKNlwlRyC+g01emBMH3ZOu6yQAI5fTbDmpl9UaWWANJCsTcR4W5ggFbf5wG834VfGml9/Rbns37xfENVUqqk7KLRYyItB+mCafHNKhXAIZNLfCDrOkA32kzbnqGE+aplPE3jp/zJMr/AHA2gdY8+5eRdGViCaibEi48XJlYWkWv598Naq0S6O6kEZchAQHK6ZkuQCoC3cgLpUSF5kGb4EWu1EKHI0x4XXbTv4lF1O1xK8yBiooVusVaPNQZamD0O5WPlNxyxOlkSgFTLHWn/p6iBffQd1PY28sZMdRaG9LN6bo5InwkTBBFyCZGk/DF+s2Ml0M+ACVIJKkD5uflYQJgHlHTGdy+VSpJoOaVRTLU3EAHuvynlqX74so8RhgldCjCwOptLRzBmJ/Zwr/QXG9htyTYebbybyZtEwehA7wMvxL2joq5FNFcJb3jixNwQsXbmbkTbGi4yV/h6gV2XUBJ+K0iRvZd/THz+jwioXkskCQQTM9o5fnt5YeDvLJS4mtDOp7RVqiaxooUwPi0qS19gGkgW2G56ziVD2yQBVem1d58Jimv1AU8hzggE7ScKc9kajtpXToU+FVblyaJBmDN9+psMc4XkVSoTUDSk7LKNpt4rStzEbEiMP8AEXoz6nwNPfIKgU0jcMreIg77rZhBAFgbm5x7Ffs1nQoVWldcuDc2ItPOYAHmDjuBBqic4STPjtUGDcyHiRvH7HPFnCnq03DyQFe2q8kXsOcSDPUjDHM8AFLT7uoSr7ioB8I+a0bC/qPLA4qqKtNo8KEaQZBIBuTb5pN++GU1JYKSg4vI89qMtU0pXM1KdUAOSI0naI5TuJ6dxiHs/mFpEsnin41KwRfSWmN7jzscMMrmqWZd1pggEQxOohllQBp6rBYc/OQCoySe7d0ZLoSDE36H7gjnt1xCSx1Z08M3dmzoZxBzIfczvHW8SAI2mPTGd47xFtRAmTykenPf9+dqZlCSAYmbEWkkek77nrbEa9FJudDTZolYkgT0EeXPEIxSdnXOpLDr+mazDBSNUuzWAH2JtHb/AIGDeD8JnMKwIimpqPCrAAtA77dcEnhLhXYBahIJBW8aTCwCZgkAT5dsS4HTfSyVEZKlVgpsR+GPi32M/Y4vKXxwc0ON9sr+DfgEAO7VA3vSTpQ2kgkKykkA6Vid/pgDiOTrU6NF1X4KrwQBpOoqfVZpm562m2CkoChVFNFimEJXUZJbWBrPnYDsO5xo6lCpUy1SmUZvwx7tUlXYrzJJKjbmt5sG2wsHTsTkkpf+vDK18wuXYOVdQsmIKkBgW0GRDTPle8A3s4V7Uqzt7+lTNOodJGkGUHKS24AHMCbwMG8Oy2tDrFOmyjSKThyLWCzqHi5Qy77XsMvmsqy5jSKVNbR+GrqL8mGoxc8um2LpKWGc7xlD7ieSoUKtM0/hb4HVijGCRpYqQWI7yDb0vr52JZWraLFkLKQwufC0SG5i8GB54vr5FBVoLUeRplToACsxJgBhBF94jDrKezdFl1I4JCr4bfJMLbbe9jiEk0johODxoVU1o5hNSl3VholTpMHdWiOlwfTF2RpqmoHW0mPEotvPKCL77WGEfD+Gtkc6EYlqVZWWm4kA1DDKGG2qJUdZHfD3N1cwBGhttwrE7bAqbHvJ64EoeJ4DDktX6Wq9VbBF1bE2AI9Tbbvy9F7ZFp1Kpo1P5wyhTflewNp3B6HHKq1I001qhjuRrgH+q0em+KcxlHEB0g3udYPfYC5F9jgxVaA7lsjR4i2WqD+KRtrOgFxG5HOIHwn/ALRg5wjEVMuxVnBMMPBVi5FtmG09T64LVKlUBXWlUpHkVm23URGFvE6X/TyXp1AEkfg1IJb+zfUB0NwPmw29bFb670FsqVyAytQrrYEWYevzLH1GKq2bNP8ADzie8pkwKgupPcX0t++U45V49lcwmtyyEbuBqCdjAkL2bzHI4M949P8ADzA1KbBhDBp5X/I3/u3wltbG3oEzWRdUIoH3iOCDTJBIBBuCTB8ifXljI5uk5fwxok64EMCflYE2vvbD3jlf+GSaNQxU8IUENEidSk7QAd55eWMHTb3lQ3IHMyTJPM9b9cW41asnySrA+zGbioFQDVUt7wNMDbY7MBYTY/bDZaBppU0iFqAU5MghQLoDMGfFJ9Z5YztCkvJWIGkgixg2m4MWm8CYHqTX4wygCS0nYkgETOrwxJkWJk98P1+iXfOR3w3ilSmdDJ7xZ20kxvuoIPW6x3G+OY7kqS1lLrYgwVZl2jdSYDX3Edb2vzCIsmgUZR6lN6hJIUbT8IHyA9uffyjBuZ4AlRKrFRqhvd6Sd51LHYm2HuXyiqq01gLHwzvbYW5HnOIVuH0wt1WbzAtfuBYY5PzNM7HwpmE4Jn9FRe9nAAuOovAcG46QDh9x8D3lFqUM7rNQSCrjlA+UgT6WucZMp7rMuoOxIm0G9vrjW8RrEtl3YljpZbsTeA6gWESVNueo9cdfJWGcPG3GVIV0+IUyAjjQfENLKRpgSDIEaetumCaKKbwrhgptp+aR8kXBiedxi7+KX3xUkRA6bHmO1vQfZueCUiq/hU3RW1quxDHc2iQSBY4hKaR3wnJrKTFz0m90xUfLK6RpJ5AkT0H1A6Yq4AlNC615YlfwyxcsHPzAi4sL3Hy4Lz9H3PuwoIVlZvESTMglSTyBYkR1jvgZardArHcjnFvLl6Wwy+UTkk+k3gPztMGohZgAFiS3xAGY7yN+s4a8I4yKbyzwJJKgWuLybne9pvjNPLRuTv0ifvPrbtOLRSOm5C9Odt7x6/TFKI4NJx3P06s1PCHixAHiA5NMA/p63zNWiMxDUzNRSCUkFrXlf5vKZx5MosQQCZ/l+3n6XvyxZmMuVViEYDSNBXShUxF4g2JsR254ZOjNWiXHKsJRIF1UGwMDUz6haYNvvtzw/wAlxRqVMoKYliYLMFHmZvEHlP64Xpn6TAo7+JIDVSVBc3MECzfnfbB2X4NTeCoU9iZIAvIJMlfI2JAtGFlQYxbO8Uy1KtlHpVKxaofECokK6klSIBaBtMi04u9nvadGoqKpYVFb3VTUuoIw5nZvoSfOMBZzIaKTghVZzFITc3BN5PeOwjC3ivD0oulaJpMdFRQAQHUlQ0yCLCPTvgYaGcWmfRsnmw4km62aBbadW9gQQRiLZoMQSRA56T+fTtjK8OrMKbMlUiSI+GSACQDPUNN+mB8xxmqoJLwAJJdAQB2i3XnvAvOJ9b0Mm/TUQCZ0jrINvpOPj3tLl/e1KldGKqSfCzlmJnYE8p5TA5Yd1vb6zKtJ4MjVqA5RqiPWMZHLVXqsFYxyRRaTMW6nli0IOORJTTVBPDlqawFBWox0pE3LGNgLgn0N+WPpdfKVsuCrKMxS2aBe3VRcDuk/2jGf9mOHmlVpVHKELqtMMp8QANr9Z5A+RxvhxNWNjJPOR587zBFsS5ZWzceEfHvauqXdVprU93cqzEESdxIsSIjUb9euFWWy2gwwIM6TMgiO3Xz8pw69onNLOV5YvRdyX0bQeV/DrX67Yp4i1Op+JTbxHSDJuSYAB1RP90b6u0Xi3GkBpStp5BalKIIO21tovIIJ3+xHbCzO1PEDv5E/nODMyWSzIVY/LcHzm8gHY45w3h5q1JIOkHxT0373OHtVZKno2f8A9Pa5LlGayz8zARyHhBYXJ2jvj2AfZ/LOcy1aiQiEsAYvIGkxPefScdwllIqkO/Z3M0nWSUZg3I8/KZ9TgvjPEFpoSTEbDn5eZxjgqEqAAPoItJJO4+uJZjh6m5LmJ3O3/l1Efs25XwJyuzs/O+tJCavLVC8XJJ+t/ta+Hwzk5dII8FVWPcLCjc9NR9Tis8MURdriLcwR5ERvfbAeV0gvTY+FTMcyBe1iBIEXtfynpw1RyPDshxIAVV8UGdMDnBjy2I54Z5bitQKEVgANixFuUwB+s4HygV5BUdAWAMjSAQDvqtPKZPTEXySzIeonICReLR8O/YHthZJPBSM3tGkztL3yL+OgYAgmLGSDvPYYW5SnU0+7im0MIZXT4eY3GpSCY6YU5jIC5NVoMTCLEecG089j9sC5OiHZqauw0kw1tJg2B0gGDbY4RQ8seU1to1FbLOt/EOWkyBHbcEbXtcjApfSfEQoO5jtEAxvPICd8Qy2ehBl64hlH/wCO5k35KSN9RAEntthBmMwWNySe/l05c+m+K8cb2c/I6rqanh+fV9WkNpTfwiTMgeEk8hO8/fDH3+oQLrEnwqFPOTae3KcYvg+cqUPxVXUrHTJM92FjvtB7HDnPsFYV6Y97Sb5dRlC3MQfCT+ZjphpQT0TU5LZqstmLAAGOUW+3La1+eGOXqK0FTB6RHise1/6h057Yx2S4jRcSXgj5akz5BuUeV/vjS5fK5ZlDGo9os6mNv5lBXvva+OeUGmdPHyXijnGzUerRUgtYkgXBYbE97C/LtzP4tkQctUpqvKAsbkXkTfVqxGtWoZUGaoQG7a3ufKTJty74Fp+2mUvD1m0mPhBkjp9+mBUmsFO0Yt2YerxN8qx0gGmwI02U/Fv1DajM359MLePe0DZgpTVfdqCJ8TMT6n5Rcx640PtpWydfTXp1AzxFRQHBKzAaCI1LO3MeWMrnMtRpFfdO7nTLao8LE7AgDcA+hGLwpbWTnm29PBSriYGxteTA/Yx6nXv4Ytc+nPvyxCkrkaokk+vL9cTTJOoNRgAryB3YQTA7ddsUJG6yfEGilVewq+EgzuPhYDzt026XhxLipp0ydS6yDogRebt8V1WTcjoN8BZEktllvpHiNtyASNxzInGfr1zUbUxmI1gjTHSnEbW2AHbqYQhbK8joFzlQgMsy7b9gdv8AuNvr5SvXVyY2Bn0/4wew3YmfFM2ksedvXy7Y9Ty92FoC3gxsf9HHSR0HcLr1WUI6++W0K3KTAhj8P5eWNgvBStEaSq/0jfT/AHXBbvEX354zPDSRW0hWam4IIBPhg2PQhZO9oJw6qJCGiaunUJ0I3LYMbHSD2MGOd8c3IneDo45KvkMOG10UhaAHMyDA8QBiVWTEbE2k7WGPYVcKpe6bTuqiA6Ak7fMvXuP9Y9hkzdIgFOtaxNuRNvmkAxuYiR35m99HSxssHewO+0xaDynYHnbCN+IEgEKT01EfoP31xPLZeq7eNSQbqCrEC/IEwMFoClnBoqiggA6SBBg6eZgGCIBvv69ZAqcLDsYPu05hQJFgNNhA6xeSfXE8vQdB4yGEWE7DoNVu0TgZM6J+BgN+Rk7QRyv15x5YRN+DtL0JynDmQMRUsRcFLA2EXkz6DrgtsqpaTqJPxXm8CLaiJPKdhAI5hZTz5Y6UQDu5sBNxAMdv3GCqeYELJVpB+Ex9AWjl2xm36BKPgLn6Gh1VSSWAgyJ6Az1mfuT2d0kU0kCqiiRq3PjKgEeEXjqLb7RhVUh6i1FYDSsaSpDegI+946HDA56F0oROwBJuTc7zvN5E3G0426GXoHxHINpYsIjxDe0EHeLHlfmRivinBqjKtQafxFBkMoGqBqO/W8dwMOaw1pYSellknkftz6WwBwfNB6enxs1NSVIAsx87RbflPng9ntC9VVHeF8HzNKmVXS0jxIygiZ7jpgc8AzeslUpgRJCBwCCRIusTvbGhpVKuj4iIJkC8Xgnxb/l9MXVOIVdRhmAt8hkgxfaOt/thfySsZcMKzZZwvhtVAFr0UqruDKlgY77/AJ4c0cqgWERQJtA9Om+Fn/UWH8xPZdIP1NsLeN8VrJQqsYAggHb4joWIY38Q+nriMoubOmEowWDG1c57ytWdyb1DoO8CYETNoGBsrVRKrRZWS4ifFIgCx6/nit8vppW3j/H+MO/aXgC0VWpTDgAQwIBBNgYtaD17Rjt7JNI87o5XIRPXMwCdPf8AK0j6CMd0Su/iUiOcpzn+23piqnTYDxRuAO19437+k4LpKDUAFiVlOcEkKPRpMg9cF4Nx7Cf4cghCQpgMZkiDeZA8JMbEfW2DOOUF90GZy9WwRVgKFNyF9IJby63hlMwAx1yobTNttBEgwNwFiO2J0ULOK1WQgAFOnHicAQD5Tc+UbXxG6dlG0/C+i1SnTL7MlFr8wZWY/quftjNqbBBuTaw5iSe8H8tsaz2hypWg9RwAzLCoPkDMm0fViegHK+N0g1QCGjTyIEGJmT6fbD8WVYnJhhAoHUqC0XPLzE9RB+uOivHvDPOB9t/T8sE8FydR6xGuAoJBIm1t7jkdycDZyiUZqZjc8yN+lj2/d8PauhOr2PvZik1VdCu6BkYPp5gkwD6nzvaJOKuEltTU3J96IZSTcqdh6j7+eBvZ/jy5ZSHRyT8JUg8wYifTDDimXqFKdZQJUH4WkgTIBGnkDHO8YSW6KQdDfIPLWAneZO5+/I49iHBc0KhBXwkz9dzy573nnj2FSoo1TM1wvg9SqJpqCVImTHLYSY78oxB61SkYeVZbRqYHz+KRvN5/wf7OcWWg2lgSDtB23E37kY0ntFw1cxT1AAuBKHrbbyP+MaUqdMyWLQooZWno1CoVYxJt9NsAtZrkTFjNpO8TbfrH0wpSsyT4iBPOZ8oPf92xE8Qdp0KLW1OSb3EjYTvc/fGUGK5pDPMGmklvQc/+3kYnymcKn4yymVpKB/VqJuOsxcX+uAiP5ySSLzJ+h/d8EUDOqw6wY25iTvfFVBLZKU2MKPHFdTqGkj5eo5R5HkfvBwurcWY3EybQNgPTff8APFOXohapkSACY2/PlguhkoIJgXsTPWbX9Jxkoozk5I03A3K0ZYgNbflNwT9/tvj2VzQR2qIxpz3SGImfC3eeWFbcQhSAni56gZAAhSAY73P0wrzbs4Mm/U7/APH+8T6Wx4zqKNwSwvbSYImBNz4tufX79JrWM8p3ECImLm4HqR/nCbKcd94tP3s+H4XS1iACDPKNwbSMWVcwEYXDKR4SPmm5HZuo9RtAm4Mr2SHS82YhYHVy2/QMZWDsCRecJvazPa6AVSbuBcySIJvHf/eKKnEQzkCQRc+GI8yAIG9rzv3wp4vnRUhViASSQbFja2r5Re3fyODDjd2xZcmKLvZ7InM1YM+7QgvG5EmFHfcnsDjdVmV9SspUE7G1yZttO0yLjY7nGR4Hm1p0VU2LSxgKb3AWG5RAsR+eGi59VBCsBaJK35bxYQCdxbtEYXlUnIpwuMY/0T8T4OKRYKdbFgKermH2EAdZBPblGKvcFM2oJVRCgMRKqEAYi3SMPHzYJuokEXJnSYnlFzvvAjbCTiPFGWvpKLV2YQObKB9d+Qw8ZSar9E2lB2h07VKCvWKGpl3LMVIBZTqCyQTYaiPL74nw+ouhattTDcydIO6i9oNu8YnR4uP/ANb0iBVp+7hiCBJLMxCybzsB0wty7GjUancrMhvEDB2PiA6BWkcpxJKx7CPaSDTA8QXUNUievMC3lPXGY4RT1OzSbkmxNhfp069MN/aDNfhj4dyYHQLY9YuuA+A5dlv3A53JkR5yeXTHRDEDn5MzGPBKi0mqEkyWCrMTBJ8rzF7C2LfaHKBxrF4sdp6Axfb/AHieV4eqVGqOwO9/hiTv8W1jEd++DmbcTJE+HVp3PSwI6H88Sb+VotXxowXuJGgnxT/qOwxq+FcTNRdFSR/OJkldMHfbbc7YS8SoCS1OYUm8bqPm8htPS+J0mIisl9IAqDfwzAN94tPmMXkuyIK4s0NGh/D1xN6bgw1zqAmDsSTa9u+2PYZezrrmGFMgspE2mQYnVqgsDuOlzjmFT+yib8PnlXMHfoZ874a5X2hdgKesqo3uRO1pHLt/qEy11HKe5v8AQbC/r5YJyFempappEiNIMGfEJIm0x/nDyjjQilk5mgCZgqk9Tc3/AC6dzjpqFhpUaR3i/wBxbtfFmazL1n1t4R8oXpyvuTtc9OWB85Q0CVJ7i8GIa48umCv2Tll4INTggzv6W3sOlj9eWLMrW0zPrzmIt9r+XriGdqksBqk7wOpi/bb7nFPuZB8QmOvI7kx+vbrhgBVIwwI5Ttt5d/8AWPVag6yf5RA7Ewv+euLsjw9W+c6hMr6xvzJ9PvOJZrgK3K1CxHyxcRuMJ2jY9OidPMioApOwIU8+f2JgR2GIJkWqDS0U/wC4gDaRfaD1MYXsGUw0HvvI2nvGGGU4gQZDBjBBX6/ngv8AQtsty/CalOYdQGsZmCRysJ/XDT+AqhDZKo0knQwPQSBE79BuPXFnD8whpw1kO4N9IkiII+GQTuDvvsJZ2ab6VPhYEWsZiCokQ0bAkTHPEXJ3RZaBMvSJUisrrezEG8DYgwd+cRz8yF4RQIn3ikEkAWF+xGq09Y/TF/8A1BkAJDrAH8wN+uo6ZiLyYjbAb8WpzAQFjvAUMJv8qy1ovbG+T0Ouq2WNwlSAquARNoBsb/EGEc9wPLAzcCrDTDLDSfj2HqPvfF5zFdwTTpsBtAIUT6AnpY4syP8AEKx98LEKZB+ErtAMLpjuMC2vTNRfjEtbJVKeo7xFlZDzNo3G+5thfmqviDg8rH/m+PooarYwokfFqAEdSbwI6fXquQI4ljRbRJLqVbw87Adf5gfPngx5H6gPjXjMrRz9QnULgWECe3K0mB9Bhoy5iogdhoj4dZOonpB2EWuI2w/yFTWpemxYCzAKOYm6kSLHr/jAGbq6R4GSmSDcrLACxPQenM4DnmqGXHi7Mvn9KiNmaLWtzv5TjScCpSCdSppAF4HiI6nlBJ/7gcArwhJnWdRM6uZsTMtH17bYKymZ9zJB1BgJNwB8W5F945jpfDSlapCxjUrYbUYEka0LARcjcGNUmZ25f7wPmM4BI1A2j4X6adwOmJoUZSWQjlZnAII28Qmfp54pzmXBiEAYkbkMdjYrEieo/LCJL0a/orbNp4ob4FJgkDlFgAD2mMLeFVNL0lQGYuReFtuIvb1mMQr091NwD8MiQZiwJ+Lf6icV03gyuq9gQJtz3Eeu2+LJKiTbs1PA1GWzQcg+5MhoUQrFSRa509By+mPYD4JxJ/fAwG3OlUmbRHQxv9b7jHsLX2Vi8YMk2XuBe4n9xi1KUcrTbtHMxjSZ3LqADAkqJPpi7htJS0EAxEfU4o5Ys5L+VGeUufhpxHdRJne5vaf2MB5s1CYYRAFrE9ib3/3j6VTyqGSVG4X01LYgbi53/TEs5wyl7tjoFiI3/mA/K2Jflzoaj5Ubm8zz85wRS1RE9uX7GGfFsqi1DpUD/U/4xKkg1sIEAkC3f74vd5A0cyjSyKI1ahF5uDMyLd/2cNTVBuskztMW7HuPzPbDD2ZyFMpVJQE69Mm/hgmPqB5xg0UVDsAogC1um2/mcc05ZHTSRnDw7WdVSJjqQADG3TkIHXnOEeb4WdcCBLRJMAA/MSTtj6TVy6kmVFp+0/vvzwDnqCmhqKrJBMwJkMRPa36dMCPJKxviyOTydP8Ag4pMzAsPjtMMBIHJbHFefyuoCRcEkLIIk/8AtJtH9VjbD7N5RFKqFAWmp0DkNNTSvnAHPnfe+AOLuVpWjlyB+QHn5n8sTpplZzTeBTTptJ8Onfl/5QA1+Z2E9LiI5mutPTNVVIBGmxMdTEiTtbT264SNm3ZtJY6dQECwjyEDHcrQVpBFoJgSLx2xdcN7ZP8AK1hDmtxhCIkm4/lQCCW2uxvedGKH40SAGIA6QSZmR43JJ/8AEWxbwXhlJ3hkkW5nn5HG14P7MZQ+9mghiImT8k9euM1CPgUpz2z5k+frOfCjMZ5y30LWA8oxOhwGszM1Rvdhh4tTEzHW9x5z5Y+k8T4XRSoVRAoFDWIn4vBeZnmfLGfRibMS0Bokk7TG+NKUqtAjCClTAOB8J/hgdLyakQdQAEA33nmTP64MNYAnYAb/AAgG9zdgNhuJk9MNKeRpmmWK3F9yOnIGDvi88JoFqX4a7E//ANRiDt5Z09qVRM7UIqHwMywBLamud4/4t5YAc7QrSJ2PpsGmSeZB74a5nKIKkAES8WZhaY5Hpij2gpqjnSB8TDYHYDr5nD6wRcrF1FAILhWIabki/cTvgijmUWw0x0DtbrEtA89+2IZOiDII+aNztGFriIHKRiijZN8lBdaiGfUFIHWZEnYkmJA9focQbJLBmLNuIJjr0FxM85+pCKC0EAiYv0xRmahOk2sJ2H8pOGUXoT8q2GcJyK61FidOoeR66bz5f5xzDzgfhYEWOkbeRx7BSotGakr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http://upload.wikimedia.org/wikipedia/commons/e/e8/Pictures_of_English_History_Plate_XI_-_The_Battle_of_Hasti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24829" r="-947" b="7353"/>
          <a:stretch/>
        </p:blipFill>
        <p:spPr bwMode="auto">
          <a:xfrm>
            <a:off x="-25330" y="0"/>
            <a:ext cx="9240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443711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7.Corpse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3645024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8.Mail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4869160"/>
            <a:ext cx="11881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9.Hauberk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75" y="227687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4.Lance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48680"/>
            <a:ext cx="1008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3.Volley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8702" y="364014"/>
            <a:ext cx="12654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2.Standard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448" y="2646204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5.Cavalry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3554" y="3829690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6.Knight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733346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1.Shield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0252" y="5949280"/>
            <a:ext cx="13321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10.Infantry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Slaves receive no payment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9443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38 .</a:t>
            </a:r>
            <a:r>
              <a:rPr lang="en-GB" sz="2800" dirty="0" smtClean="0">
                <a:latin typeface="+mj-lt"/>
              </a:rPr>
              <a:t> How did William die?</a:t>
            </a:r>
            <a:r>
              <a:rPr lang="en-GB" sz="3200" dirty="0" smtClean="0">
                <a:latin typeface="+mj-lt"/>
              </a:rPr>
              <a:t>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719" y="109951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He fell down the stairs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in his castle</a:t>
            </a:r>
            <a:endParaRPr lang="en-GB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415" y="4006393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He was killed in battle</a:t>
            </a:r>
            <a:endParaRPr lang="en-GB" sz="2800" dirty="0"/>
          </a:p>
        </p:txBody>
      </p:sp>
      <p:sp>
        <p:nvSpPr>
          <p:cNvPr id="16" name="Oval 15"/>
          <p:cNvSpPr/>
          <p:nvPr/>
        </p:nvSpPr>
        <p:spPr>
          <a:xfrm>
            <a:off x="194461" y="136907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8420" y="254456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He fell on his horse’s saddle</a:t>
            </a:r>
            <a:br>
              <a:rPr lang="en-GB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 and put a hole in his stomach</a:t>
            </a:r>
            <a:endParaRPr lang="en-GB" sz="24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Old age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191" y="2618238"/>
            <a:ext cx="2472703" cy="22549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How old was William when he died?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+mj-lt"/>
              </a:rPr>
            </a:b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35379" y="2656054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59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1549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39 .</a:t>
            </a:r>
            <a:r>
              <a:rPr lang="en-GB" sz="3600" dirty="0" smtClean="0">
                <a:latin typeface="+mj-lt"/>
              </a:rPr>
              <a:t> What happened after William died (2) ?</a:t>
            </a:r>
            <a:r>
              <a:rPr lang="en-GB" sz="3200" dirty="0" smtClean="0">
                <a:latin typeface="+mj-lt"/>
              </a:rPr>
              <a:t>  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719" y="109951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  The Normans went back 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to Normandy</a:t>
            </a:r>
            <a:endParaRPr lang="en-GB" sz="32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8420" y="254456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The Normans 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stayed in England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415" y="4006393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The English nobles</a:t>
            </a:r>
            <a:b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took control</a:t>
            </a:r>
            <a:endParaRPr lang="en-GB" sz="2800" dirty="0"/>
          </a:p>
        </p:txBody>
      </p:sp>
      <p:sp>
        <p:nvSpPr>
          <p:cNvPr id="16" name="Oval 15"/>
          <p:cNvSpPr/>
          <p:nvPr/>
        </p:nvSpPr>
        <p:spPr>
          <a:xfrm>
            <a:off x="194461" y="136907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His body exploded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 in his coffin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192" y="1138783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What is the French word for goodbye?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142526" y="5456775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81482" y="2658699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6600" dirty="0" smtClean="0"/>
              <a:t>Au revoir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974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26" y="145582"/>
            <a:ext cx="8730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40 .</a:t>
            </a:r>
            <a:r>
              <a:rPr lang="en-GB" sz="2800" dirty="0" smtClean="0">
                <a:latin typeface="+mj-lt"/>
              </a:rPr>
              <a:t> Who became King after William’s death?</a:t>
            </a:r>
            <a:r>
              <a:rPr lang="en-GB" sz="2800" dirty="0" smtClean="0">
                <a:latin typeface="Berlin Sans FB Demi" panose="020E0802020502020306" pitchFamily="34" charset="0"/>
              </a:rPr>
              <a:t/>
            </a:r>
            <a:br>
              <a:rPr lang="en-GB" sz="2800" dirty="0" smtClean="0">
                <a:latin typeface="Berlin Sans FB Demi" panose="020E0802020502020306" pitchFamily="34" charset="0"/>
              </a:rPr>
            </a:br>
            <a:endParaRPr lang="en-GB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719" y="109951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  Edgar Atheling</a:t>
            </a:r>
            <a:endParaRPr lang="en-GB" sz="32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8420" y="2544560"/>
            <a:ext cx="5108053" cy="1272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</a:t>
            </a:r>
            <a:r>
              <a:rPr lang="en-GB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is wife, </a:t>
            </a:r>
            <a:r>
              <a:rPr lang="en-GB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</a:t>
            </a:r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atilda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42415" y="4006393"/>
            <a:ext cx="5180062" cy="1243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His son, William II</a:t>
            </a:r>
            <a:endParaRPr lang="en-GB" sz="2800" dirty="0"/>
          </a:p>
        </p:txBody>
      </p:sp>
      <p:sp>
        <p:nvSpPr>
          <p:cNvPr id="16" name="Oval 15"/>
          <p:cNvSpPr/>
          <p:nvPr/>
        </p:nvSpPr>
        <p:spPr>
          <a:xfrm>
            <a:off x="194461" y="136907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526" y="5414290"/>
            <a:ext cx="5095957" cy="1174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  </a:t>
            </a:r>
            <a:r>
              <a:rPr lang="en-GB" sz="3200" dirty="0">
                <a:solidFill>
                  <a:schemeClr val="bg1"/>
                </a:solidFill>
              </a:rPr>
              <a:t>H</a:t>
            </a:r>
            <a:r>
              <a:rPr lang="en-GB" sz="3200" dirty="0" smtClean="0">
                <a:solidFill>
                  <a:schemeClr val="bg1"/>
                </a:solidFill>
              </a:rPr>
              <a:t>is brother, Henry VIII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4808" y="2769253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26467" y="4211534"/>
            <a:ext cx="1007019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297363" y="5605562"/>
            <a:ext cx="977236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192" y="2478069"/>
            <a:ext cx="2472703" cy="26785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Bonus</a:t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Create a bonus question of your own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+mj-lt"/>
              </a:rPr>
            </a:b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ixabay.com/static/uploads/photo/2012/04/14/13/47/axe-33991_6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4091" r="8773" b="14358"/>
          <a:stretch/>
        </p:blipFill>
        <p:spPr bwMode="auto">
          <a:xfrm>
            <a:off x="46669" y="4062747"/>
            <a:ext cx="1186817" cy="108966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4000" dirty="0" smtClean="0"/>
              <a:t>Award max 3 marks for creative bonus questions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999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/>
              <a:t>End of Round 4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6000" dirty="0" smtClean="0"/>
              <a:t>The team with the lowest score can steal a player from another team!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6667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Bonus Round 5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Chronology : complete the table on the timeline provided  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18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025352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 </a:t>
            </a:r>
            <a:r>
              <a:rPr lang="en-GB" sz="3200" b="1" dirty="0" smtClean="0"/>
              <a:t>Round </a:t>
            </a:r>
            <a:r>
              <a:rPr lang="en-GB" sz="3200" b="1" dirty="0"/>
              <a:t>5</a:t>
            </a:r>
            <a:r>
              <a:rPr lang="en-GB" sz="3200" b="1" dirty="0" smtClean="0"/>
              <a:t> </a:t>
            </a:r>
            <a:r>
              <a:rPr lang="en-GB" sz="3200" dirty="0" smtClean="0"/>
              <a:t> : match the event with the date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765824" y="3196048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Harold Swore An Oath To William?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3408" y="5382336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The Battle Of Stamford Bridge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7568" y="5929154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Edward crowned King Of England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684" y="266337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Edward The Confessor Dies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7568" y="3770150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Battle Of </a:t>
            </a:r>
            <a:r>
              <a:rPr lang="en-GB" b="1" dirty="0" err="1" smtClean="0">
                <a:solidFill>
                  <a:schemeClr val="bg1"/>
                </a:solidFill>
              </a:rPr>
              <a:t>Fulford</a:t>
            </a:r>
            <a:r>
              <a:rPr lang="en-GB" b="1" dirty="0" smtClean="0">
                <a:solidFill>
                  <a:schemeClr val="bg1"/>
                </a:solidFill>
              </a:rPr>
              <a:t> Gate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5686" y="1035808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Battle OF Hastings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542" y="161187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Harold Crowned King Of England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6108" y="429038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 Harrying Of The North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3408" y="2133604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William died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686" y="4867436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sz="1700" b="1" dirty="0" smtClean="0">
                <a:solidFill>
                  <a:schemeClr val="bg1"/>
                </a:solidFill>
              </a:rPr>
              <a:t>Edward promised William the crown?</a:t>
            </a:r>
            <a:endParaRPr lang="en-GB" sz="17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035808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1042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61187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1051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133604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1064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666434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5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January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3196048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7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January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3768650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20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September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29038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25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September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4867436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14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October 1066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407422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1069 -1072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640" y="5929154"/>
            <a:ext cx="37282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September 1087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1383</Words>
  <Application>Microsoft Office PowerPoint</Application>
  <PresentationFormat>On-screen Show (4:3)</PresentationFormat>
  <Paragraphs>535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Agency FB</vt:lpstr>
      <vt:lpstr>AngsanaUPC</vt:lpstr>
      <vt:lpstr>Antique Olive Compact</vt:lpstr>
      <vt:lpstr>Arial</vt:lpstr>
      <vt:lpstr>Berlin Sans FB Demi</vt:lpstr>
      <vt:lpstr>Calibri</vt:lpstr>
      <vt:lpstr>Office Theme</vt:lpstr>
      <vt:lpstr>The Norman Conquest  1066   </vt:lpstr>
      <vt:lpstr>PowerPoint Presentation</vt:lpstr>
      <vt:lpstr>Suggestions</vt:lpstr>
      <vt:lpstr>Team Name Bonus  Create a name for your team   Select a team Captain</vt:lpstr>
      <vt:lpstr>PowerPoint Presentation</vt:lpstr>
      <vt:lpstr>PowerPoint Presentation</vt:lpstr>
      <vt:lpstr>Round 1  Complete the labels for each part of the picture</vt:lpstr>
      <vt:lpstr>PowerPoint Presentation</vt:lpstr>
      <vt:lpstr>PowerPoint Presentation</vt:lpstr>
      <vt:lpstr>Round 2  Teams to answer bonus questions using flashboards?</vt:lpstr>
      <vt:lpstr>PowerPoint Presentation</vt:lpstr>
      <vt:lpstr>Hardicanute was his Viking half brother</vt:lpstr>
      <vt:lpstr>PowerPoint Presentation</vt:lpstr>
      <vt:lpstr>A ‘distant’  or  second cousin </vt:lpstr>
      <vt:lpstr>PowerPoint Presentation</vt:lpstr>
      <vt:lpstr>Oslo</vt:lpstr>
      <vt:lpstr>PowerPoint Presentation</vt:lpstr>
      <vt:lpstr>Powerful northern nobles</vt:lpstr>
      <vt:lpstr>PowerPoint Presentation</vt:lpstr>
      <vt:lpstr>A berserker</vt:lpstr>
      <vt:lpstr>PowerPoint Presentation</vt:lpstr>
      <vt:lpstr>402 kilometers</vt:lpstr>
      <vt:lpstr>PowerPoint Presentation</vt:lpstr>
      <vt:lpstr>The Mora</vt:lpstr>
      <vt:lpstr>PowerPoint Presentation</vt:lpstr>
      <vt:lpstr>York</vt:lpstr>
      <vt:lpstr>PowerPoint Presentation</vt:lpstr>
      <vt:lpstr>He said he now had England in his hands</vt:lpstr>
      <vt:lpstr>PowerPoint Presentation</vt:lpstr>
      <vt:lpstr>True</vt:lpstr>
      <vt:lpstr>End of Round 1  The team with the lowest score can steal a player from another team!</vt:lpstr>
      <vt:lpstr>Round 2  Teams to answer bonus questions on a round robin basis?</vt:lpstr>
      <vt:lpstr>PowerPoint Presentation</vt:lpstr>
      <vt:lpstr>Tostig</vt:lpstr>
      <vt:lpstr>PowerPoint Presentation</vt:lpstr>
      <vt:lpstr>Battle Axe</vt:lpstr>
      <vt:lpstr>PowerPoint Presentation</vt:lpstr>
      <vt:lpstr>1: Part-time soldiers  2: Poorly equipped  3: Lower morale</vt:lpstr>
      <vt:lpstr>PowerPoint Presentation</vt:lpstr>
      <vt:lpstr>They were full-time, year round soldiers</vt:lpstr>
      <vt:lpstr>PowerPoint Presentation</vt:lpstr>
      <vt:lpstr>Hastings</vt:lpstr>
      <vt:lpstr>PowerPoint Presentation</vt:lpstr>
      <vt:lpstr>Tear drop shape!</vt:lpstr>
      <vt:lpstr>PowerPoint Presentation</vt:lpstr>
      <vt:lpstr>A joker or entertainer  The jester had been making fun of King Harold</vt:lpstr>
      <vt:lpstr>PowerPoint Presentation</vt:lpstr>
      <vt:lpstr>The ground was marshy  (wet)</vt:lpstr>
      <vt:lpstr>PowerPoint Presentation</vt:lpstr>
      <vt:lpstr>The Normans ran and the fyrd were excited (and poorly trained)</vt:lpstr>
      <vt:lpstr>PowerPoint Presentation</vt:lpstr>
      <vt:lpstr>They played a trick on the English pretending to run away again  </vt:lpstr>
      <vt:lpstr>End of Round 2  The team with the lowest score can steal a player from another team!</vt:lpstr>
      <vt:lpstr>Round 3  Selected students to answer bonus questions?</vt:lpstr>
      <vt:lpstr>PowerPoint Presentation</vt:lpstr>
      <vt:lpstr>Archers</vt:lpstr>
      <vt:lpstr>PowerPoint Presentation</vt:lpstr>
      <vt:lpstr>Merci</vt:lpstr>
      <vt:lpstr>PowerPoint Presentation</vt:lpstr>
      <vt:lpstr>Bayeux Tapestry </vt:lpstr>
      <vt:lpstr>PowerPoint Presentation</vt:lpstr>
      <vt:lpstr>The wives of the Norman soldiers</vt:lpstr>
      <vt:lpstr>PowerPoint Presentation</vt:lpstr>
      <vt:lpstr>He cut their hands and feet off</vt:lpstr>
      <vt:lpstr>PowerPoint Presentation</vt:lpstr>
      <vt:lpstr>To fight against</vt:lpstr>
      <vt:lpstr>PowerPoint Presentation</vt:lpstr>
      <vt:lpstr>Vikings</vt:lpstr>
      <vt:lpstr>PowerPoint Presentation</vt:lpstr>
      <vt:lpstr>They were killed by northern nobles who had allied with the Vikings</vt:lpstr>
      <vt:lpstr>PowerPoint Presentation</vt:lpstr>
      <vt:lpstr>The Harrying  Of The North </vt:lpstr>
      <vt:lpstr>PowerPoint Presentation</vt:lpstr>
      <vt:lpstr>They are both dead</vt:lpstr>
      <vt:lpstr>End of Round 3  The team with the lowest score can steal a player from another team!</vt:lpstr>
      <vt:lpstr>Round 4  Back to teams to answering bonus questions using mini whiteboards?</vt:lpstr>
      <vt:lpstr>PowerPoint Presentation</vt:lpstr>
      <vt:lpstr>Yes </vt:lpstr>
      <vt:lpstr>PowerPoint Presentation</vt:lpstr>
      <vt:lpstr>He felt bad, guilt, regret, remorse. </vt:lpstr>
      <vt:lpstr>PowerPoint Presentation</vt:lpstr>
      <vt:lpstr>Keep</vt:lpstr>
      <vt:lpstr>PowerPoint Presentation</vt:lpstr>
      <vt:lpstr>He killed Harold Foreign Ruler Cruel Other?</vt:lpstr>
      <vt:lpstr>PowerPoint Presentation</vt:lpstr>
      <vt:lpstr>Feudal System</vt:lpstr>
      <vt:lpstr>PowerPoint Presentation</vt:lpstr>
      <vt:lpstr>Knights  Loyalty</vt:lpstr>
      <vt:lpstr>PowerPoint Presentation</vt:lpstr>
      <vt:lpstr>Slaves receive no payment</vt:lpstr>
      <vt:lpstr>PowerPoint Presentation</vt:lpstr>
      <vt:lpstr>59</vt:lpstr>
      <vt:lpstr>PowerPoint Presentation</vt:lpstr>
      <vt:lpstr>Au revoir</vt:lpstr>
      <vt:lpstr>PowerPoint Presentation</vt:lpstr>
      <vt:lpstr>Award max 3 marks for creative bonus questions  </vt:lpstr>
      <vt:lpstr>End of Round 4  The team with the lowest score can steal a player from another team!</vt:lpstr>
      <vt:lpstr>Bonus Round 5  Chronology : complete the table on the timeline provided     </vt:lpstr>
      <vt:lpstr>   Round 5  : match the event with the date </vt:lpstr>
      <vt:lpstr>   Round 5  : answers. (1 mark for each ) </vt:lpstr>
      <vt:lpstr>End of Round 5  The team with the lowest score can steal a player from another team!</vt:lpstr>
      <vt:lpstr>More PowerPoints can be found @ www.ichistory.com</vt:lpstr>
    </vt:vector>
  </TitlesOfParts>
  <Company>Bangkok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</dc:creator>
  <cp:lastModifiedBy>Phil icHistory</cp:lastModifiedBy>
  <cp:revision>202</cp:revision>
  <dcterms:created xsi:type="dcterms:W3CDTF">2013-10-04T13:50:57Z</dcterms:created>
  <dcterms:modified xsi:type="dcterms:W3CDTF">2015-03-22T11:09:55Z</dcterms:modified>
</cp:coreProperties>
</file>