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66" r:id="rId4"/>
    <p:sldId id="257" r:id="rId5"/>
    <p:sldId id="258" r:id="rId6"/>
    <p:sldId id="293" r:id="rId7"/>
    <p:sldId id="261" r:id="rId8"/>
    <p:sldId id="300" r:id="rId9"/>
    <p:sldId id="308" r:id="rId10"/>
    <p:sldId id="303" r:id="rId11"/>
    <p:sldId id="327" r:id="rId12"/>
    <p:sldId id="328" r:id="rId13"/>
    <p:sldId id="301" r:id="rId14"/>
    <p:sldId id="259" r:id="rId15"/>
    <p:sldId id="344" r:id="rId16"/>
    <p:sldId id="345" r:id="rId17"/>
    <p:sldId id="347" r:id="rId18"/>
    <p:sldId id="346" r:id="rId19"/>
    <p:sldId id="304" r:id="rId20"/>
    <p:sldId id="262" r:id="rId21"/>
    <p:sldId id="305" r:id="rId22"/>
    <p:sldId id="340" r:id="rId23"/>
    <p:sldId id="263" r:id="rId24"/>
    <p:sldId id="306" r:id="rId25"/>
    <p:sldId id="307" r:id="rId26"/>
    <p:sldId id="265" r:id="rId27"/>
    <p:sldId id="309" r:id="rId28"/>
    <p:sldId id="341" r:id="rId29"/>
    <p:sldId id="267" r:id="rId30"/>
    <p:sldId id="268" r:id="rId31"/>
    <p:sldId id="310" r:id="rId32"/>
    <p:sldId id="260" r:id="rId33"/>
    <p:sldId id="269" r:id="rId34"/>
    <p:sldId id="270" r:id="rId35"/>
    <p:sldId id="271" r:id="rId36"/>
    <p:sldId id="329" r:id="rId37"/>
    <p:sldId id="272" r:id="rId38"/>
    <p:sldId id="326" r:id="rId39"/>
    <p:sldId id="311" r:id="rId40"/>
    <p:sldId id="312" r:id="rId41"/>
    <p:sldId id="273" r:id="rId42"/>
    <p:sldId id="274" r:id="rId43"/>
    <p:sldId id="330" r:id="rId44"/>
    <p:sldId id="276" r:id="rId45"/>
    <p:sldId id="279" r:id="rId46"/>
    <p:sldId id="331" r:id="rId47"/>
    <p:sldId id="277" r:id="rId48"/>
    <p:sldId id="313" r:id="rId49"/>
    <p:sldId id="284" r:id="rId50"/>
    <p:sldId id="285" r:id="rId51"/>
    <p:sldId id="332" r:id="rId52"/>
    <p:sldId id="280" r:id="rId53"/>
    <p:sldId id="315" r:id="rId54"/>
    <p:sldId id="314" r:id="rId55"/>
    <p:sldId id="281" r:id="rId56"/>
    <p:sldId id="317" r:id="rId57"/>
    <p:sldId id="316" r:id="rId58"/>
    <p:sldId id="333" r:id="rId59"/>
    <p:sldId id="282" r:id="rId60"/>
    <p:sldId id="334" r:id="rId61"/>
    <p:sldId id="343" r:id="rId62"/>
    <p:sldId id="318" r:id="rId63"/>
    <p:sldId id="286" r:id="rId64"/>
    <p:sldId id="287" r:id="rId65"/>
    <p:sldId id="319" r:id="rId66"/>
    <p:sldId id="288" r:id="rId67"/>
    <p:sldId id="289" r:id="rId68"/>
    <p:sldId id="335" r:id="rId69"/>
    <p:sldId id="336" r:id="rId70"/>
    <p:sldId id="290" r:id="rId71"/>
    <p:sldId id="302" r:id="rId72"/>
    <p:sldId id="337" r:id="rId73"/>
    <p:sldId id="320" r:id="rId74"/>
    <p:sldId id="297" r:id="rId75"/>
    <p:sldId id="321" r:id="rId76"/>
    <p:sldId id="299" r:id="rId77"/>
    <p:sldId id="322" r:id="rId78"/>
    <p:sldId id="342" r:id="rId79"/>
    <p:sldId id="338" r:id="rId80"/>
    <p:sldId id="296" r:id="rId81"/>
    <p:sldId id="323" r:id="rId82"/>
    <p:sldId id="324" r:id="rId83"/>
    <p:sldId id="298" r:id="rId84"/>
    <p:sldId id="325" r:id="rId85"/>
    <p:sldId id="339" r:id="rId86"/>
    <p:sldId id="291" r:id="rId87"/>
    <p:sldId id="292"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90A55-E223-4DA7-B28D-E1F0DC046541}" v="11" dt="2024-02-05T21:10:22.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2/5/2024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ransition spd="slow">
    <p:wipe/>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wipe/>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2/5/2024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wipe/>
    <p:sndAc>
      <p:stSnd>
        <p:snd r:embed="rId19" name="click.wav"/>
      </p:stSnd>
    </p:sndAc>
  </p:transition>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32.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3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slide" Target="slide3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slide" Target="slide3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24.jpeg"/><Relationship Id="rId4" Type="http://schemas.openxmlformats.org/officeDocument/2006/relationships/slide" Target="slide25.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4.png"/><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3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slide" Target="slide56.xml"/><Relationship Id="rId7" Type="http://schemas.openxmlformats.org/officeDocument/2006/relationships/slide" Target="slide5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5.xml"/><Relationship Id="rId4" Type="http://schemas.openxmlformats.org/officeDocument/2006/relationships/slide" Target="slide58.xml"/></Relationships>
</file>

<file path=ppt/slides/_rels/slide5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25.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25.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25.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7" Type="http://schemas.openxmlformats.org/officeDocument/2006/relationships/slide" Target="slide6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4.xml"/><Relationship Id="rId4" Type="http://schemas.openxmlformats.org/officeDocument/2006/relationships/slide" Target="slide6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68.xml"/><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25.xml"/><Relationship Id="rId4" Type="http://schemas.openxmlformats.org/officeDocument/2006/relationships/slide" Target="slide69.xml"/><Relationship Id="rId9" Type="http://schemas.openxmlformats.org/officeDocument/2006/relationships/slide" Target="slide10.xml"/></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7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77.xml"/></Relationships>
</file>

<file path=ppt/slides/_rels/slide77.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80.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slide" Target="slide81.xml"/></Relationships>
</file>

<file path=ppt/slides/_rels/slide81.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5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image" Target="../media/image4.png"/><Relationship Id="rId4" Type="http://schemas.openxmlformats.org/officeDocument/2006/relationships/slide" Target="slide85.xml"/></Relationships>
</file>

<file path=ppt/slides/_rels/slide8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slide" Target="slide3.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youtube.com/watch?v=nI1Kn_lMcNU&amp;t=116s" TargetMode="External"/><Relationship Id="rId5" Type="http://schemas.openxmlformats.org/officeDocument/2006/relationships/image" Target="../media/image37.jpeg"/><Relationship Id="rId4" Type="http://schemas.openxmlformats.org/officeDocument/2006/relationships/hyperlink" Target="https://www.youtube.com/watch?v=T4_V1A2KP6k"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279" y="119808"/>
            <a:ext cx="10384290" cy="2766528"/>
          </a:xfrm>
        </p:spPr>
        <p:txBody>
          <a:bodyPr>
            <a:noAutofit/>
          </a:bodyPr>
          <a:lstStyle/>
          <a:p>
            <a:r>
              <a:rPr lang="en-GB" sz="10000" dirty="0"/>
              <a:t>The Rhineland</a:t>
            </a:r>
            <a:r>
              <a:rPr lang="en-GB" sz="9000" dirty="0"/>
              <a:t> - </a:t>
            </a:r>
            <a:r>
              <a:rPr lang="en-GB" sz="6000" dirty="0"/>
              <a:t>1936</a:t>
            </a:r>
          </a:p>
        </p:txBody>
      </p:sp>
      <p:sp>
        <p:nvSpPr>
          <p:cNvPr id="3" name="Subtitle 2"/>
          <p:cNvSpPr>
            <a:spLocks noGrp="1"/>
          </p:cNvSpPr>
          <p:nvPr>
            <p:ph type="subTitle" idx="1"/>
          </p:nvPr>
        </p:nvSpPr>
        <p:spPr/>
        <p:txBody>
          <a:bodyPr/>
          <a:lstStyle/>
          <a:p>
            <a:r>
              <a:rPr lang="en-GB" dirty="0"/>
              <a:t>A  What to do  ...  icHistory.com</a:t>
            </a:r>
          </a:p>
        </p:txBody>
      </p:sp>
      <p:pic>
        <p:nvPicPr>
          <p:cNvPr id="4" name="Picture 4" descr="http://icons.iconarchive.com/icons/icons-land/play-stop-pause/256/Step-Forward-Pressed-Blue-icon.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4" y="4404574"/>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02009"/>
      </p:ext>
    </p:extLst>
  </p:cSld>
  <p:clrMapOvr>
    <a:masterClrMapping/>
  </p:clrMapOvr>
  <p:transition spd="slow">
    <p:wipe/>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041055" y="253377"/>
            <a:ext cx="9755187" cy="2766528"/>
          </a:xfrm>
        </p:spPr>
        <p:txBody>
          <a:bodyPr>
            <a:normAutofit/>
          </a:bodyPr>
          <a:lstStyle/>
          <a:p>
            <a:pPr algn="ctr"/>
            <a:r>
              <a:rPr lang="en-GB" sz="12000" dirty="0"/>
              <a:t>Nope !</a:t>
            </a:r>
          </a:p>
        </p:txBody>
      </p:sp>
      <p:sp>
        <p:nvSpPr>
          <p:cNvPr id="3" name="Subtitle 2"/>
          <p:cNvSpPr>
            <a:spLocks noGrp="1"/>
          </p:cNvSpPr>
          <p:nvPr>
            <p:ph type="subTitle" idx="1"/>
          </p:nvPr>
        </p:nvSpPr>
        <p:spPr/>
        <p:txBody>
          <a:bodyPr/>
          <a:lstStyle/>
          <a:p>
            <a:r>
              <a:rPr lang="en-GB" dirty="0"/>
              <a:t>That is incorrect</a:t>
            </a:r>
          </a:p>
        </p:txBody>
      </p:sp>
      <p:pic>
        <p:nvPicPr>
          <p:cNvPr id="7"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19" y="3258355"/>
            <a:ext cx="3607430" cy="21754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2.wikia.nocookie.net/__cb20130226085241/benad361/images/thumb/2/20/Hitler_looking_angry.jpg/500px-Hitler_looking_angry.jpg"/>
          <p:cNvPicPr>
            <a:picLocks noChangeAspect="1" noChangeArrowheads="1"/>
          </p:cNvPicPr>
          <p:nvPr/>
        </p:nvPicPr>
        <p:blipFill rotWithShape="1">
          <a:blip r:embed="rId5">
            <a:extLst>
              <a:ext uri="{28A0092B-C50C-407E-A947-70E740481C1C}">
                <a14:useLocalDpi xmlns:a14="http://schemas.microsoft.com/office/drawing/2010/main" val="0"/>
              </a:ext>
            </a:extLst>
          </a:blip>
          <a:srcRect l="12958" t="3624" r="19167"/>
          <a:stretch/>
        </p:blipFill>
        <p:spPr bwMode="auto">
          <a:xfrm rot="20973277">
            <a:off x="379723" y="340331"/>
            <a:ext cx="3025393" cy="2414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44319"/>
      </p:ext>
    </p:extLst>
  </p:cSld>
  <p:clrMapOvr>
    <a:masterClrMapping/>
  </p:clrMapOvr>
  <p:transition spd="slow">
    <p:wipe/>
    <p:sndAc>
      <p:stSnd>
        <p:snd r:embed="rId2"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437669" y="253377"/>
            <a:ext cx="9755187" cy="2766528"/>
          </a:xfrm>
        </p:spPr>
        <p:txBody>
          <a:bodyPr>
            <a:normAutofit/>
          </a:bodyPr>
          <a:lstStyle/>
          <a:p>
            <a:pPr algn="ctr"/>
            <a:r>
              <a:rPr lang="en-GB" sz="12000" dirty="0"/>
              <a:t>Kind of right!</a:t>
            </a:r>
          </a:p>
        </p:txBody>
      </p:sp>
      <p:sp>
        <p:nvSpPr>
          <p:cNvPr id="3" name="Subtitle 2"/>
          <p:cNvSpPr>
            <a:spLocks noGrp="1"/>
          </p:cNvSpPr>
          <p:nvPr>
            <p:ph type="subTitle" idx="1"/>
          </p:nvPr>
        </p:nvSpPr>
        <p:spPr>
          <a:xfrm rot="21420000">
            <a:off x="407469" y="3520281"/>
            <a:ext cx="10331175" cy="550333"/>
          </a:xfrm>
        </p:spPr>
        <p:txBody>
          <a:bodyPr/>
          <a:lstStyle/>
          <a:p>
            <a:r>
              <a:rPr lang="en-GB" dirty="0" err="1"/>
              <a:t>Hmmmm</a:t>
            </a:r>
            <a:r>
              <a:rPr lang="en-GB" dirty="0"/>
              <a:t>, conscription is a tricky one! This is announced in MArch1935 but may not have been active until 1936.  Pick again!   </a:t>
            </a:r>
          </a:p>
        </p:txBody>
      </p:sp>
      <p:pic>
        <p:nvPicPr>
          <p:cNvPr id="8" name="Picture 7"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92" y="4973313"/>
            <a:ext cx="1550283" cy="155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92785"/>
      </p:ext>
    </p:extLst>
  </p:cSld>
  <p:clrMapOvr>
    <a:masterClrMapping/>
  </p:clrMapOvr>
  <p:transition spd="slow">
    <p:wipe/>
    <p:sndAc>
      <p:stSnd>
        <p:snd r:embed="rId2" name="click.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041055" y="253377"/>
            <a:ext cx="9755187" cy="2766528"/>
          </a:xfrm>
        </p:spPr>
        <p:txBody>
          <a:bodyPr>
            <a:normAutofit/>
          </a:bodyPr>
          <a:lstStyle/>
          <a:p>
            <a:pPr algn="ctr"/>
            <a:r>
              <a:rPr lang="en-GB" sz="12000" dirty="0"/>
              <a:t>Nope !</a:t>
            </a:r>
          </a:p>
        </p:txBody>
      </p:sp>
      <p:sp>
        <p:nvSpPr>
          <p:cNvPr id="3" name="Subtitle 2"/>
          <p:cNvSpPr>
            <a:spLocks noGrp="1"/>
          </p:cNvSpPr>
          <p:nvPr>
            <p:ph type="subTitle" idx="1"/>
          </p:nvPr>
        </p:nvSpPr>
        <p:spPr/>
        <p:txBody>
          <a:bodyPr/>
          <a:lstStyle/>
          <a:p>
            <a:r>
              <a:rPr lang="en-GB" dirty="0"/>
              <a:t>Unification with Austria takes place in 1938</a:t>
            </a:r>
          </a:p>
        </p:txBody>
      </p:sp>
      <p:pic>
        <p:nvPicPr>
          <p:cNvPr id="6" name="Picture 2" descr="http://blurbrain.com/wp-content/uploads/2014/09/angry-Hit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68" y="685615"/>
            <a:ext cx="2301129" cy="2310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www.dcplanning.org/kiosk/images/stories/buttons/back_butt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68" y="3780375"/>
            <a:ext cx="3607430" cy="217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2634"/>
      </p:ext>
    </p:extLst>
  </p:cSld>
  <p:clrMapOvr>
    <a:masterClrMapping/>
  </p:clrMapOvr>
  <p:transition spd="slow">
    <p:wipe/>
    <p:sndAc>
      <p:stSnd>
        <p:snd r:embed="rId2"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3" y="505496"/>
            <a:ext cx="11072897" cy="1151965"/>
          </a:xfrm>
        </p:spPr>
        <p:txBody>
          <a:bodyPr>
            <a:noAutofit/>
          </a:bodyPr>
          <a:lstStyle/>
          <a:p>
            <a:r>
              <a:rPr lang="en-GB" sz="8000" dirty="0"/>
              <a:t>YES … pick another</a:t>
            </a:r>
          </a:p>
        </p:txBody>
      </p:sp>
      <p:pic>
        <p:nvPicPr>
          <p:cNvPr id="27652" name="Picture 4" descr="https://encrypted-tbn0.gstatic.com/images?q=tbn:ANd9GcTS_jvf65CQpR01p1_rto20U5gDBuBN1OLWR-bBpO3D4enLOoG1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62" y="2135947"/>
            <a:ext cx="4073760" cy="306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462" y="2420725"/>
            <a:ext cx="2782340" cy="27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37907"/>
      </p:ext>
    </p:extLst>
  </p:cSld>
  <p:clrMapOvr>
    <a:masterClrMapping/>
  </p:clrMapOvr>
  <p:transition spd="slow">
    <p:wipe/>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0644"/>
            <a:ext cx="10396882" cy="1151965"/>
          </a:xfrm>
        </p:spPr>
        <p:txBody>
          <a:bodyPr>
            <a:normAutofit fontScale="90000"/>
          </a:bodyPr>
          <a:lstStyle/>
          <a:p>
            <a:r>
              <a:rPr lang="en-GB" dirty="0"/>
              <a:t>What happened to the Rhineland under the term of the treaty of Versailles?</a:t>
            </a:r>
          </a:p>
        </p:txBody>
      </p:sp>
      <p:sp>
        <p:nvSpPr>
          <p:cNvPr id="5" name="Rounded Rectangle 4">
            <a:hlinkClick r:id="rId3" action="ppaction://hlinksldjump"/>
          </p:cNvPr>
          <p:cNvSpPr/>
          <p:nvPr/>
        </p:nvSpPr>
        <p:spPr>
          <a:xfrm>
            <a:off x="368300" y="3105855"/>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 was taken from Germany and given to France</a:t>
            </a:r>
          </a:p>
        </p:txBody>
      </p:sp>
      <p:sp>
        <p:nvSpPr>
          <p:cNvPr id="6" name="Rounded Rectangle 5">
            <a:hlinkClick r:id="rId3" action="ppaction://hlinksldjump"/>
          </p:cNvPr>
          <p:cNvSpPr/>
          <p:nvPr/>
        </p:nvSpPr>
        <p:spPr>
          <a:xfrm>
            <a:off x="2654300" y="3105854"/>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 was taken from France and given to Germany</a:t>
            </a:r>
          </a:p>
        </p:txBody>
      </p:sp>
      <p:sp>
        <p:nvSpPr>
          <p:cNvPr id="7" name="Rounded Rectangle 6">
            <a:hlinkClick r:id="rId4" action="ppaction://hlinksldjump"/>
          </p:cNvPr>
          <p:cNvSpPr/>
          <p:nvPr/>
        </p:nvSpPr>
        <p:spPr>
          <a:xfrm>
            <a:off x="4940300" y="3105853"/>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Give me a tip!</a:t>
            </a:r>
          </a:p>
        </p:txBody>
      </p:sp>
      <p:sp>
        <p:nvSpPr>
          <p:cNvPr id="8" name="Rounded Rectangle 7">
            <a:hlinkClick r:id="rId3" action="ppaction://hlinksldjump"/>
          </p:cNvPr>
          <p:cNvSpPr/>
          <p:nvPr/>
        </p:nvSpPr>
        <p:spPr>
          <a:xfrm>
            <a:off x="7226300" y="3105852"/>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 was put under the control (mandated) to the League of Nations</a:t>
            </a:r>
          </a:p>
        </p:txBody>
      </p:sp>
      <p:sp>
        <p:nvSpPr>
          <p:cNvPr id="9" name="Rounded Rectangle 8">
            <a:hlinkClick r:id="rId5" action="ppaction://hlinksldjump"/>
          </p:cNvPr>
          <p:cNvSpPr/>
          <p:nvPr/>
        </p:nvSpPr>
        <p:spPr>
          <a:xfrm>
            <a:off x="9512300" y="3105852"/>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 was demilitarised –Germany could not put soldiers in its own territory</a:t>
            </a:r>
          </a:p>
        </p:txBody>
      </p:sp>
    </p:spTree>
    <p:extLst>
      <p:ext uri="{BB962C8B-B14F-4D97-AF65-F5344CB8AC3E}">
        <p14:creationId xmlns:p14="http://schemas.microsoft.com/office/powerpoint/2010/main" val="1161977982"/>
      </p:ext>
    </p:extLst>
  </p:cSld>
  <p:clrMapOvr>
    <a:masterClrMapping/>
  </p:clrMapOvr>
  <p:transition spd="slow">
    <p:wipe/>
    <p:sndAc>
      <p:stSnd>
        <p:snd r:embed="rId2" name="click.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0"/>
            <a:ext cx="11410682" cy="1151965"/>
          </a:xfrm>
        </p:spPr>
        <p:txBody>
          <a:bodyPr>
            <a:noAutofit/>
          </a:bodyPr>
          <a:lstStyle/>
          <a:p>
            <a:pPr algn="ctr"/>
            <a:r>
              <a:rPr lang="en-GB" sz="2800" dirty="0"/>
              <a:t>Why did Hitler want to put troops into the Rhineland at this time?</a:t>
            </a:r>
          </a:p>
        </p:txBody>
      </p:sp>
      <p:sp>
        <p:nvSpPr>
          <p:cNvPr id="8" name="Rounded Rectangle 7">
            <a:hlinkClick r:id="rId3" action="ppaction://hlinksldjump"/>
          </p:cNvPr>
          <p:cNvSpPr/>
          <p:nvPr/>
        </p:nvSpPr>
        <p:spPr>
          <a:xfrm>
            <a:off x="396397"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was born there</a:t>
            </a:r>
          </a:p>
        </p:txBody>
      </p:sp>
      <p:sp>
        <p:nvSpPr>
          <p:cNvPr id="7" name="Rounded Rectangle 6">
            <a:hlinkClick r:id="rId4" action="ppaction://hlinksldjump"/>
          </p:cNvPr>
          <p:cNvSpPr/>
          <p:nvPr/>
        </p:nvSpPr>
        <p:spPr>
          <a:xfrm>
            <a:off x="2570780"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hated</a:t>
            </a:r>
            <a:br>
              <a:rPr lang="en-GB" sz="2400" dirty="0">
                <a:solidFill>
                  <a:schemeClr val="tx1"/>
                </a:solidFill>
              </a:rPr>
            </a:br>
            <a:r>
              <a:rPr lang="en-GB" sz="2400" dirty="0">
                <a:solidFill>
                  <a:schemeClr val="tx1"/>
                </a:solidFill>
              </a:rPr>
              <a:t>Versailles</a:t>
            </a:r>
          </a:p>
        </p:txBody>
      </p:sp>
      <p:sp>
        <p:nvSpPr>
          <p:cNvPr id="10" name="Rounded Rectangle 9">
            <a:hlinkClick r:id="rId3" action="ppaction://hlinksldjump"/>
          </p:cNvPr>
          <p:cNvSpPr/>
          <p:nvPr/>
        </p:nvSpPr>
        <p:spPr>
          <a:xfrm>
            <a:off x="7018284"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I’m not</a:t>
            </a:r>
            <a:br>
              <a:rPr lang="en-GB" sz="2400" dirty="0">
                <a:solidFill>
                  <a:schemeClr val="tx1"/>
                </a:solidFill>
              </a:rPr>
            </a:br>
            <a:r>
              <a:rPr lang="en-GB" sz="2400" dirty="0">
                <a:solidFill>
                  <a:schemeClr val="tx1"/>
                </a:solidFill>
              </a:rPr>
              <a:t> sure</a:t>
            </a:r>
          </a:p>
        </p:txBody>
      </p:sp>
      <p:sp>
        <p:nvSpPr>
          <p:cNvPr id="14" name="Rounded Rectangle 13">
            <a:hlinkClick r:id="rId3" action="ppaction://hlinksldjump"/>
          </p:cNvPr>
          <p:cNvSpPr/>
          <p:nvPr/>
        </p:nvSpPr>
        <p:spPr>
          <a:xfrm>
            <a:off x="396397"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had lots </a:t>
            </a:r>
            <a:br>
              <a:rPr lang="en-GB" sz="2400" dirty="0">
                <a:solidFill>
                  <a:schemeClr val="tx1"/>
                </a:solidFill>
              </a:rPr>
            </a:br>
            <a:r>
              <a:rPr lang="en-GB" sz="2400" dirty="0">
                <a:solidFill>
                  <a:schemeClr val="tx1"/>
                </a:solidFill>
              </a:rPr>
              <a:t>of farmland</a:t>
            </a:r>
          </a:p>
        </p:txBody>
      </p:sp>
      <p:sp>
        <p:nvSpPr>
          <p:cNvPr id="16" name="Rounded Rectangle 15">
            <a:hlinkClick r:id="rId4" action="ppaction://hlinksldjump"/>
          </p:cNvPr>
          <p:cNvSpPr/>
          <p:nvPr/>
        </p:nvSpPr>
        <p:spPr>
          <a:xfrm>
            <a:off x="4794532"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The French were distracted</a:t>
            </a:r>
          </a:p>
        </p:txBody>
      </p:sp>
      <p:sp>
        <p:nvSpPr>
          <p:cNvPr id="18" name="Rounded Rectangle 17">
            <a:hlinkClick r:id="rId3" action="ppaction://hlinksldjump"/>
          </p:cNvPr>
          <p:cNvSpPr/>
          <p:nvPr/>
        </p:nvSpPr>
        <p:spPr>
          <a:xfrm>
            <a:off x="9307574"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France wouldn’t give it back</a:t>
            </a:r>
          </a:p>
        </p:txBody>
      </p:sp>
      <p:sp>
        <p:nvSpPr>
          <p:cNvPr id="20" name="Rounded Rectangle 19">
            <a:hlinkClick r:id="rId3" action="ppaction://hlinksldjump"/>
          </p:cNvPr>
          <p:cNvSpPr/>
          <p:nvPr/>
        </p:nvSpPr>
        <p:spPr>
          <a:xfrm>
            <a:off x="2570780"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To annoy the French</a:t>
            </a:r>
          </a:p>
        </p:txBody>
      </p:sp>
      <p:sp>
        <p:nvSpPr>
          <p:cNvPr id="22" name="Rounded Rectangle 21">
            <a:hlinkClick r:id="rId4" action="ppaction://hlinksldjump"/>
          </p:cNvPr>
          <p:cNvSpPr/>
          <p:nvPr/>
        </p:nvSpPr>
        <p:spPr>
          <a:xfrm>
            <a:off x="7018284"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To ‘lock his backdoor’</a:t>
            </a:r>
          </a:p>
        </p:txBody>
      </p:sp>
      <p:sp>
        <p:nvSpPr>
          <p:cNvPr id="24" name="Rounded Rectangle 23">
            <a:hlinkClick r:id="rId5" action="ppaction://hlinksldjump"/>
          </p:cNvPr>
          <p:cNvSpPr/>
          <p:nvPr/>
        </p:nvSpPr>
        <p:spPr>
          <a:xfrm>
            <a:off x="4843901"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To protect factories </a:t>
            </a:r>
          </a:p>
        </p:txBody>
      </p:sp>
      <p:sp>
        <p:nvSpPr>
          <p:cNvPr id="25" name="Rounded Rectangle 24">
            <a:hlinkClick r:id="rId4" action="ppaction://hlinksldjump"/>
          </p:cNvPr>
          <p:cNvSpPr/>
          <p:nvPr/>
        </p:nvSpPr>
        <p:spPr>
          <a:xfrm>
            <a:off x="9307573"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had lots of oil </a:t>
            </a:r>
          </a:p>
        </p:txBody>
      </p:sp>
      <p:sp>
        <p:nvSpPr>
          <p:cNvPr id="26" name="Rounded Rectangle 25">
            <a:hlinkClick r:id="rId3" action="ppaction://hlinksldjump"/>
          </p:cNvPr>
          <p:cNvSpPr/>
          <p:nvPr/>
        </p:nvSpPr>
        <p:spPr>
          <a:xfrm>
            <a:off x="7018284"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Army generals told him to </a:t>
            </a:r>
          </a:p>
        </p:txBody>
      </p:sp>
      <p:sp>
        <p:nvSpPr>
          <p:cNvPr id="27" name="Rounded Rectangle 26">
            <a:hlinkClick r:id="rId5" action="ppaction://hlinksldjump"/>
          </p:cNvPr>
          <p:cNvSpPr/>
          <p:nvPr/>
        </p:nvSpPr>
        <p:spPr>
          <a:xfrm>
            <a:off x="2595464"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had lots of coal</a:t>
            </a:r>
          </a:p>
        </p:txBody>
      </p:sp>
      <p:sp>
        <p:nvSpPr>
          <p:cNvPr id="28" name="Rounded Rectangle 27">
            <a:hlinkClick r:id="rId3" action="ppaction://hlinksldjump"/>
          </p:cNvPr>
          <p:cNvSpPr/>
          <p:nvPr/>
        </p:nvSpPr>
        <p:spPr>
          <a:xfrm>
            <a:off x="396397"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Germans living there treated badly</a:t>
            </a:r>
          </a:p>
        </p:txBody>
      </p:sp>
      <p:sp>
        <p:nvSpPr>
          <p:cNvPr id="29" name="Rounded Rectangle 28">
            <a:hlinkClick r:id="rId4" action="ppaction://hlinksldjump"/>
          </p:cNvPr>
          <p:cNvSpPr/>
          <p:nvPr/>
        </p:nvSpPr>
        <p:spPr>
          <a:xfrm>
            <a:off x="4794531"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Strengthen</a:t>
            </a:r>
            <a:br>
              <a:rPr lang="en-GB" sz="2400" dirty="0">
                <a:solidFill>
                  <a:schemeClr val="tx1"/>
                </a:solidFill>
              </a:rPr>
            </a:br>
            <a:r>
              <a:rPr lang="en-GB" sz="2400" dirty="0">
                <a:solidFill>
                  <a:schemeClr val="tx1"/>
                </a:solidFill>
              </a:rPr>
              <a:t>his reputation</a:t>
            </a:r>
          </a:p>
        </p:txBody>
      </p:sp>
      <p:sp>
        <p:nvSpPr>
          <p:cNvPr id="30" name="Rounded Rectangle 29">
            <a:hlinkClick r:id="rId4" action="ppaction://hlinksldjump"/>
          </p:cNvPr>
          <p:cNvSpPr/>
          <p:nvPr/>
        </p:nvSpPr>
        <p:spPr>
          <a:xfrm>
            <a:off x="9437366"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He no longer feared the League</a:t>
            </a:r>
          </a:p>
        </p:txBody>
      </p:sp>
    </p:spTree>
    <p:extLst>
      <p:ext uri="{BB962C8B-B14F-4D97-AF65-F5344CB8AC3E}">
        <p14:creationId xmlns:p14="http://schemas.microsoft.com/office/powerpoint/2010/main" val="3413026388"/>
      </p:ext>
    </p:extLst>
  </p:cSld>
  <p:clrMapOvr>
    <a:masterClrMapping/>
  </p:clrMapOvr>
  <p:transition spd="slow">
    <p:wipe/>
    <p:sndAc>
      <p:stSnd>
        <p:snd r:embed="rId2" name="click.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3" y="505496"/>
            <a:ext cx="11072897" cy="1151965"/>
          </a:xfrm>
        </p:spPr>
        <p:txBody>
          <a:bodyPr>
            <a:noAutofit/>
          </a:bodyPr>
          <a:lstStyle/>
          <a:p>
            <a:r>
              <a:rPr lang="en-GB" sz="8000" dirty="0"/>
              <a:t>Correct … pick another</a:t>
            </a:r>
          </a:p>
        </p:txBody>
      </p:sp>
      <p:pic>
        <p:nvPicPr>
          <p:cNvPr id="27652" name="Picture 4" descr="https://encrypted-tbn0.gstatic.com/images?q=tbn:ANd9GcTS_jvf65CQpR01p1_rto20U5gDBuBN1OLWR-bBpO3D4enLOoG1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62" y="2135947"/>
            <a:ext cx="4073760" cy="306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462" y="2420725"/>
            <a:ext cx="2782340" cy="27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08590"/>
      </p:ext>
    </p:extLst>
  </p:cSld>
  <p:clrMapOvr>
    <a:masterClrMapping/>
  </p:clrMapOvr>
  <p:transition spd="slow">
    <p:wipe/>
    <p:sndAc>
      <p:stSnd>
        <p:snd r:embed="rId2" name="click.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3" y="505496"/>
            <a:ext cx="11072897" cy="1151965"/>
          </a:xfrm>
        </p:spPr>
        <p:txBody>
          <a:bodyPr>
            <a:noAutofit/>
          </a:bodyPr>
          <a:lstStyle/>
          <a:p>
            <a:r>
              <a:rPr lang="en-GB" sz="8000" dirty="0"/>
              <a:t>Correct …</a:t>
            </a:r>
          </a:p>
        </p:txBody>
      </p:sp>
      <p:pic>
        <p:nvPicPr>
          <p:cNvPr id="27652" name="Picture 4" descr="https://encrypted-tbn0.gstatic.com/images?q=tbn:ANd9GcTS_jvf65CQpR01p1_rto20U5gDBuBN1OLWR-bBpO3D4enLOoG1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62" y="2135947"/>
            <a:ext cx="4073760" cy="306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462" y="2420725"/>
            <a:ext cx="2782340" cy="27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59225"/>
      </p:ext>
    </p:extLst>
  </p:cSld>
  <p:clrMapOvr>
    <a:masterClrMapping/>
  </p:clrMapOvr>
  <p:transition spd="slow">
    <p:wipe/>
    <p:sndAc>
      <p:stSnd>
        <p:snd r:embed="rId2"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3" y="505496"/>
            <a:ext cx="11072897" cy="1151965"/>
          </a:xfrm>
        </p:spPr>
        <p:txBody>
          <a:bodyPr>
            <a:noAutofit/>
          </a:bodyPr>
          <a:lstStyle/>
          <a:p>
            <a:r>
              <a:rPr lang="en-GB" sz="8000" dirty="0"/>
              <a:t>Not the right pick …</a:t>
            </a:r>
          </a:p>
        </p:txBody>
      </p:sp>
      <p:pic>
        <p:nvPicPr>
          <p:cNvPr id="1026" name="Picture 2" descr="http://m.ruvr.ru/2012/04/17/1306330904/396px-Bundesarchiv_Bild_183-H1216-0500-002,_Adolf_Hitler.jpg.320x186x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220" r="18062"/>
          <a:stretch/>
        </p:blipFill>
        <p:spPr bwMode="auto">
          <a:xfrm>
            <a:off x="540976" y="2185659"/>
            <a:ext cx="3392021" cy="2827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www.dcplanning.org/kiosk/images/stories/buttons/back_butt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960" y="2343955"/>
            <a:ext cx="4164437" cy="251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97301"/>
      </p:ext>
    </p:extLst>
  </p:cSld>
  <p:clrMapOvr>
    <a:masterClrMapping/>
  </p:clrMapOvr>
  <p:transition spd="slow">
    <p:wipe/>
    <p:sndAc>
      <p:stSnd>
        <p:snd r:embed="rId2" name="click.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You are right !</a:t>
            </a:r>
          </a:p>
        </p:txBody>
      </p:sp>
      <p:sp>
        <p:nvSpPr>
          <p:cNvPr id="3" name="Subtitle 2"/>
          <p:cNvSpPr>
            <a:spLocks noGrp="1"/>
          </p:cNvSpPr>
          <p:nvPr>
            <p:ph type="subTitle" idx="1"/>
          </p:nvPr>
        </p:nvSpPr>
        <p:spPr/>
        <p:txBody>
          <a:bodyPr/>
          <a:lstStyle/>
          <a:p>
            <a:r>
              <a:rPr lang="en-GB" dirty="0" err="1"/>
              <a:t>Demiltarised</a:t>
            </a:r>
            <a:r>
              <a:rPr lang="en-GB" dirty="0"/>
              <a:t> = no </a:t>
            </a:r>
            <a:r>
              <a:rPr lang="en-GB" dirty="0" err="1"/>
              <a:t>german</a:t>
            </a:r>
            <a:r>
              <a:rPr lang="en-GB" dirty="0"/>
              <a:t> soldiers allowed there</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68" y="3759039"/>
            <a:ext cx="2782340" cy="27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88048"/>
      </p:ext>
    </p:extLst>
  </p:cSld>
  <p:clrMapOvr>
    <a:masterClrMapping/>
  </p:clrMapOvr>
  <p:transition spd="slow">
    <p:wipe/>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14417" y="267347"/>
            <a:ext cx="7822840" cy="4188539"/>
          </a:xfrm>
        </p:spPr>
        <p:txBody>
          <a:bodyPr>
            <a:normAutofit fontScale="92500" lnSpcReduction="20000"/>
          </a:bodyPr>
          <a:lstStyle/>
          <a:p>
            <a:pPr marL="0" indent="0">
              <a:buNone/>
            </a:pPr>
            <a:r>
              <a:rPr lang="en-GB" sz="2800" dirty="0"/>
              <a:t>this activity can be done as an individual / pair choice or class vote . Click the answer boxes or the blue button icons to select answers on relevant slides …</a:t>
            </a:r>
            <a:br>
              <a:rPr lang="en-GB" sz="2800" dirty="0"/>
            </a:br>
            <a:br>
              <a:rPr lang="en-GB" sz="2800" dirty="0"/>
            </a:br>
            <a:r>
              <a:rPr lang="en-GB" sz="2800" dirty="0"/>
              <a:t>Another option is to split into two or more teams. Decide which team will start.   If an incorrect choice is made by ‘team A’ control is handed over to ‘team B.’  the team that is in control at the end is the winner and gets the Rhineland and the glory!</a:t>
            </a:r>
          </a:p>
        </p:txBody>
      </p:sp>
      <p:pic>
        <p:nvPicPr>
          <p:cNvPr id="4" name="Picture 2" descr="http://2.bp.blogspot.com/_Z8lD52R1bz4/Rospt17lLSI/AAAAAAAAABs/DHXypBqExkk/s320/hitler_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93" y="1030613"/>
            <a:ext cx="2656749" cy="321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icons.iconarchive.com/icons/icons-land/play-stop-pause/256/Step-Forward-Pressed-Blue-icon.png">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116" y="4339677"/>
            <a:ext cx="1833620" cy="18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62582"/>
      </p:ext>
    </p:extLst>
  </p:cSld>
  <p:clrMapOvr>
    <a:masterClrMapping/>
  </p:clrMapOvr>
  <p:transition spd="slow">
    <p:wipe/>
    <p:sndAc>
      <p:stSnd>
        <p:snd r:embed="rId2"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640644"/>
            <a:ext cx="11228614" cy="1151965"/>
          </a:xfrm>
        </p:spPr>
        <p:txBody>
          <a:bodyPr>
            <a:normAutofit fontScale="90000"/>
          </a:bodyPr>
          <a:lstStyle/>
          <a:p>
            <a:r>
              <a:rPr lang="en-GB" dirty="0"/>
              <a:t>The year is 1936. you have to consider the wisdom of sending German soldiers into the Rhineland. </a:t>
            </a:r>
          </a:p>
        </p:txBody>
      </p:sp>
      <p:sp>
        <p:nvSpPr>
          <p:cNvPr id="5" name="Rounded Rectangle 4">
            <a:hlinkClick r:id="rId3" action="ppaction://hlinksldjump"/>
          </p:cNvPr>
          <p:cNvSpPr/>
          <p:nvPr/>
        </p:nvSpPr>
        <p:spPr>
          <a:xfrm>
            <a:off x="7355114" y="3105854"/>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AR CHRISTY" panose="02000000000000000000" pitchFamily="2" charset="0"/>
              </a:rPr>
              <a:t>Yes</a:t>
            </a:r>
          </a:p>
        </p:txBody>
      </p:sp>
      <p:sp>
        <p:nvSpPr>
          <p:cNvPr id="7" name="Rounded Rectangle 6">
            <a:hlinkClick r:id="rId4" action="ppaction://hlinksldjump"/>
          </p:cNvPr>
          <p:cNvSpPr/>
          <p:nvPr/>
        </p:nvSpPr>
        <p:spPr>
          <a:xfrm>
            <a:off x="368300" y="3105852"/>
            <a:ext cx="4392386" cy="18852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 German army is now strong enough to challenge the French army</a:t>
            </a:r>
          </a:p>
        </p:txBody>
      </p:sp>
      <p:sp>
        <p:nvSpPr>
          <p:cNvPr id="6" name="Rounded Rectangle 5">
            <a:hlinkClick r:id="rId5" action="ppaction://hlinksldjump"/>
          </p:cNvPr>
          <p:cNvSpPr/>
          <p:nvPr/>
        </p:nvSpPr>
        <p:spPr>
          <a:xfrm>
            <a:off x="9529497" y="3105851"/>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AR CHRISTY" panose="02000000000000000000" pitchFamily="2" charset="0"/>
              </a:rPr>
              <a:t>No</a:t>
            </a:r>
          </a:p>
        </p:txBody>
      </p:sp>
    </p:spTree>
    <p:extLst>
      <p:ext uri="{BB962C8B-B14F-4D97-AF65-F5344CB8AC3E}">
        <p14:creationId xmlns:p14="http://schemas.microsoft.com/office/powerpoint/2010/main" val="1402552351"/>
      </p:ext>
    </p:extLst>
  </p:cSld>
  <p:clrMapOvr>
    <a:masterClrMapping/>
  </p:clrMapOvr>
  <p:transition spd="slow">
    <p:wipe/>
    <p:sndAc>
      <p:stSnd>
        <p:snd r:embed="rId2" name="click.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super !</a:t>
            </a:r>
          </a:p>
        </p:txBody>
      </p:sp>
      <p:sp>
        <p:nvSpPr>
          <p:cNvPr id="3" name="Subtitle 2"/>
          <p:cNvSpPr>
            <a:spLocks noGrp="1"/>
          </p:cNvSpPr>
          <p:nvPr>
            <p:ph type="subTitle" idx="1"/>
          </p:nvPr>
        </p:nvSpPr>
        <p:spPr/>
        <p:txBody>
          <a:bodyPr/>
          <a:lstStyle/>
          <a:p>
            <a:r>
              <a:rPr lang="en-GB" dirty="0"/>
              <a:t>Although getting stronger the army was still small</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76" y="4219366"/>
            <a:ext cx="2304230" cy="230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09264"/>
      </p:ext>
    </p:extLst>
  </p:cSld>
  <p:clrMapOvr>
    <a:masterClrMapping/>
  </p:clrMapOvr>
  <p:transition spd="slow">
    <p:wipe/>
    <p:sndAc>
      <p:stSnd>
        <p:snd r:embed="rId2" name="click.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Careful! </a:t>
            </a:r>
          </a:p>
        </p:txBody>
      </p:sp>
      <p:sp>
        <p:nvSpPr>
          <p:cNvPr id="3" name="Subtitle 2"/>
          <p:cNvSpPr>
            <a:spLocks noGrp="1"/>
          </p:cNvSpPr>
          <p:nvPr>
            <p:ph type="subTitle" idx="1"/>
          </p:nvPr>
        </p:nvSpPr>
        <p:spPr/>
        <p:txBody>
          <a:bodyPr/>
          <a:lstStyle/>
          <a:p>
            <a:r>
              <a:rPr lang="en-GB" dirty="0"/>
              <a:t>Although getting stronger the army was still small</a:t>
            </a:r>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14" y="174290"/>
            <a:ext cx="2743200" cy="165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28964"/>
      </p:ext>
    </p:extLst>
  </p:cSld>
  <p:clrMapOvr>
    <a:masterClrMapping/>
  </p:clrMapOvr>
  <p:transition spd="slow">
    <p:wipe/>
    <p:sndAc>
      <p:stSnd>
        <p:snd r:embed="rId2" name="click.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640644"/>
            <a:ext cx="11228614" cy="1151965"/>
          </a:xfrm>
        </p:spPr>
        <p:txBody>
          <a:bodyPr>
            <a:normAutofit fontScale="90000"/>
          </a:bodyPr>
          <a:lstStyle/>
          <a:p>
            <a:r>
              <a:rPr lang="en-GB" dirty="0"/>
              <a:t>The year is 1936. you have to consider the wisdom of sending German soldiers into the Rhineland. </a:t>
            </a:r>
          </a:p>
        </p:txBody>
      </p:sp>
      <p:sp>
        <p:nvSpPr>
          <p:cNvPr id="5" name="Rounded Rectangle 4">
            <a:hlinkClick r:id="" action="ppaction://hlinkshowjump?jump=nextslide"/>
          </p:cNvPr>
          <p:cNvSpPr/>
          <p:nvPr/>
        </p:nvSpPr>
        <p:spPr>
          <a:xfrm>
            <a:off x="7355114" y="3105854"/>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 CHRISTY" panose="02000000000000000000" pitchFamily="2" charset="0"/>
              </a:rPr>
              <a:t>True</a:t>
            </a:r>
          </a:p>
        </p:txBody>
      </p:sp>
      <p:sp>
        <p:nvSpPr>
          <p:cNvPr id="7" name="Rounded Rectangle 6">
            <a:hlinkClick r:id="rId3" action="ppaction://hlinksldjump"/>
          </p:cNvPr>
          <p:cNvSpPr/>
          <p:nvPr/>
        </p:nvSpPr>
        <p:spPr>
          <a:xfrm>
            <a:off x="368300" y="3105852"/>
            <a:ext cx="5771243" cy="18852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Britain is not too worried about many of the terms of the Versailles now. They think it was actually a bit mean.</a:t>
            </a:r>
          </a:p>
        </p:txBody>
      </p:sp>
      <p:sp>
        <p:nvSpPr>
          <p:cNvPr id="8" name="Rounded Rectangle 7">
            <a:hlinkClick r:id="rId4" action="ppaction://hlinksldjump"/>
          </p:cNvPr>
          <p:cNvSpPr/>
          <p:nvPr/>
        </p:nvSpPr>
        <p:spPr>
          <a:xfrm>
            <a:off x="9548585" y="3105852"/>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 CHRISTY" panose="02000000000000000000" pitchFamily="2" charset="0"/>
              </a:rPr>
              <a:t>False</a:t>
            </a:r>
          </a:p>
        </p:txBody>
      </p:sp>
    </p:spTree>
    <p:extLst>
      <p:ext uri="{BB962C8B-B14F-4D97-AF65-F5344CB8AC3E}">
        <p14:creationId xmlns:p14="http://schemas.microsoft.com/office/powerpoint/2010/main" val="616502343"/>
      </p:ext>
    </p:extLst>
  </p:cSld>
  <p:clrMapOvr>
    <a:masterClrMapping/>
  </p:clrMapOvr>
  <p:transition spd="slow">
    <p:wipe/>
    <p:sndAc>
      <p:stSnd>
        <p:snd r:embed="rId2"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517148" y="-122955"/>
            <a:ext cx="9755187" cy="2766528"/>
          </a:xfrm>
        </p:spPr>
        <p:txBody>
          <a:bodyPr>
            <a:normAutofit/>
          </a:bodyPr>
          <a:lstStyle/>
          <a:p>
            <a:pPr algn="ctr"/>
            <a:r>
              <a:rPr lang="en-GB" sz="12000" dirty="0"/>
              <a:t>Correct!</a:t>
            </a:r>
          </a:p>
        </p:txBody>
      </p:sp>
      <p:sp>
        <p:nvSpPr>
          <p:cNvPr id="3" name="Subtitle 2"/>
          <p:cNvSpPr>
            <a:spLocks noGrp="1"/>
          </p:cNvSpPr>
          <p:nvPr>
            <p:ph type="subTitle" idx="1"/>
          </p:nvPr>
        </p:nvSpPr>
        <p:spPr/>
        <p:txBody>
          <a:bodyPr/>
          <a:lstStyle/>
          <a:p>
            <a:r>
              <a:rPr lang="en-GB" dirty="0"/>
              <a:t>Britain felt sympathy for Germany</a:t>
            </a:r>
          </a:p>
        </p:txBody>
      </p:sp>
      <p:pic>
        <p:nvPicPr>
          <p:cNvPr id="5" name="Picture 4" descr="http://icons.iconarchive.com/icons/icons-land/play-stop-pause/256/Step-Forward-Pressed-Blue-icon.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68" y="3759039"/>
            <a:ext cx="2782340" cy="2782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Ts2BrRgaHgmzYLVzID7nxYegA22OB-1Vt50R2Y-uO5TLat-MsT"/>
          <p:cNvPicPr>
            <a:picLocks noChangeAspect="1" noChangeArrowheads="1"/>
          </p:cNvPicPr>
          <p:nvPr/>
        </p:nvPicPr>
        <p:blipFill rotWithShape="1">
          <a:blip r:embed="rId4">
            <a:extLst>
              <a:ext uri="{28A0092B-C50C-407E-A947-70E740481C1C}">
                <a14:useLocalDpi xmlns:a14="http://schemas.microsoft.com/office/drawing/2010/main" val="0"/>
              </a:ext>
            </a:extLst>
          </a:blip>
          <a:srcRect l="47170" t="4465" r="4064"/>
          <a:stretch/>
        </p:blipFill>
        <p:spPr bwMode="auto">
          <a:xfrm>
            <a:off x="7868991" y="193183"/>
            <a:ext cx="2472744" cy="2703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52494"/>
      </p:ext>
    </p:extLst>
  </p:cSld>
  <p:clrMapOvr>
    <a:masterClrMapping/>
  </p:clrMapOvr>
  <p:transition spd="slow">
    <p:wipe/>
    <p:sndAc>
      <p:stSnd>
        <p:snd r:embed="rId2" name="click.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594987" y="1212305"/>
            <a:ext cx="9755187" cy="2766528"/>
          </a:xfrm>
        </p:spPr>
        <p:txBody>
          <a:bodyPr>
            <a:normAutofit/>
          </a:bodyPr>
          <a:lstStyle/>
          <a:p>
            <a:pPr algn="ctr"/>
            <a:r>
              <a:rPr lang="en-GB" sz="12000" dirty="0"/>
              <a:t>Checkpoint 1</a:t>
            </a:r>
          </a:p>
        </p:txBody>
      </p:sp>
      <p:sp>
        <p:nvSpPr>
          <p:cNvPr id="3" name="Subtitle 2"/>
          <p:cNvSpPr>
            <a:spLocks noGrp="1"/>
          </p:cNvSpPr>
          <p:nvPr>
            <p:ph type="subTitle" idx="1"/>
          </p:nvPr>
        </p:nvSpPr>
        <p:spPr>
          <a:xfrm rot="21420000">
            <a:off x="343192" y="3930480"/>
            <a:ext cx="10770334" cy="550333"/>
          </a:xfrm>
        </p:spPr>
        <p:txBody>
          <a:bodyPr/>
          <a:lstStyle/>
          <a:p>
            <a:r>
              <a:rPr lang="en-GB" sz="2400" dirty="0"/>
              <a:t>only truly terrible decisions will send you back to the start</a:t>
            </a:r>
          </a:p>
        </p:txBody>
      </p:sp>
      <p:pic>
        <p:nvPicPr>
          <p:cNvPr id="5" name="Picture 4" descr="http://icons.iconarchive.com/icons/icons-land/play-stop-pause/256/Step-Forward-Pressed-Blue-icon.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575" y="140936"/>
            <a:ext cx="1956500" cy="19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24194"/>
      </p:ext>
    </p:extLst>
  </p:cSld>
  <p:clrMapOvr>
    <a:masterClrMapping/>
  </p:clrMapOvr>
  <p:transition spd="slow">
    <p:wipe/>
    <p:sndAc>
      <p:stSnd>
        <p:snd r:embed="rId2"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669672"/>
            <a:ext cx="11228614" cy="1151965"/>
          </a:xfrm>
        </p:spPr>
        <p:txBody>
          <a:bodyPr>
            <a:noAutofit/>
          </a:bodyPr>
          <a:lstStyle/>
          <a:p>
            <a:r>
              <a:rPr lang="en-GB" sz="3600" dirty="0"/>
              <a:t>The French army is stronger than mine. My army is weak a failure in the Rhineland will really damage my reputation in Germany  – many of the army generals advise me not to enter the Rhineland </a:t>
            </a:r>
          </a:p>
        </p:txBody>
      </p:sp>
      <p:sp>
        <p:nvSpPr>
          <p:cNvPr id="5" name="Rounded Rectangle 4">
            <a:hlinkClick r:id="rId3" action="ppaction://hlinksldjump"/>
          </p:cNvPr>
          <p:cNvSpPr/>
          <p:nvPr/>
        </p:nvSpPr>
        <p:spPr>
          <a:xfrm>
            <a:off x="368300" y="3178426"/>
            <a:ext cx="2413001"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Now is not the time for this move … it is too risky.</a:t>
            </a:r>
          </a:p>
        </p:txBody>
      </p:sp>
      <p:sp>
        <p:nvSpPr>
          <p:cNvPr id="8" name="Rounded Rectangle 7">
            <a:hlinkClick r:id="" action="ppaction://hlinkshowjump?jump=nextslide"/>
          </p:cNvPr>
          <p:cNvSpPr/>
          <p:nvPr/>
        </p:nvSpPr>
        <p:spPr>
          <a:xfrm>
            <a:off x="8741228" y="3241927"/>
            <a:ext cx="2413001"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a big gamble and I have a lot to lose.. Lets do it.</a:t>
            </a:r>
          </a:p>
        </p:txBody>
      </p:sp>
      <p:pic>
        <p:nvPicPr>
          <p:cNvPr id="7170" name="Picture 2" descr="http://static.tvtropes.org/pmwiki/pub/images/UnterHitlerTraan_90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465" y="2946802"/>
            <a:ext cx="3487509" cy="234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1124"/>
      </p:ext>
    </p:extLst>
  </p:cSld>
  <p:clrMapOvr>
    <a:masterClrMapping/>
  </p:clrMapOvr>
  <p:transition spd="slow">
    <p:wipe/>
    <p:sndAc>
      <p:stSnd>
        <p:snd r:embed="rId2" name="click.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34378" y="698066"/>
            <a:ext cx="9755187" cy="2766528"/>
          </a:xfrm>
        </p:spPr>
        <p:txBody>
          <a:bodyPr>
            <a:normAutofit/>
          </a:bodyPr>
          <a:lstStyle/>
          <a:p>
            <a:pPr algn="l"/>
            <a:r>
              <a:rPr lang="en-GB" sz="12000" dirty="0"/>
              <a:t>Brave Choice</a:t>
            </a:r>
          </a:p>
        </p:txBody>
      </p:sp>
      <p:sp>
        <p:nvSpPr>
          <p:cNvPr id="3" name="Subtitle 2"/>
          <p:cNvSpPr>
            <a:spLocks noGrp="1"/>
          </p:cNvSpPr>
          <p:nvPr>
            <p:ph type="subTitle" idx="1"/>
          </p:nvPr>
        </p:nvSpPr>
        <p:spPr/>
        <p:txBody>
          <a:bodyPr/>
          <a:lstStyle/>
          <a:p>
            <a:r>
              <a:rPr lang="en-GB" dirty="0"/>
              <a:t>Lets get them moving !</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68" y="4185633"/>
            <a:ext cx="2355745" cy="23557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Ts2BrRgaHgmzYLVzID7nxYegA22OB-1Vt50R2Y-uO5TLat-MsT"/>
          <p:cNvPicPr>
            <a:picLocks noChangeAspect="1" noChangeArrowheads="1"/>
          </p:cNvPicPr>
          <p:nvPr/>
        </p:nvPicPr>
        <p:blipFill rotWithShape="1">
          <a:blip r:embed="rId5">
            <a:extLst>
              <a:ext uri="{28A0092B-C50C-407E-A947-70E740481C1C}">
                <a14:useLocalDpi xmlns:a14="http://schemas.microsoft.com/office/drawing/2010/main" val="0"/>
              </a:ext>
            </a:extLst>
          </a:blip>
          <a:srcRect l="47170" t="4465" r="4064"/>
          <a:stretch/>
        </p:blipFill>
        <p:spPr bwMode="auto">
          <a:xfrm>
            <a:off x="9522130" y="605394"/>
            <a:ext cx="2040316" cy="2230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36008"/>
      </p:ext>
    </p:extLst>
  </p:cSld>
  <p:clrMapOvr>
    <a:masterClrMapping/>
  </p:clrMapOvr>
  <p:transition spd="slow">
    <p:wipe/>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076058" y="548537"/>
            <a:ext cx="9755187" cy="2766528"/>
          </a:xfrm>
        </p:spPr>
        <p:txBody>
          <a:bodyPr>
            <a:normAutofit/>
          </a:bodyPr>
          <a:lstStyle/>
          <a:p>
            <a:pPr algn="ctr"/>
            <a:r>
              <a:rPr lang="en-GB" sz="12000" dirty="0"/>
              <a:t>Bad Choice</a:t>
            </a:r>
          </a:p>
        </p:txBody>
      </p:sp>
      <p:sp>
        <p:nvSpPr>
          <p:cNvPr id="3" name="Subtitle 2"/>
          <p:cNvSpPr>
            <a:spLocks noGrp="1"/>
          </p:cNvSpPr>
          <p:nvPr>
            <p:ph type="subTitle" idx="1"/>
          </p:nvPr>
        </p:nvSpPr>
        <p:spPr/>
        <p:txBody>
          <a:bodyPr/>
          <a:lstStyle/>
          <a:p>
            <a:r>
              <a:rPr lang="en-GB" dirty="0"/>
              <a:t>Hitler’s position was not so secure in 1936 – he still had much to do to consolidate his position. </a:t>
            </a:r>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89" y="175498"/>
            <a:ext cx="2743200" cy="165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97"/>
      </p:ext>
    </p:extLst>
  </p:cSld>
  <p:clrMapOvr>
    <a:masterClrMapping/>
  </p:clrMapOvr>
  <p:transition spd="slow">
    <p:wipe/>
    <p:sndAc>
      <p:stSnd>
        <p:snd r:embed="rId2" name="click.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669672"/>
            <a:ext cx="11228614" cy="1151965"/>
          </a:xfrm>
        </p:spPr>
        <p:txBody>
          <a:bodyPr>
            <a:noAutofit/>
          </a:bodyPr>
          <a:lstStyle/>
          <a:p>
            <a:r>
              <a:rPr lang="en-GB" sz="3600" dirty="0"/>
              <a:t>The German people seem disappointed that you have not even tried to move troops … it is not as if you are invading another country,  The Rhineland  is your land.</a:t>
            </a:r>
          </a:p>
        </p:txBody>
      </p:sp>
      <p:sp>
        <p:nvSpPr>
          <p:cNvPr id="5" name="Rounded Rectangle 4">
            <a:hlinkClick r:id="rId3" action="ppaction://hlinksldjump"/>
          </p:cNvPr>
          <p:cNvSpPr/>
          <p:nvPr/>
        </p:nvSpPr>
        <p:spPr>
          <a:xfrm>
            <a:off x="3226528" y="2933370"/>
            <a:ext cx="2413001"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don’t care what the German people think … I am Hitler!</a:t>
            </a:r>
          </a:p>
        </p:txBody>
      </p:sp>
      <p:sp>
        <p:nvSpPr>
          <p:cNvPr id="8" name="Rounded Rectangle 7">
            <a:hlinkClick r:id="rId4" action="ppaction://hlinksldjump"/>
          </p:cNvPr>
          <p:cNvSpPr/>
          <p:nvPr/>
        </p:nvSpPr>
        <p:spPr>
          <a:xfrm>
            <a:off x="8973047" y="2933370"/>
            <a:ext cx="2413001"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Ok,  I will send troops to the border and see how the French respond.</a:t>
            </a:r>
          </a:p>
        </p:txBody>
      </p:sp>
      <p:pic>
        <p:nvPicPr>
          <p:cNvPr id="9218" name="Picture 2" descr="http://images.nymag.com/images/2/daily/2010/01/20100114_hitler_190x1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371" y="2624816"/>
            <a:ext cx="2502354" cy="2502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0" name="Picture 2" descr="http://www.realnews247.com/hitler_3.JPG"/>
          <p:cNvPicPr>
            <a:picLocks noChangeAspect="1" noChangeArrowheads="1"/>
          </p:cNvPicPr>
          <p:nvPr/>
        </p:nvPicPr>
        <p:blipFill rotWithShape="1">
          <a:blip r:embed="rId6">
            <a:extLst>
              <a:ext uri="{28A0092B-C50C-407E-A947-70E740481C1C}">
                <a14:useLocalDpi xmlns:a14="http://schemas.microsoft.com/office/drawing/2010/main" val="0"/>
              </a:ext>
            </a:extLst>
          </a:blip>
          <a:srcRect b="12111"/>
          <a:stretch/>
        </p:blipFill>
        <p:spPr bwMode="auto">
          <a:xfrm>
            <a:off x="6231243" y="2624816"/>
            <a:ext cx="2432304" cy="2554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63118"/>
      </p:ext>
    </p:extLst>
  </p:cSld>
  <p:clrMapOvr>
    <a:masterClrMapping/>
  </p:clrMapOvr>
  <p:transition spd="slow">
    <p:wipe/>
    <p:sndAc>
      <p:stSnd>
        <p:snd r:embed="rId2"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80544" y="887738"/>
            <a:ext cx="7543800" cy="3311189"/>
          </a:xfrm>
        </p:spPr>
        <p:txBody>
          <a:bodyPr>
            <a:normAutofit/>
          </a:bodyPr>
          <a:lstStyle/>
          <a:p>
            <a:pPr marL="0" indent="0">
              <a:buNone/>
            </a:pPr>
            <a:r>
              <a:rPr lang="en-GB" sz="6000" dirty="0"/>
              <a:t>You are going have to put yourself into this man’s shoes. </a:t>
            </a:r>
          </a:p>
        </p:txBody>
      </p:sp>
      <p:pic>
        <p:nvPicPr>
          <p:cNvPr id="4" name="Picture 2" descr="http://2.bp.blogspot.com/_Z8lD52R1bz4/Rospt17lLSI/AAAAAAAAABs/DHXypBqExkk/s320/hitler_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93" y="1030613"/>
            <a:ext cx="2656749" cy="321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icons.iconarchive.com/icons/icons-land/play-stop-pause/256/Step-Forward-Pressed-Blue-icon.png">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654" y="3721994"/>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88136"/>
      </p:ext>
    </p:extLst>
  </p:cSld>
  <p:clrMapOvr>
    <a:masterClrMapping/>
  </p:clrMapOvr>
  <p:transition spd="slow">
    <p:wipe/>
    <p:sndAc>
      <p:stSnd>
        <p:snd r:embed="rId2"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007" y="1335195"/>
            <a:ext cx="5196114" cy="1151965"/>
          </a:xfrm>
        </p:spPr>
        <p:txBody>
          <a:bodyPr>
            <a:noAutofit/>
          </a:bodyPr>
          <a:lstStyle/>
          <a:p>
            <a:pPr algn="ctr"/>
            <a:r>
              <a:rPr lang="en-GB" sz="3600" dirty="0"/>
              <a:t>Your men are paused ready to march into the Rhineland. You send a final telegram with strict orders for  your generals</a:t>
            </a:r>
          </a:p>
        </p:txBody>
      </p:sp>
      <p:sp>
        <p:nvSpPr>
          <p:cNvPr id="8" name="Rounded Rectangle 7">
            <a:hlinkClick r:id="rId3" action="ppaction://hlinksldjump"/>
          </p:cNvPr>
          <p:cNvSpPr/>
          <p:nvPr/>
        </p:nvSpPr>
        <p:spPr>
          <a:xfrm>
            <a:off x="267607" y="4383316"/>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the French send their army against you – leave the Rhineland</a:t>
            </a:r>
          </a:p>
        </p:txBody>
      </p:sp>
      <p:pic>
        <p:nvPicPr>
          <p:cNvPr id="10242" name="Picture 2" descr="http://www.germanhistorydocs.ghi-dc.org/images/highres_300245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07" y="213633"/>
            <a:ext cx="5715000" cy="370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a:xfrm>
            <a:off x="3125107" y="4383316"/>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the French send their army against you – attack them first</a:t>
            </a:r>
          </a:p>
        </p:txBody>
      </p:sp>
      <p:sp>
        <p:nvSpPr>
          <p:cNvPr id="9" name="Rounded Rectangle 8">
            <a:hlinkClick r:id="rId6" action="ppaction://hlinksldjump"/>
          </p:cNvPr>
          <p:cNvSpPr/>
          <p:nvPr/>
        </p:nvSpPr>
        <p:spPr>
          <a:xfrm>
            <a:off x="5982607" y="4383316"/>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the French send their army against you – tell your men to hide</a:t>
            </a:r>
          </a:p>
        </p:txBody>
      </p:sp>
      <p:sp>
        <p:nvSpPr>
          <p:cNvPr id="10" name="Rounded Rectangle 9">
            <a:hlinkClick r:id="rId7" action="ppaction://hlinksldjump"/>
          </p:cNvPr>
          <p:cNvSpPr/>
          <p:nvPr/>
        </p:nvSpPr>
        <p:spPr>
          <a:xfrm>
            <a:off x="8860064" y="4383316"/>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the French send their army against you – pretend you are lost</a:t>
            </a:r>
          </a:p>
        </p:txBody>
      </p:sp>
    </p:spTree>
    <p:extLst>
      <p:ext uri="{BB962C8B-B14F-4D97-AF65-F5344CB8AC3E}">
        <p14:creationId xmlns:p14="http://schemas.microsoft.com/office/powerpoint/2010/main" val="3740930853"/>
      </p:ext>
    </p:extLst>
  </p:cSld>
  <p:clrMapOvr>
    <a:masterClrMapping/>
  </p:clrMapOvr>
  <p:transition spd="slow">
    <p:wipe/>
    <p:sndAc>
      <p:stSnd>
        <p:snd r:embed="rId2" name="click.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07" y="1730829"/>
            <a:ext cx="6779919" cy="1151965"/>
          </a:xfrm>
        </p:spPr>
        <p:txBody>
          <a:bodyPr>
            <a:noAutofit/>
          </a:bodyPr>
          <a:lstStyle/>
          <a:p>
            <a:r>
              <a:rPr lang="en-GB" sz="8000" dirty="0"/>
              <a:t>Good plan</a:t>
            </a:r>
            <a:br>
              <a:rPr lang="en-GB" sz="8000" dirty="0"/>
            </a:br>
            <a:r>
              <a:rPr lang="en-GB" sz="8000" dirty="0"/>
              <a:t>your army would be destroyed.</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6208" y="4043965"/>
            <a:ext cx="2355745" cy="2355745"/>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i.imgur.com/RJgVRMU.jpg">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023" y="150808"/>
            <a:ext cx="3059722" cy="316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163083"/>
      </p:ext>
    </p:extLst>
  </p:cSld>
  <p:clrMapOvr>
    <a:masterClrMapping/>
  </p:clrMapOvr>
  <p:transition spd="slow">
    <p:wipe/>
    <p:sndAc>
      <p:stSnd>
        <p:snd r:embed="rId2" name="click.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98" y="672921"/>
            <a:ext cx="10396882" cy="1151965"/>
          </a:xfrm>
        </p:spPr>
        <p:txBody>
          <a:bodyPr>
            <a:noAutofit/>
          </a:bodyPr>
          <a:lstStyle/>
          <a:p>
            <a:r>
              <a:rPr lang="en-GB" sz="8000" dirty="0"/>
              <a:t>The answer is in your school textbook</a:t>
            </a:r>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315" y="2837566"/>
            <a:ext cx="4548688" cy="2743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TS_jvf65CQpR01p1_rto20U5gDBuBN1OLWR-bBpO3D4enLOoG1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98" y="2432161"/>
            <a:ext cx="3643693" cy="2743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128"/>
      </p:ext>
    </p:extLst>
  </p:cSld>
  <p:clrMapOvr>
    <a:masterClrMapping/>
  </p:clrMapOvr>
  <p:transition spd="slow">
    <p:wipe/>
    <p:sndAc>
      <p:stSnd>
        <p:snd r:embed="rId2" name="click.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08" y="1730829"/>
            <a:ext cx="10396882" cy="1151965"/>
          </a:xfrm>
        </p:spPr>
        <p:txBody>
          <a:bodyPr>
            <a:noAutofit/>
          </a:bodyPr>
          <a:lstStyle/>
          <a:p>
            <a:r>
              <a:rPr lang="en-GB" sz="10000" dirty="0"/>
              <a:t>Your army is Destroyed by</a:t>
            </a:r>
            <a:br>
              <a:rPr lang="en-GB" sz="10000" dirty="0"/>
            </a:br>
            <a:r>
              <a:rPr lang="en-GB" sz="10000" dirty="0"/>
              <a:t>the </a:t>
            </a:r>
            <a:r>
              <a:rPr lang="en-GB" sz="10000" dirty="0" err="1"/>
              <a:t>french</a:t>
            </a:r>
            <a:endParaRPr lang="en-GB" sz="10000" dirty="0"/>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8" y="4498081"/>
            <a:ext cx="3357484" cy="202474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img3.wikia.nocookie.net/__cb20120818121240/hitlerparody/images/thumb/9/90/Dolfy_HD.jpg/500px-Dolfy_HD.jpg"/>
          <p:cNvPicPr>
            <a:picLocks noChangeAspect="1" noChangeArrowheads="1"/>
          </p:cNvPicPr>
          <p:nvPr/>
        </p:nvPicPr>
        <p:blipFill rotWithShape="1">
          <a:blip r:embed="rId5">
            <a:extLst>
              <a:ext uri="{28A0092B-C50C-407E-A947-70E740481C1C}">
                <a14:useLocalDpi xmlns:a14="http://schemas.microsoft.com/office/drawing/2010/main" val="0"/>
              </a:ext>
            </a:extLst>
          </a:blip>
          <a:srcRect l="26295" t="1085" r="13362" b="-1085"/>
          <a:stretch/>
        </p:blipFill>
        <p:spPr bwMode="auto">
          <a:xfrm>
            <a:off x="8329767" y="2012307"/>
            <a:ext cx="3046205" cy="2837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58472"/>
      </p:ext>
    </p:extLst>
  </p:cSld>
  <p:clrMapOvr>
    <a:masterClrMapping/>
  </p:clrMapOvr>
  <p:transition spd="slow">
    <p:wipe/>
    <p:sndAc>
      <p:stSnd>
        <p:snd r:embed="rId2" name="click.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37" y="1846943"/>
            <a:ext cx="10396882" cy="1151965"/>
          </a:xfrm>
        </p:spPr>
        <p:txBody>
          <a:bodyPr>
            <a:noAutofit/>
          </a:bodyPr>
          <a:lstStyle/>
          <a:p>
            <a:r>
              <a:rPr lang="en-GB" dirty="0"/>
              <a:t>You almost got away</a:t>
            </a:r>
            <a:br>
              <a:rPr lang="en-GB" dirty="0"/>
            </a:br>
            <a:r>
              <a:rPr lang="en-GB" dirty="0"/>
              <a:t>with it. When questioned</a:t>
            </a:r>
            <a:br>
              <a:rPr lang="en-GB" dirty="0"/>
            </a:br>
            <a:r>
              <a:rPr lang="en-GB" dirty="0"/>
              <a:t> by the French generals </a:t>
            </a:r>
            <a:br>
              <a:rPr lang="en-GB" dirty="0"/>
            </a:br>
            <a:r>
              <a:rPr lang="en-GB" dirty="0"/>
              <a:t>one of your soldiers</a:t>
            </a:r>
            <a:br>
              <a:rPr lang="en-GB" dirty="0"/>
            </a:br>
            <a:r>
              <a:rPr lang="en-GB" dirty="0"/>
              <a:t>started laughing </a:t>
            </a:r>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8" y="4498081"/>
            <a:ext cx="3357484" cy="202474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i155.photobucket.com/albums/s312/Manfred1985/x_d2a883e2.jpg"/>
          <p:cNvPicPr>
            <a:picLocks noChangeAspect="1" noChangeArrowheads="1"/>
          </p:cNvPicPr>
          <p:nvPr/>
        </p:nvPicPr>
        <p:blipFill rotWithShape="1">
          <a:blip r:embed="rId5">
            <a:extLst>
              <a:ext uri="{28A0092B-C50C-407E-A947-70E740481C1C}">
                <a14:useLocalDpi xmlns:a14="http://schemas.microsoft.com/office/drawing/2010/main" val="0"/>
              </a:ext>
            </a:extLst>
          </a:blip>
          <a:srcRect l="21263" r="35344" b="28151"/>
          <a:stretch/>
        </p:blipFill>
        <p:spPr bwMode="auto">
          <a:xfrm>
            <a:off x="8069944" y="282348"/>
            <a:ext cx="3309256" cy="3646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68667"/>
      </p:ext>
    </p:extLst>
  </p:cSld>
  <p:clrMapOvr>
    <a:masterClrMapping/>
  </p:clrMapOvr>
  <p:transition spd="slow">
    <p:wipe/>
    <p:sndAc>
      <p:stSnd>
        <p:snd r:embed="rId2" name="click.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665" y="1198388"/>
            <a:ext cx="6813649" cy="1151965"/>
          </a:xfrm>
        </p:spPr>
        <p:txBody>
          <a:bodyPr>
            <a:noAutofit/>
          </a:bodyPr>
          <a:lstStyle/>
          <a:p>
            <a:r>
              <a:rPr lang="en-GB" dirty="0"/>
              <a:t>The French are well trained in the art if hide and seek</a:t>
            </a:r>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8" y="4498081"/>
            <a:ext cx="3357484" cy="202474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30.media.tumblr.com/tumblr_lon6bwslE51qf5etwo1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61" y="547194"/>
            <a:ext cx="3066596" cy="3606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56605"/>
      </p:ext>
    </p:extLst>
  </p:cSld>
  <p:clrMapOvr>
    <a:masterClrMapping/>
  </p:clrMapOvr>
  <p:transition spd="slow">
    <p:wipe/>
    <p:sndAc>
      <p:stSnd>
        <p:snd r:embed="rId2" name="click.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665" y="1198388"/>
            <a:ext cx="6813649" cy="1151965"/>
          </a:xfrm>
        </p:spPr>
        <p:txBody>
          <a:bodyPr>
            <a:noAutofit/>
          </a:bodyPr>
          <a:lstStyle/>
          <a:p>
            <a:r>
              <a:rPr lang="en-GB" dirty="0"/>
              <a:t>A humiliated dictator</a:t>
            </a:r>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8" y="4498081"/>
            <a:ext cx="3357484" cy="20247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criptmag.com/wp-content/uploads/downfall.jpg"/>
          <p:cNvPicPr>
            <a:picLocks noChangeAspect="1" noChangeArrowheads="1"/>
          </p:cNvPicPr>
          <p:nvPr/>
        </p:nvPicPr>
        <p:blipFill rotWithShape="1">
          <a:blip r:embed="rId5">
            <a:extLst>
              <a:ext uri="{28A0092B-C50C-407E-A947-70E740481C1C}">
                <a14:useLocalDpi xmlns:a14="http://schemas.microsoft.com/office/drawing/2010/main" val="0"/>
              </a:ext>
            </a:extLst>
          </a:blip>
          <a:srcRect l="23634" r="23202"/>
          <a:stretch/>
        </p:blipFill>
        <p:spPr bwMode="auto">
          <a:xfrm>
            <a:off x="368795" y="421471"/>
            <a:ext cx="2709256" cy="2871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74738"/>
      </p:ext>
    </p:extLst>
  </p:cSld>
  <p:clrMapOvr>
    <a:masterClrMapping/>
  </p:clrMapOvr>
  <p:transition spd="slow">
    <p:wipe/>
    <p:sndAc>
      <p:stSnd>
        <p:snd r:embed="rId2" name="click.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771" y="1282807"/>
            <a:ext cx="5196114" cy="1151965"/>
          </a:xfrm>
        </p:spPr>
        <p:txBody>
          <a:bodyPr>
            <a:noAutofit/>
          </a:bodyPr>
          <a:lstStyle/>
          <a:p>
            <a:pPr algn="r"/>
            <a:r>
              <a:rPr lang="en-GB" sz="3600" dirty="0"/>
              <a:t>You send soldiers in. The French  hit you up on the telephone. They  tell you to withdraw or they will invade </a:t>
            </a:r>
            <a:r>
              <a:rPr lang="en-GB" sz="3600" dirty="0" err="1"/>
              <a:t>germany</a:t>
            </a:r>
            <a:endParaRPr lang="en-GB" sz="3600" dirty="0"/>
          </a:p>
        </p:txBody>
      </p:sp>
      <p:sp>
        <p:nvSpPr>
          <p:cNvPr id="8" name="Rounded Rectangle 7">
            <a:hlinkClick r:id="rId3" action="ppaction://hlinksldjump"/>
          </p:cNvPr>
          <p:cNvSpPr/>
          <p:nvPr/>
        </p:nvSpPr>
        <p:spPr>
          <a:xfrm>
            <a:off x="3783237" y="746035"/>
            <a:ext cx="2533650" cy="138774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Get out of there!</a:t>
            </a:r>
          </a:p>
        </p:txBody>
      </p:sp>
      <p:sp>
        <p:nvSpPr>
          <p:cNvPr id="7" name="Rounded Rectangle 6">
            <a:hlinkClick r:id="rId4" action="ppaction://hlinksldjump"/>
          </p:cNvPr>
          <p:cNvSpPr/>
          <p:nvPr/>
        </p:nvSpPr>
        <p:spPr>
          <a:xfrm>
            <a:off x="3758292" y="2387912"/>
            <a:ext cx="2613479" cy="137228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Don’t answer</a:t>
            </a:r>
          </a:p>
        </p:txBody>
      </p:sp>
      <p:pic>
        <p:nvPicPr>
          <p:cNvPr id="15362" name="Picture 2" descr="https://s-media-cache-ak0.pinimg.com/236x/b8/50/24/b850246f9e1c3f29fefafa5f80369e27.jpg"/>
          <p:cNvPicPr>
            <a:picLocks noChangeAspect="1" noChangeArrowheads="1"/>
          </p:cNvPicPr>
          <p:nvPr/>
        </p:nvPicPr>
        <p:blipFill rotWithShape="1">
          <a:blip r:embed="rId5">
            <a:extLst>
              <a:ext uri="{28A0092B-C50C-407E-A947-70E740481C1C}">
                <a14:useLocalDpi xmlns:a14="http://schemas.microsoft.com/office/drawing/2010/main" val="0"/>
              </a:ext>
            </a:extLst>
          </a:blip>
          <a:srcRect r="17022"/>
          <a:stretch/>
        </p:blipFill>
        <p:spPr bwMode="auto">
          <a:xfrm>
            <a:off x="267261" y="428172"/>
            <a:ext cx="3271499" cy="5763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ounded Rectangle 9">
            <a:hlinkClick r:id="rId6" action="ppaction://hlinksldjump"/>
          </p:cNvPr>
          <p:cNvSpPr/>
          <p:nvPr/>
        </p:nvSpPr>
        <p:spPr>
          <a:xfrm>
            <a:off x="3783237" y="4014328"/>
            <a:ext cx="2613479" cy="137228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them you have more troops waiting to go in</a:t>
            </a:r>
          </a:p>
        </p:txBody>
      </p:sp>
    </p:spTree>
    <p:extLst>
      <p:ext uri="{BB962C8B-B14F-4D97-AF65-F5344CB8AC3E}">
        <p14:creationId xmlns:p14="http://schemas.microsoft.com/office/powerpoint/2010/main" val="665399181"/>
      </p:ext>
    </p:extLst>
  </p:cSld>
  <p:clrMapOvr>
    <a:masterClrMapping/>
  </p:clrMapOvr>
  <p:transition spd="slow">
    <p:wipe/>
    <p:sndAc>
      <p:stSnd>
        <p:snd r:embed="rId2" name="click.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07778" y="-609508"/>
            <a:ext cx="9755187" cy="2766528"/>
          </a:xfrm>
        </p:spPr>
        <p:txBody>
          <a:bodyPr>
            <a:normAutofit/>
          </a:bodyPr>
          <a:lstStyle/>
          <a:p>
            <a:pPr algn="ctr"/>
            <a:r>
              <a:rPr lang="en-GB" sz="9600" dirty="0"/>
              <a:t>You wait … </a:t>
            </a:r>
          </a:p>
        </p:txBody>
      </p:sp>
      <p:sp>
        <p:nvSpPr>
          <p:cNvPr id="3" name="Subtitle 2"/>
          <p:cNvSpPr>
            <a:spLocks noGrp="1"/>
          </p:cNvSpPr>
          <p:nvPr>
            <p:ph type="subTitle" idx="1"/>
          </p:nvPr>
        </p:nvSpPr>
        <p:spPr>
          <a:xfrm rot="21420000">
            <a:off x="293389" y="3076253"/>
            <a:ext cx="10411442" cy="550333"/>
          </a:xfrm>
        </p:spPr>
        <p:txBody>
          <a:bodyPr/>
          <a:lstStyle/>
          <a:p>
            <a:endParaRPr lang="en-GB" dirty="0"/>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807" y="193184"/>
            <a:ext cx="1506828" cy="1506828"/>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descr="https://encrypted-tbn0.gstatic.com/images?q=tbn:ANd9GcSn2Bxt2ZrT6PQs4OCxid_Q2MgkcVJ7wsq2Xv_HWn-4PvQ9I-Uv"/>
          <p:cNvPicPr>
            <a:picLocks noChangeAspect="1" noChangeArrowheads="1"/>
          </p:cNvPicPr>
          <p:nvPr/>
        </p:nvPicPr>
        <p:blipFill rotWithShape="1">
          <a:blip r:embed="rId5">
            <a:extLst>
              <a:ext uri="{28A0092B-C50C-407E-A947-70E740481C1C}">
                <a14:useLocalDpi xmlns:a14="http://schemas.microsoft.com/office/drawing/2010/main" val="0"/>
              </a:ext>
            </a:extLst>
          </a:blip>
          <a:srcRect l="7700" t="9354" r="7148" b="5434"/>
          <a:stretch/>
        </p:blipFill>
        <p:spPr bwMode="auto">
          <a:xfrm rot="21447139">
            <a:off x="1197735" y="2704564"/>
            <a:ext cx="3986598" cy="292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63991"/>
      </p:ext>
    </p:extLst>
  </p:cSld>
  <p:clrMapOvr>
    <a:masterClrMapping/>
  </p:clrMapOvr>
  <p:transition spd="slow">
    <p:wipe/>
    <p:sndAc>
      <p:stSnd>
        <p:snd r:embed="rId2" name="click.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710" y="253377"/>
            <a:ext cx="9755187" cy="2766528"/>
          </a:xfrm>
        </p:spPr>
        <p:txBody>
          <a:bodyPr>
            <a:normAutofit/>
          </a:bodyPr>
          <a:lstStyle/>
          <a:p>
            <a:pPr algn="ctr"/>
            <a:r>
              <a:rPr lang="en-GB" sz="9600" dirty="0"/>
              <a:t>and wait … </a:t>
            </a:r>
          </a:p>
        </p:txBody>
      </p:sp>
      <p:sp>
        <p:nvSpPr>
          <p:cNvPr id="3" name="Subtitle 2"/>
          <p:cNvSpPr>
            <a:spLocks noGrp="1"/>
          </p:cNvSpPr>
          <p:nvPr>
            <p:ph type="subTitle" idx="1"/>
          </p:nvPr>
        </p:nvSpPr>
        <p:spPr>
          <a:xfrm rot="21420000">
            <a:off x="293389" y="3076253"/>
            <a:ext cx="10411442" cy="550333"/>
          </a:xfrm>
        </p:spPr>
        <p:txBody>
          <a:bodyPr/>
          <a:lstStyle/>
          <a:p>
            <a:endParaRPr lang="en-GB" dirty="0"/>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807" y="193184"/>
            <a:ext cx="1506828" cy="150682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https://funwithfascism.files.wordpress.com/2011/03/tired.jpg"/>
          <p:cNvPicPr>
            <a:picLocks noChangeAspect="1" noChangeArrowheads="1"/>
          </p:cNvPicPr>
          <p:nvPr/>
        </p:nvPicPr>
        <p:blipFill rotWithShape="1">
          <a:blip r:embed="rId5">
            <a:extLst>
              <a:ext uri="{28A0092B-C50C-407E-A947-70E740481C1C}">
                <a14:useLocalDpi xmlns:a14="http://schemas.microsoft.com/office/drawing/2010/main" val="0"/>
              </a:ext>
            </a:extLst>
          </a:blip>
          <a:srcRect t="36137"/>
          <a:stretch/>
        </p:blipFill>
        <p:spPr bwMode="auto">
          <a:xfrm>
            <a:off x="941186" y="3593205"/>
            <a:ext cx="4705350" cy="2220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9141"/>
      </p:ext>
    </p:extLst>
  </p:cSld>
  <p:clrMapOvr>
    <a:masterClrMapping/>
  </p:clrMapOvr>
  <p:transition spd="slow">
    <p:wipe/>
    <p:sndAc>
      <p:stSnd>
        <p:snd r:embed="rId2" name="click.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80" y="321732"/>
            <a:ext cx="10396882" cy="1151965"/>
          </a:xfrm>
        </p:spPr>
        <p:txBody>
          <a:bodyPr>
            <a:normAutofit fontScale="90000"/>
          </a:bodyPr>
          <a:lstStyle/>
          <a:p>
            <a:r>
              <a:rPr lang="en-GB" dirty="0"/>
              <a:t>Spot your</a:t>
            </a:r>
            <a:br>
              <a:rPr lang="en-GB" dirty="0"/>
            </a:br>
            <a:r>
              <a:rPr lang="en-GB" dirty="0"/>
              <a:t> Rhineland</a:t>
            </a:r>
          </a:p>
        </p:txBody>
      </p:sp>
      <p:pic>
        <p:nvPicPr>
          <p:cNvPr id="1026" name="Picture 2" descr="http://www.bbc.co.uk/staticarchive/40bbcc61910f51040eac5d6605b54030c7b81b3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993" y="324555"/>
            <a:ext cx="5799810" cy="4992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66444" y="4284402"/>
            <a:ext cx="511603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5400" dirty="0"/>
              <a:t>Definitely here!</a:t>
            </a:r>
          </a:p>
        </p:txBody>
      </p:sp>
      <p:sp>
        <p:nvSpPr>
          <p:cNvPr id="5" name="Right Arrow 4"/>
          <p:cNvSpPr/>
          <p:nvPr/>
        </p:nvSpPr>
        <p:spPr>
          <a:xfrm>
            <a:off x="4097866" y="2506134"/>
            <a:ext cx="3739848" cy="589635"/>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8600618">
            <a:off x="8227271" y="3410159"/>
            <a:ext cx="1173734" cy="589635"/>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8558231">
            <a:off x="8889450" y="1660839"/>
            <a:ext cx="2650602" cy="589635"/>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hlinkClick r:id="rId4" action="ppaction://hlinksldjump"/>
          </p:cNvPr>
          <p:cNvSpPr txBox="1"/>
          <p:nvPr/>
        </p:nvSpPr>
        <p:spPr>
          <a:xfrm>
            <a:off x="1847345" y="2378091"/>
            <a:ext cx="201909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5400" dirty="0"/>
              <a:t>Here!</a:t>
            </a:r>
          </a:p>
        </p:txBody>
      </p:sp>
      <p:sp>
        <p:nvSpPr>
          <p:cNvPr id="13" name="TextBox 12"/>
          <p:cNvSpPr txBox="1"/>
          <p:nvPr/>
        </p:nvSpPr>
        <p:spPr>
          <a:xfrm>
            <a:off x="8853713" y="295391"/>
            <a:ext cx="278958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5400" dirty="0"/>
              <a:t>No Here!</a:t>
            </a:r>
          </a:p>
        </p:txBody>
      </p:sp>
      <p:pic>
        <p:nvPicPr>
          <p:cNvPr id="14" name="Picture 4"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591" y="2358082"/>
            <a:ext cx="963347" cy="9633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cons.iconarchive.com/icons/icons-land/play-stop-pause/256/Step-Forward-Pressed-Blue-icon.png">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8160" y="4212723"/>
            <a:ext cx="963347" cy="963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cons.iconarchive.com/icons/icons-land/play-stop-pause/256/Step-Forward-Pressed-Blue-icon.png">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2442" y="1143139"/>
            <a:ext cx="963347" cy="96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51959"/>
      </p:ext>
    </p:extLst>
  </p:cSld>
  <p:clrMapOvr>
    <a:masterClrMapping/>
  </p:clrMapOvr>
  <p:transition spd="slow">
    <p:wipe/>
    <p:sndAc>
      <p:stSnd>
        <p:snd r:embed="rId2" name="click.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710" y="253377"/>
            <a:ext cx="9755187" cy="2766528"/>
          </a:xfrm>
        </p:spPr>
        <p:txBody>
          <a:bodyPr>
            <a:normAutofit/>
          </a:bodyPr>
          <a:lstStyle/>
          <a:p>
            <a:pPr algn="ctr"/>
            <a:r>
              <a:rPr lang="en-GB" sz="9600" dirty="0"/>
              <a:t>And wait … </a:t>
            </a:r>
          </a:p>
        </p:txBody>
      </p:sp>
      <p:sp>
        <p:nvSpPr>
          <p:cNvPr id="3" name="Subtitle 2"/>
          <p:cNvSpPr>
            <a:spLocks noGrp="1"/>
          </p:cNvSpPr>
          <p:nvPr>
            <p:ph type="subTitle" idx="1"/>
          </p:nvPr>
        </p:nvSpPr>
        <p:spPr>
          <a:xfrm rot="21420000">
            <a:off x="293389" y="3076253"/>
            <a:ext cx="10411442" cy="550333"/>
          </a:xfrm>
        </p:spPr>
        <p:txBody>
          <a:bodyPr/>
          <a:lstStyle/>
          <a:p>
            <a:endParaRPr lang="en-GB" dirty="0"/>
          </a:p>
        </p:txBody>
      </p:sp>
      <p:pic>
        <p:nvPicPr>
          <p:cNvPr id="2052" name="Picture 4" descr="http://icons.iconarchive.com/icons/icons-land/play-stop-pause/256/Step-Forward-Pressed-Blue-icon.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807" y="193184"/>
            <a:ext cx="1506828" cy="150682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freedomboard.kirara.ca/astral/src/14018092419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5096">
            <a:off x="6294402" y="2945082"/>
            <a:ext cx="4048980" cy="2349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04693"/>
      </p:ext>
    </p:extLst>
  </p:cSld>
  <p:clrMapOvr>
    <a:masterClrMapping/>
  </p:clrMapOvr>
  <p:transition spd="slow">
    <p:wipe/>
    <p:sndAc>
      <p:stSnd>
        <p:snd r:embed="rId2" name="click.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9" y="1893875"/>
            <a:ext cx="6068798" cy="1151965"/>
          </a:xfrm>
        </p:spPr>
        <p:txBody>
          <a:bodyPr>
            <a:noAutofit/>
          </a:bodyPr>
          <a:lstStyle/>
          <a:p>
            <a:pPr algn="ctr"/>
            <a:r>
              <a:rPr lang="en-GB" sz="3600" dirty="0"/>
              <a:t>The French are on the verge of a General election </a:t>
            </a:r>
            <a:br>
              <a:rPr lang="en-GB" sz="3600" dirty="0"/>
            </a:br>
            <a:br>
              <a:rPr lang="en-GB" sz="3600" dirty="0"/>
            </a:br>
            <a:r>
              <a:rPr lang="en-GB" sz="3600" dirty="0"/>
              <a:t>to decide on  a new leader</a:t>
            </a:r>
            <a:br>
              <a:rPr lang="en-GB" sz="3600" dirty="0"/>
            </a:br>
            <a:br>
              <a:rPr lang="en-GB" sz="3600" dirty="0"/>
            </a:br>
            <a:r>
              <a:rPr lang="en-GB" sz="3600" dirty="0"/>
              <a:t>No news is good news?</a:t>
            </a:r>
          </a:p>
        </p:txBody>
      </p:sp>
      <p:sp>
        <p:nvSpPr>
          <p:cNvPr id="8" name="Rounded Rectangle 7">
            <a:hlinkClick r:id="" action="ppaction://hlinkshowjump?jump=nextslide"/>
          </p:cNvPr>
          <p:cNvSpPr/>
          <p:nvPr/>
        </p:nvSpPr>
        <p:spPr>
          <a:xfrm>
            <a:off x="8870694" y="93852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a good thing for us</a:t>
            </a:r>
          </a:p>
        </p:txBody>
      </p:sp>
      <p:sp>
        <p:nvSpPr>
          <p:cNvPr id="12" name="Rounded Rectangle 11">
            <a:hlinkClick r:id="rId3" action="ppaction://hlinksldjump"/>
          </p:cNvPr>
          <p:cNvSpPr/>
          <p:nvPr/>
        </p:nvSpPr>
        <p:spPr>
          <a:xfrm>
            <a:off x="8870694" y="3378307"/>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a bad thing for is</a:t>
            </a:r>
          </a:p>
        </p:txBody>
      </p:sp>
    </p:spTree>
    <p:extLst>
      <p:ext uri="{BB962C8B-B14F-4D97-AF65-F5344CB8AC3E}">
        <p14:creationId xmlns:p14="http://schemas.microsoft.com/office/powerpoint/2010/main" val="652941530"/>
      </p:ext>
    </p:extLst>
  </p:cSld>
  <p:clrMapOvr>
    <a:masterClrMapping/>
  </p:clrMapOvr>
  <p:transition spd="slow">
    <p:wipe/>
    <p:sndAc>
      <p:stSnd>
        <p:snd r:embed="rId2" name="click.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41385" y="925071"/>
            <a:ext cx="9755187" cy="2766528"/>
          </a:xfrm>
        </p:spPr>
        <p:txBody>
          <a:bodyPr>
            <a:normAutofit/>
          </a:bodyPr>
          <a:lstStyle/>
          <a:p>
            <a:pPr algn="ctr"/>
            <a:r>
              <a:rPr lang="en-GB" sz="12000" dirty="0"/>
              <a:t>correct</a:t>
            </a:r>
          </a:p>
        </p:txBody>
      </p:sp>
      <p:sp>
        <p:nvSpPr>
          <p:cNvPr id="3" name="Subtitle 2"/>
          <p:cNvSpPr>
            <a:spLocks noGrp="1"/>
          </p:cNvSpPr>
          <p:nvPr>
            <p:ph type="subTitle" idx="1"/>
          </p:nvPr>
        </p:nvSpPr>
        <p:spPr/>
        <p:txBody>
          <a:bodyPr/>
          <a:lstStyle/>
          <a:p>
            <a:r>
              <a:rPr lang="en-GB" dirty="0"/>
              <a:t>The pending election meant that there was a  political vacuum  and its leadership froze </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31" y="322966"/>
            <a:ext cx="1686137" cy="1686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Ts2BrRgaHgmzYLVzID7nxYegA22OB-1Vt50R2Y-uO5TLat-MsT"/>
          <p:cNvPicPr>
            <a:picLocks noChangeAspect="1" noChangeArrowheads="1"/>
          </p:cNvPicPr>
          <p:nvPr/>
        </p:nvPicPr>
        <p:blipFill rotWithShape="1">
          <a:blip r:embed="rId5">
            <a:extLst>
              <a:ext uri="{28A0092B-C50C-407E-A947-70E740481C1C}">
                <a14:useLocalDpi xmlns:a14="http://schemas.microsoft.com/office/drawing/2010/main" val="0"/>
              </a:ext>
            </a:extLst>
          </a:blip>
          <a:srcRect l="47170" t="4465" r="4064"/>
          <a:stretch/>
        </p:blipFill>
        <p:spPr bwMode="auto">
          <a:xfrm rot="21218604">
            <a:off x="8199214" y="-27891"/>
            <a:ext cx="2521682" cy="2757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36689"/>
      </p:ext>
    </p:extLst>
  </p:cSld>
  <p:clrMapOvr>
    <a:masterClrMapping/>
  </p:clrMapOvr>
  <p:transition spd="slow">
    <p:wipe/>
    <p:sndAc>
      <p:stSnd>
        <p:snd r:embed="rId2" name="click.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Incorrect</a:t>
            </a:r>
          </a:p>
        </p:txBody>
      </p:sp>
      <p:sp>
        <p:nvSpPr>
          <p:cNvPr id="3" name="Subtitle 2"/>
          <p:cNvSpPr>
            <a:spLocks noGrp="1"/>
          </p:cNvSpPr>
          <p:nvPr>
            <p:ph type="subTitle" idx="1"/>
          </p:nvPr>
        </p:nvSpPr>
        <p:spPr/>
        <p:txBody>
          <a:bodyPr/>
          <a:lstStyle/>
          <a:p>
            <a:r>
              <a:rPr lang="en-GB" dirty="0"/>
              <a:t>The pending election meant that there was a  political vacuum  and its leadership froze </a:t>
            </a:r>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75" y="409278"/>
            <a:ext cx="2551514" cy="15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3059"/>
      </p:ext>
    </p:extLst>
  </p:cSld>
  <p:clrMapOvr>
    <a:masterClrMapping/>
  </p:clrMapOvr>
  <p:transition spd="slow">
    <p:wipe/>
    <p:sndAc>
      <p:stSnd>
        <p:snd r:embed="rId2" name="click.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781" y="353946"/>
            <a:ext cx="8250464" cy="1151965"/>
          </a:xfrm>
        </p:spPr>
        <p:txBody>
          <a:bodyPr>
            <a:noAutofit/>
          </a:bodyPr>
          <a:lstStyle/>
          <a:p>
            <a:pPr algn="ctr"/>
            <a:r>
              <a:rPr lang="en-GB" sz="8000" dirty="0"/>
              <a:t>Where is this ? </a:t>
            </a:r>
          </a:p>
        </p:txBody>
      </p:sp>
      <p:sp>
        <p:nvSpPr>
          <p:cNvPr id="8" name="Rounded Rectangle 7">
            <a:hlinkClick r:id="" action="ppaction://hlinkshowjump?jump=nextslide"/>
          </p:cNvPr>
          <p:cNvSpPr/>
          <p:nvPr/>
        </p:nvSpPr>
        <p:spPr>
          <a:xfrm>
            <a:off x="267607" y="152913"/>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German Capital</a:t>
            </a:r>
            <a:br>
              <a:rPr lang="en-GB" sz="2400" dirty="0">
                <a:solidFill>
                  <a:schemeClr val="tx1"/>
                </a:solidFill>
              </a:rPr>
            </a:br>
            <a:r>
              <a:rPr lang="en-GB" sz="2400" dirty="0">
                <a:solidFill>
                  <a:schemeClr val="tx1"/>
                </a:solidFill>
              </a:rPr>
              <a:t>Berlin</a:t>
            </a:r>
          </a:p>
        </p:txBody>
      </p:sp>
      <p:sp>
        <p:nvSpPr>
          <p:cNvPr id="12" name="Rounded Rectangle 11">
            <a:hlinkClick r:id="rId3" action="ppaction://hlinksldjump"/>
          </p:cNvPr>
          <p:cNvSpPr/>
          <p:nvPr/>
        </p:nvSpPr>
        <p:spPr>
          <a:xfrm>
            <a:off x="267607" y="238663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Rhineland </a:t>
            </a:r>
            <a:br>
              <a:rPr lang="en-GB" sz="2400" dirty="0">
                <a:solidFill>
                  <a:schemeClr val="tx1"/>
                </a:solidFill>
              </a:rPr>
            </a:br>
            <a:r>
              <a:rPr lang="en-GB" sz="2400" dirty="0">
                <a:solidFill>
                  <a:schemeClr val="tx1"/>
                </a:solidFill>
              </a:rPr>
              <a:t>Border Gate</a:t>
            </a:r>
          </a:p>
        </p:txBody>
      </p:sp>
      <p:pic>
        <p:nvPicPr>
          <p:cNvPr id="1026" name="Picture 2" descr="http://image5-cdn.n24.de/blob/237188/1/der-beginn-des-zweiten-weltkrieges-gallerypicture-5-d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3952">
            <a:off x="5894462" y="2064711"/>
            <a:ext cx="5346170" cy="399839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hlinkClick r:id="rId3" action="ppaction://hlinksldjump"/>
          </p:cNvPr>
          <p:cNvSpPr/>
          <p:nvPr/>
        </p:nvSpPr>
        <p:spPr>
          <a:xfrm>
            <a:off x="267607" y="4620355"/>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German Capital</a:t>
            </a:r>
            <a:br>
              <a:rPr lang="en-GB" sz="2400" dirty="0">
                <a:solidFill>
                  <a:schemeClr val="tx1"/>
                </a:solidFill>
              </a:rPr>
            </a:br>
            <a:r>
              <a:rPr lang="en-GB" sz="2400" dirty="0">
                <a:solidFill>
                  <a:schemeClr val="tx1"/>
                </a:solidFill>
              </a:rPr>
              <a:t>Weimar</a:t>
            </a:r>
          </a:p>
        </p:txBody>
      </p:sp>
    </p:spTree>
    <p:extLst>
      <p:ext uri="{BB962C8B-B14F-4D97-AF65-F5344CB8AC3E}">
        <p14:creationId xmlns:p14="http://schemas.microsoft.com/office/powerpoint/2010/main" val="3514364972"/>
      </p:ext>
    </p:extLst>
  </p:cSld>
  <p:clrMapOvr>
    <a:masterClrMapping/>
  </p:clrMapOvr>
  <p:transition spd="slow">
    <p:wipe/>
    <p:sndAc>
      <p:stSnd>
        <p:snd r:embed="rId2" name="click.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sz="12000" dirty="0"/>
              <a:t>Well done</a:t>
            </a:r>
          </a:p>
        </p:txBody>
      </p:sp>
      <p:sp>
        <p:nvSpPr>
          <p:cNvPr id="3" name="Subtitle 2"/>
          <p:cNvSpPr>
            <a:spLocks noGrp="1"/>
          </p:cNvSpPr>
          <p:nvPr>
            <p:ph type="subTitle" idx="1"/>
          </p:nvPr>
        </p:nvSpPr>
        <p:spPr/>
        <p:txBody>
          <a:bodyPr/>
          <a:lstStyle/>
          <a:p>
            <a:r>
              <a:rPr lang="en-GB" dirty="0"/>
              <a:t>That’s the Brandenburg gate in berlin</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235" y="140189"/>
            <a:ext cx="1905731" cy="190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09644"/>
      </p:ext>
    </p:extLst>
  </p:cSld>
  <p:clrMapOvr>
    <a:masterClrMapping/>
  </p:clrMapOvr>
  <p:transition spd="slow">
    <p:wipe/>
    <p:sndAc>
      <p:stSnd>
        <p:snd r:embed="rId2" name="click.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sz="12000" dirty="0"/>
              <a:t>Not Right</a:t>
            </a:r>
          </a:p>
        </p:txBody>
      </p:sp>
      <p:sp>
        <p:nvSpPr>
          <p:cNvPr id="3" name="Subtitle 2"/>
          <p:cNvSpPr>
            <a:spLocks noGrp="1"/>
          </p:cNvSpPr>
          <p:nvPr>
            <p:ph type="subTitle" idx="1"/>
          </p:nvPr>
        </p:nvSpPr>
        <p:spPr/>
        <p:txBody>
          <a:bodyPr/>
          <a:lstStyle/>
          <a:p>
            <a:r>
              <a:rPr lang="en-GB" dirty="0"/>
              <a:t>Go back</a:t>
            </a:r>
          </a:p>
        </p:txBody>
      </p:sp>
      <p:pic>
        <p:nvPicPr>
          <p:cNvPr id="5"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31" y="4310439"/>
            <a:ext cx="3357484" cy="20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19367"/>
      </p:ext>
    </p:extLst>
  </p:cSld>
  <p:clrMapOvr>
    <a:masterClrMapping/>
  </p:clrMapOvr>
  <p:transition spd="slow">
    <p:wipe/>
    <p:sndAc>
      <p:stSnd>
        <p:snd r:embed="rId2" name="click.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640644"/>
            <a:ext cx="11228614" cy="1151965"/>
          </a:xfrm>
        </p:spPr>
        <p:txBody>
          <a:bodyPr>
            <a:normAutofit/>
          </a:bodyPr>
          <a:lstStyle/>
          <a:p>
            <a:r>
              <a:rPr lang="en-GB" dirty="0"/>
              <a:t>You meet the people in the Rhineland. </a:t>
            </a:r>
          </a:p>
        </p:txBody>
      </p:sp>
      <p:sp>
        <p:nvSpPr>
          <p:cNvPr id="5" name="Rounded Rectangle 4">
            <a:hlinkClick r:id="rId3" action="ppaction://hlinksldjump"/>
          </p:cNvPr>
          <p:cNvSpPr/>
          <p:nvPr/>
        </p:nvSpPr>
        <p:spPr>
          <a:xfrm>
            <a:off x="7355114" y="3105854"/>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AR CHRISTY" panose="02000000000000000000" pitchFamily="2" charset="0"/>
              </a:rPr>
              <a:t>Yes</a:t>
            </a:r>
          </a:p>
        </p:txBody>
      </p:sp>
      <p:sp>
        <p:nvSpPr>
          <p:cNvPr id="7" name="Rounded Rectangle 6">
            <a:hlinkClick r:id="rId4" action="ppaction://hlinksldjump"/>
          </p:cNvPr>
          <p:cNvSpPr/>
          <p:nvPr/>
        </p:nvSpPr>
        <p:spPr>
          <a:xfrm>
            <a:off x="368300" y="3105852"/>
            <a:ext cx="4392386" cy="18852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They are French and will be angry with you. </a:t>
            </a:r>
          </a:p>
        </p:txBody>
      </p:sp>
      <p:sp>
        <p:nvSpPr>
          <p:cNvPr id="6" name="Rounded Rectangle 5">
            <a:hlinkClick r:id="" action="ppaction://hlinkshowjump?jump=nextslide"/>
          </p:cNvPr>
          <p:cNvSpPr/>
          <p:nvPr/>
        </p:nvSpPr>
        <p:spPr>
          <a:xfrm>
            <a:off x="9529497" y="3105851"/>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AR CHRISTY" panose="02000000000000000000" pitchFamily="2" charset="0"/>
              </a:rPr>
              <a:t>No</a:t>
            </a:r>
          </a:p>
        </p:txBody>
      </p:sp>
    </p:spTree>
    <p:extLst>
      <p:ext uri="{BB962C8B-B14F-4D97-AF65-F5344CB8AC3E}">
        <p14:creationId xmlns:p14="http://schemas.microsoft.com/office/powerpoint/2010/main" val="454997985"/>
      </p:ext>
    </p:extLst>
  </p:cSld>
  <p:clrMapOvr>
    <a:masterClrMapping/>
  </p:clrMapOvr>
  <p:transition spd="slow">
    <p:wipe/>
    <p:sndAc>
      <p:stSnd>
        <p:snd r:embed="rId2" name="click.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732780" y="-436667"/>
            <a:ext cx="9755187" cy="2766528"/>
          </a:xfrm>
        </p:spPr>
        <p:txBody>
          <a:bodyPr>
            <a:normAutofit/>
          </a:bodyPr>
          <a:lstStyle/>
          <a:p>
            <a:pPr algn="ctr"/>
            <a:r>
              <a:rPr lang="en-GB" sz="12000" dirty="0"/>
              <a:t>Yee Ha!</a:t>
            </a:r>
          </a:p>
        </p:txBody>
      </p:sp>
      <p:sp>
        <p:nvSpPr>
          <p:cNvPr id="3" name="Subtitle 2"/>
          <p:cNvSpPr>
            <a:spLocks noGrp="1"/>
          </p:cNvSpPr>
          <p:nvPr>
            <p:ph type="subTitle" idx="1"/>
          </p:nvPr>
        </p:nvSpPr>
        <p:spPr>
          <a:xfrm rot="21420000">
            <a:off x="113085" y="2308073"/>
            <a:ext cx="10411442" cy="550333"/>
          </a:xfrm>
        </p:spPr>
        <p:txBody>
          <a:bodyPr/>
          <a:lstStyle/>
          <a:p>
            <a:pPr algn="l"/>
            <a:r>
              <a:rPr lang="en-GB" dirty="0"/>
              <a:t>The Rhineland is German </a:t>
            </a:r>
            <a:br>
              <a:rPr lang="en-GB" dirty="0"/>
            </a:br>
            <a:r>
              <a:rPr lang="en-GB" dirty="0"/>
              <a:t>land and the people in </a:t>
            </a:r>
            <a:br>
              <a:rPr lang="en-GB" dirty="0"/>
            </a:br>
            <a:r>
              <a:rPr lang="en-GB" dirty="0"/>
              <a:t>it are German.</a:t>
            </a:r>
          </a:p>
        </p:txBody>
      </p:sp>
      <p:pic>
        <p:nvPicPr>
          <p:cNvPr id="2052" name="Picture 4" descr="http://icons.iconarchive.com/icons/icons-land/play-stop-pause/256/Step-Forward-Pressed-Blue-icon.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807" y="193184"/>
            <a:ext cx="1506828" cy="1506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ww2incolor.com/d/322841-4/despie35-09_64_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04621">
            <a:off x="5245390" y="2401528"/>
            <a:ext cx="6608523" cy="413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45374"/>
      </p:ext>
    </p:extLst>
  </p:cSld>
  <p:clrMapOvr>
    <a:masterClrMapping/>
  </p:clrMapOvr>
  <p:transition spd="slow">
    <p:wipe/>
    <p:sndAc>
      <p:stSnd>
        <p:snd r:embed="rId2" name="click.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640644"/>
            <a:ext cx="11228614" cy="1151965"/>
          </a:xfrm>
        </p:spPr>
        <p:txBody>
          <a:bodyPr>
            <a:normAutofit/>
          </a:bodyPr>
          <a:lstStyle/>
          <a:p>
            <a:r>
              <a:rPr lang="en-GB" dirty="0"/>
              <a:t>The French ask Britain for help  </a:t>
            </a:r>
          </a:p>
        </p:txBody>
      </p:sp>
      <p:sp>
        <p:nvSpPr>
          <p:cNvPr id="5" name="Rounded Rectangle 4">
            <a:hlinkClick r:id="rId3" action="ppaction://hlinksldjump"/>
          </p:cNvPr>
          <p:cNvSpPr/>
          <p:nvPr/>
        </p:nvSpPr>
        <p:spPr>
          <a:xfrm>
            <a:off x="7355114" y="3105854"/>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AR CHRISTY" panose="02000000000000000000" pitchFamily="2" charset="0"/>
              </a:rPr>
              <a:t>“Yes”</a:t>
            </a:r>
          </a:p>
        </p:txBody>
      </p:sp>
      <p:sp>
        <p:nvSpPr>
          <p:cNvPr id="7" name="Rounded Rectangle 6">
            <a:hlinkClick r:id="rId4" action="ppaction://hlinksldjump"/>
          </p:cNvPr>
          <p:cNvSpPr/>
          <p:nvPr/>
        </p:nvSpPr>
        <p:spPr>
          <a:xfrm>
            <a:off x="368300" y="3105852"/>
            <a:ext cx="4392386" cy="18852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 people of Britain say ….</a:t>
            </a:r>
          </a:p>
        </p:txBody>
      </p:sp>
      <p:sp>
        <p:nvSpPr>
          <p:cNvPr id="6" name="Rounded Rectangle 5">
            <a:hlinkClick r:id="rId5" action="ppaction://hlinksldjump"/>
          </p:cNvPr>
          <p:cNvSpPr/>
          <p:nvPr/>
        </p:nvSpPr>
        <p:spPr>
          <a:xfrm>
            <a:off x="9529497" y="3105851"/>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AR CHRISTY" panose="02000000000000000000" pitchFamily="2" charset="0"/>
              </a:rPr>
              <a:t>“No”</a:t>
            </a:r>
          </a:p>
        </p:txBody>
      </p:sp>
    </p:spTree>
    <p:extLst>
      <p:ext uri="{BB962C8B-B14F-4D97-AF65-F5344CB8AC3E}">
        <p14:creationId xmlns:p14="http://schemas.microsoft.com/office/powerpoint/2010/main" val="2359319513"/>
      </p:ext>
    </p:extLst>
  </p:cSld>
  <p:clrMapOvr>
    <a:masterClrMapping/>
  </p:clrMapOvr>
  <p:transition spd="slow">
    <p:wipe/>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3" y="505496"/>
            <a:ext cx="11072897" cy="1151965"/>
          </a:xfrm>
        </p:spPr>
        <p:txBody>
          <a:bodyPr>
            <a:noAutofit/>
          </a:bodyPr>
          <a:lstStyle/>
          <a:p>
            <a:r>
              <a:rPr lang="en-GB" sz="8000" dirty="0"/>
              <a:t>That’s The Sudetenland!</a:t>
            </a:r>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19" y="3258355"/>
            <a:ext cx="3607430" cy="217547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i.ytimg.com/vi/e9uwkwauakI/mqdefault.jpg">
            <a:hlinkClick r:id="" action="ppaction://hlinkshowjump?jump=nextslid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276" t="7399" r="17459"/>
          <a:stretch/>
        </p:blipFill>
        <p:spPr bwMode="auto">
          <a:xfrm>
            <a:off x="6951452" y="2054904"/>
            <a:ext cx="3145586" cy="3019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689862"/>
      </p:ext>
    </p:extLst>
  </p:cSld>
  <p:clrMapOvr>
    <a:masterClrMapping/>
  </p:clrMapOvr>
  <p:transition spd="slow">
    <p:wipe/>
    <p:sndAc>
      <p:stSnd>
        <p:snd r:embed="rId2" name="click.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710" y="253377"/>
            <a:ext cx="9755187" cy="2766528"/>
          </a:xfrm>
        </p:spPr>
        <p:txBody>
          <a:bodyPr>
            <a:normAutofit/>
          </a:bodyPr>
          <a:lstStyle/>
          <a:p>
            <a:pPr algn="ctr"/>
            <a:r>
              <a:rPr lang="en-GB" sz="12000" dirty="0"/>
              <a:t>good</a:t>
            </a:r>
          </a:p>
        </p:txBody>
      </p:sp>
      <p:sp>
        <p:nvSpPr>
          <p:cNvPr id="3" name="Subtitle 2"/>
          <p:cNvSpPr>
            <a:spLocks noGrp="1"/>
          </p:cNvSpPr>
          <p:nvPr>
            <p:ph type="subTitle" idx="1"/>
          </p:nvPr>
        </p:nvSpPr>
        <p:spPr>
          <a:xfrm rot="21420000">
            <a:off x="293389" y="3076253"/>
            <a:ext cx="10411442" cy="550333"/>
          </a:xfrm>
        </p:spPr>
        <p:txBody>
          <a:bodyPr/>
          <a:lstStyle/>
          <a:p>
            <a:r>
              <a:rPr lang="en-GB" dirty="0"/>
              <a:t>Britain was not prepared to get involved in conflict.  Versailles was outdated and a stronger Germany was a good buffer against communism</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807" y="193184"/>
            <a:ext cx="1506828" cy="1506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TS_jvf65CQpR01p1_rto20U5gDBuBN1OLWR-bBpO3D4enLOoG1dw"/>
          <p:cNvPicPr>
            <a:picLocks noChangeAspect="1" noChangeArrowheads="1"/>
          </p:cNvPicPr>
          <p:nvPr/>
        </p:nvPicPr>
        <p:blipFill rotWithShape="1">
          <a:blip r:embed="rId5">
            <a:extLst>
              <a:ext uri="{28A0092B-C50C-407E-A947-70E740481C1C}">
                <a14:useLocalDpi xmlns:a14="http://schemas.microsoft.com/office/drawing/2010/main" val="0"/>
              </a:ext>
            </a:extLst>
          </a:blip>
          <a:srcRect l="17995" r="21622"/>
          <a:stretch/>
        </p:blipFill>
        <p:spPr bwMode="auto">
          <a:xfrm>
            <a:off x="286122" y="267752"/>
            <a:ext cx="1819507" cy="226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21679"/>
      </p:ext>
    </p:extLst>
  </p:cSld>
  <p:clrMapOvr>
    <a:masterClrMapping/>
  </p:clrMapOvr>
  <p:transition spd="slow">
    <p:wipe/>
    <p:sndAc>
      <p:stSnd>
        <p:snd r:embed="rId2" name="click.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710" y="253377"/>
            <a:ext cx="9755187" cy="2766528"/>
          </a:xfrm>
        </p:spPr>
        <p:txBody>
          <a:bodyPr>
            <a:normAutofit/>
          </a:bodyPr>
          <a:lstStyle/>
          <a:p>
            <a:pPr algn="ctr"/>
            <a:r>
              <a:rPr lang="en-GB" sz="12000" dirty="0"/>
              <a:t>Memory Loss?</a:t>
            </a:r>
          </a:p>
        </p:txBody>
      </p:sp>
      <p:sp>
        <p:nvSpPr>
          <p:cNvPr id="3" name="Subtitle 2"/>
          <p:cNvSpPr>
            <a:spLocks noGrp="1"/>
          </p:cNvSpPr>
          <p:nvPr>
            <p:ph type="subTitle" idx="1"/>
          </p:nvPr>
        </p:nvSpPr>
        <p:spPr>
          <a:xfrm rot="21420000">
            <a:off x="293389" y="3076253"/>
            <a:ext cx="10411442" cy="550333"/>
          </a:xfrm>
        </p:spPr>
        <p:txBody>
          <a:bodyPr/>
          <a:lstStyle/>
          <a:p>
            <a:r>
              <a:rPr lang="en-GB" dirty="0"/>
              <a:t>Britain was not prepared to get involved in conflict.  Versailles was outdated and a stronger Germany was a good buffer against communism</a:t>
            </a:r>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22" y="0"/>
            <a:ext cx="2400163" cy="144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22506"/>
      </p:ext>
    </p:extLst>
  </p:cSld>
  <p:clrMapOvr>
    <a:masterClrMapping/>
  </p:clrMapOvr>
  <p:transition spd="slow">
    <p:wipe/>
    <p:sndAc>
      <p:stSnd>
        <p:snd r:embed="rId2" name="click.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949737"/>
            <a:ext cx="11228614" cy="1151965"/>
          </a:xfrm>
        </p:spPr>
        <p:txBody>
          <a:bodyPr>
            <a:normAutofit fontScale="90000"/>
          </a:bodyPr>
          <a:lstStyle/>
          <a:p>
            <a:r>
              <a:rPr lang="en-GB" dirty="0"/>
              <a:t>The league of nations was a large collection of countries. One of its aims was to stop you breaking the treaty of Versailles using collective security.</a:t>
            </a:r>
          </a:p>
        </p:txBody>
      </p:sp>
      <p:sp>
        <p:nvSpPr>
          <p:cNvPr id="5" name="Rounded Rectangle 4">
            <a:hlinkClick r:id="rId3" action="ppaction://hlinksldjump"/>
          </p:cNvPr>
          <p:cNvSpPr/>
          <p:nvPr/>
        </p:nvSpPr>
        <p:spPr>
          <a:xfrm>
            <a:off x="252390" y="3483840"/>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alibri" panose="020F0502020204030204" pitchFamily="34" charset="0"/>
              </a:rPr>
              <a:t>The League no longer exists</a:t>
            </a:r>
          </a:p>
        </p:txBody>
      </p:sp>
      <p:sp>
        <p:nvSpPr>
          <p:cNvPr id="8" name="Rounded Rectangle 7">
            <a:hlinkClick r:id="rId4" action="ppaction://hlinksldjump"/>
          </p:cNvPr>
          <p:cNvSpPr/>
          <p:nvPr/>
        </p:nvSpPr>
        <p:spPr>
          <a:xfrm>
            <a:off x="7123269" y="3451746"/>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alibri" panose="020F0502020204030204" pitchFamily="34" charset="0"/>
              </a:rPr>
              <a:t>You are a League member so you can do what you like</a:t>
            </a:r>
          </a:p>
        </p:txBody>
      </p:sp>
      <p:sp>
        <p:nvSpPr>
          <p:cNvPr id="9" name="Rounded Rectangle 8">
            <a:hlinkClick r:id="rId5" action="ppaction://hlinksldjump"/>
          </p:cNvPr>
          <p:cNvSpPr/>
          <p:nvPr/>
        </p:nvSpPr>
        <p:spPr>
          <a:xfrm>
            <a:off x="9533765" y="3406774"/>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alibri" panose="020F0502020204030204" pitchFamily="34" charset="0"/>
              </a:rPr>
              <a:t>The League is distracted by the Italian</a:t>
            </a:r>
            <a:r>
              <a:rPr lang="en-GB" sz="2200" b="1" dirty="0">
                <a:solidFill>
                  <a:schemeClr val="tx1"/>
                </a:solidFill>
                <a:latin typeface="Calibri" panose="020F0502020204030204" pitchFamily="34" charset="0"/>
                <a:hlinkClick r:id="" action="ppaction://hlinkshowjump?jump=nextslide"/>
              </a:rPr>
              <a:t> </a:t>
            </a:r>
            <a:r>
              <a:rPr lang="en-GB" sz="2200" b="1" dirty="0">
                <a:solidFill>
                  <a:schemeClr val="tx1"/>
                </a:solidFill>
                <a:latin typeface="Calibri" panose="020F0502020204030204" pitchFamily="34" charset="0"/>
              </a:rPr>
              <a:t>invasion of Abyssinia</a:t>
            </a:r>
          </a:p>
        </p:txBody>
      </p:sp>
      <p:sp>
        <p:nvSpPr>
          <p:cNvPr id="10" name="Rounded Rectangle 9">
            <a:hlinkClick r:id="rId6" action="ppaction://hlinksldjump"/>
          </p:cNvPr>
          <p:cNvSpPr/>
          <p:nvPr/>
        </p:nvSpPr>
        <p:spPr>
          <a:xfrm>
            <a:off x="2542683" y="3438867"/>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alibri" panose="020F0502020204030204" pitchFamily="34" charset="0"/>
              </a:rPr>
              <a:t>The League is distracted by the Japanese invasion of Manchuria</a:t>
            </a:r>
          </a:p>
        </p:txBody>
      </p:sp>
      <p:sp>
        <p:nvSpPr>
          <p:cNvPr id="11" name="Rounded Rectangle 10">
            <a:hlinkClick r:id="rId7" action="ppaction://hlinksldjump"/>
          </p:cNvPr>
          <p:cNvSpPr/>
          <p:nvPr/>
        </p:nvSpPr>
        <p:spPr>
          <a:xfrm>
            <a:off x="4940121" y="3458289"/>
            <a:ext cx="1955800" cy="18852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alibri" panose="020F0502020204030204" pitchFamily="34" charset="0"/>
              </a:rPr>
              <a:t>The League has proven itself to be weak many times already </a:t>
            </a:r>
          </a:p>
        </p:txBody>
      </p:sp>
    </p:spTree>
    <p:extLst>
      <p:ext uri="{BB962C8B-B14F-4D97-AF65-F5344CB8AC3E}">
        <p14:creationId xmlns:p14="http://schemas.microsoft.com/office/powerpoint/2010/main" val="830015937"/>
      </p:ext>
    </p:extLst>
  </p:cSld>
  <p:clrMapOvr>
    <a:masterClrMapping/>
  </p:clrMapOvr>
  <p:transition spd="slow">
    <p:wipe/>
    <p:sndAc>
      <p:stSnd>
        <p:snd r:embed="rId2" name="click.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594987" y="1212305"/>
            <a:ext cx="9755187" cy="2766528"/>
          </a:xfrm>
        </p:spPr>
        <p:txBody>
          <a:bodyPr>
            <a:normAutofit/>
          </a:bodyPr>
          <a:lstStyle/>
          <a:p>
            <a:pPr algn="ctr"/>
            <a:r>
              <a:rPr lang="en-GB" sz="12000" dirty="0"/>
              <a:t>Checkpoint 2</a:t>
            </a:r>
          </a:p>
        </p:txBody>
      </p:sp>
      <p:sp>
        <p:nvSpPr>
          <p:cNvPr id="3" name="Subtitle 2"/>
          <p:cNvSpPr>
            <a:spLocks noGrp="1"/>
          </p:cNvSpPr>
          <p:nvPr>
            <p:ph type="subTitle" idx="1"/>
          </p:nvPr>
        </p:nvSpPr>
        <p:spPr>
          <a:xfrm rot="21420000">
            <a:off x="343192" y="3930480"/>
            <a:ext cx="10770334" cy="550333"/>
          </a:xfrm>
        </p:spPr>
        <p:txBody>
          <a:bodyPr/>
          <a:lstStyle/>
          <a:p>
            <a:r>
              <a:rPr lang="en-GB" sz="2400" dirty="0"/>
              <a:t>only truly terrible decisions will send you back further</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575" y="140936"/>
            <a:ext cx="1956500" cy="19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88679"/>
      </p:ext>
    </p:extLst>
  </p:cSld>
  <p:clrMapOvr>
    <a:masterClrMapping/>
  </p:clrMapOvr>
  <p:transition spd="slow">
    <p:wipe/>
    <p:sndAc>
      <p:stSnd>
        <p:snd r:embed="rId2" name="click.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98676" y="981683"/>
            <a:ext cx="8795664" cy="2766528"/>
          </a:xfrm>
        </p:spPr>
        <p:txBody>
          <a:bodyPr>
            <a:normAutofit fontScale="90000"/>
          </a:bodyPr>
          <a:lstStyle/>
          <a:p>
            <a:pPr algn="ctr"/>
            <a:r>
              <a:rPr lang="en-GB" sz="12000" dirty="0"/>
              <a:t>Yes !</a:t>
            </a:r>
            <a:br>
              <a:rPr lang="en-GB" sz="12000" dirty="0"/>
            </a:br>
            <a:r>
              <a:rPr lang="en-GB" sz="12000" dirty="0"/>
              <a:t>Pick again</a:t>
            </a:r>
          </a:p>
        </p:txBody>
      </p:sp>
      <p:sp>
        <p:nvSpPr>
          <p:cNvPr id="3" name="Subtitle 2"/>
          <p:cNvSpPr>
            <a:spLocks noGrp="1"/>
          </p:cNvSpPr>
          <p:nvPr>
            <p:ph type="subTitle" idx="1"/>
          </p:nvPr>
        </p:nvSpPr>
        <p:spPr>
          <a:xfrm rot="21420000">
            <a:off x="157183" y="3686734"/>
            <a:ext cx="11015839" cy="550333"/>
          </a:xfrm>
        </p:spPr>
        <p:txBody>
          <a:bodyPr/>
          <a:lstStyle/>
          <a:p>
            <a:r>
              <a:rPr lang="en-GB" sz="2400" dirty="0"/>
              <a:t>Vilna = Fail Corfu Incident = fail Ruhr Occupation = Fail Manchuria = Fail</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21924"/>
      </p:ext>
    </p:extLst>
  </p:cSld>
  <p:clrMapOvr>
    <a:masterClrMapping/>
  </p:clrMapOvr>
  <p:transition spd="slow">
    <p:wipe/>
    <p:sndAc>
      <p:stSnd>
        <p:snd r:embed="rId2" name="click.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Super!</a:t>
            </a:r>
          </a:p>
        </p:txBody>
      </p:sp>
      <p:sp>
        <p:nvSpPr>
          <p:cNvPr id="3" name="Subtitle 2"/>
          <p:cNvSpPr>
            <a:spLocks noGrp="1"/>
          </p:cNvSpPr>
          <p:nvPr>
            <p:ph type="subTitle" idx="1"/>
          </p:nvPr>
        </p:nvSpPr>
        <p:spPr/>
        <p:txBody>
          <a:bodyPr/>
          <a:lstStyle/>
          <a:p>
            <a:r>
              <a:rPr lang="en-GB" dirty="0"/>
              <a:t>The league was distracted with Abyssinia. It had already failed to deal with aggression many times. It takes no action !</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235" y="140189"/>
            <a:ext cx="1905731" cy="190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92457"/>
      </p:ext>
    </p:extLst>
  </p:cSld>
  <p:clrMapOvr>
    <a:masterClrMapping/>
  </p:clrMapOvr>
  <p:transition spd="slow">
    <p:wipe/>
    <p:sndAc>
      <p:stSnd>
        <p:snd r:embed="rId2" name="click.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914095" y="-125761"/>
            <a:ext cx="9755187" cy="2766528"/>
          </a:xfrm>
        </p:spPr>
        <p:txBody>
          <a:bodyPr>
            <a:normAutofit/>
          </a:bodyPr>
          <a:lstStyle/>
          <a:p>
            <a:pPr algn="ctr"/>
            <a:r>
              <a:rPr lang="en-GB" sz="12000" dirty="0"/>
              <a:t>Sad face</a:t>
            </a:r>
          </a:p>
        </p:txBody>
      </p:sp>
      <p:sp>
        <p:nvSpPr>
          <p:cNvPr id="3" name="Subtitle 2"/>
          <p:cNvSpPr>
            <a:spLocks noGrp="1"/>
          </p:cNvSpPr>
          <p:nvPr>
            <p:ph type="subTitle" idx="1"/>
          </p:nvPr>
        </p:nvSpPr>
        <p:spPr/>
        <p:txBody>
          <a:bodyPr/>
          <a:lstStyle/>
          <a:p>
            <a:r>
              <a:rPr lang="en-GB" dirty="0"/>
              <a:t>The league was still in existence . . . Not that it did very much anymore </a:t>
            </a:r>
          </a:p>
        </p:txBody>
      </p:sp>
      <p:pic>
        <p:nvPicPr>
          <p:cNvPr id="6" name="Picture 2" descr="http://i3.tietuku.com/5a562dcb478b46e8.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15" t="5006" r="25032" b="19626"/>
          <a:stretch/>
        </p:blipFill>
        <p:spPr bwMode="auto">
          <a:xfrm rot="21154058">
            <a:off x="377108" y="566466"/>
            <a:ext cx="2942553" cy="2953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www.dcplanning.org/kiosk/images/stories/buttons/back_butt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573" y="4310439"/>
            <a:ext cx="2400163" cy="144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57264"/>
      </p:ext>
    </p:extLst>
  </p:cSld>
  <p:clrMapOvr>
    <a:masterClrMapping/>
  </p:clrMapOvr>
  <p:transition spd="slow">
    <p:wipe/>
    <p:sndAc>
      <p:stSnd>
        <p:snd r:embed="rId2" name="click.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Oh dear</a:t>
            </a:r>
          </a:p>
        </p:txBody>
      </p:sp>
      <p:sp>
        <p:nvSpPr>
          <p:cNvPr id="3" name="Subtitle 2"/>
          <p:cNvSpPr>
            <a:spLocks noGrp="1"/>
          </p:cNvSpPr>
          <p:nvPr>
            <p:ph type="subTitle" idx="1"/>
          </p:nvPr>
        </p:nvSpPr>
        <p:spPr/>
        <p:txBody>
          <a:bodyPr/>
          <a:lstStyle/>
          <a:p>
            <a:r>
              <a:rPr lang="en-GB" dirty="0"/>
              <a:t>Sorry, the Manchuria incident was in 1931 </a:t>
            </a:r>
          </a:p>
        </p:txBody>
      </p:sp>
      <p:pic>
        <p:nvPicPr>
          <p:cNvPr id="7" name="Picture 2" descr="http://i3.tietuku.com/5a562dcb478b46e8.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15" t="5006" r="25032" b="19626"/>
          <a:stretch/>
        </p:blipFill>
        <p:spPr bwMode="auto">
          <a:xfrm rot="21018919">
            <a:off x="377246" y="2634272"/>
            <a:ext cx="2714255" cy="2724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www.dcplanning.org/kiosk/images/stories/buttons/back_butt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22" y="0"/>
            <a:ext cx="2400163" cy="144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9456"/>
      </p:ext>
    </p:extLst>
  </p:cSld>
  <p:clrMapOvr>
    <a:masterClrMapping/>
  </p:clrMapOvr>
  <p:transition spd="slow">
    <p:wipe/>
    <p:sndAc>
      <p:stSnd>
        <p:snd r:embed="rId2" name="click.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437235" y="446531"/>
            <a:ext cx="9755187" cy="2766528"/>
          </a:xfrm>
        </p:spPr>
        <p:txBody>
          <a:bodyPr>
            <a:normAutofit/>
          </a:bodyPr>
          <a:lstStyle/>
          <a:p>
            <a:pPr algn="ctr"/>
            <a:r>
              <a:rPr lang="en-GB" sz="12000" dirty="0"/>
              <a:t>Uh Oh!</a:t>
            </a:r>
          </a:p>
        </p:txBody>
      </p:sp>
      <p:sp>
        <p:nvSpPr>
          <p:cNvPr id="3" name="Subtitle 2"/>
          <p:cNvSpPr>
            <a:spLocks noGrp="1"/>
          </p:cNvSpPr>
          <p:nvPr>
            <p:ph type="subTitle" idx="1"/>
          </p:nvPr>
        </p:nvSpPr>
        <p:spPr>
          <a:xfrm rot="21420000">
            <a:off x="1495227" y="3819862"/>
            <a:ext cx="9755187" cy="550333"/>
          </a:xfrm>
        </p:spPr>
        <p:txBody>
          <a:bodyPr/>
          <a:lstStyle/>
          <a:p>
            <a:r>
              <a:rPr lang="en-GB" dirty="0"/>
              <a:t>Don’t you remember leaving the League in 1933? </a:t>
            </a:r>
          </a:p>
        </p:txBody>
      </p:sp>
      <p:pic>
        <p:nvPicPr>
          <p:cNvPr id="4098" name="Picture 2" descr="http://i3.tietuku.com/5a562dcb478b46e8.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15" t="5006" r="25032" b="19626"/>
          <a:stretch/>
        </p:blipFill>
        <p:spPr bwMode="auto">
          <a:xfrm rot="21018919">
            <a:off x="364368" y="2634272"/>
            <a:ext cx="2714255" cy="2724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www.dcplanning.org/kiosk/images/stories/buttons/back_butt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22" y="0"/>
            <a:ext cx="2400163" cy="144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97258"/>
      </p:ext>
    </p:extLst>
  </p:cSld>
  <p:clrMapOvr>
    <a:masterClrMapping/>
  </p:clrMapOvr>
  <p:transition spd="slow">
    <p:wipe/>
    <p:sndAc>
      <p:stSnd>
        <p:snd r:embed="rId2" name="click.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3989" y="1037780"/>
            <a:ext cx="4111017" cy="1151965"/>
          </a:xfrm>
        </p:spPr>
        <p:txBody>
          <a:bodyPr>
            <a:noAutofit/>
          </a:bodyPr>
          <a:lstStyle/>
          <a:p>
            <a:pPr algn="r"/>
            <a:r>
              <a:rPr lang="en-GB" sz="2800" dirty="0"/>
              <a:t>The British </a:t>
            </a:r>
            <a:r>
              <a:rPr lang="en-GB" sz="2800" dirty="0" err="1"/>
              <a:t>mp</a:t>
            </a:r>
            <a:r>
              <a:rPr lang="en-GB" sz="2800" dirty="0"/>
              <a:t> Lord Lothian  described one of the reasons Britain did not want to get involved in the </a:t>
            </a:r>
            <a:r>
              <a:rPr lang="en-GB" sz="2800" dirty="0" err="1"/>
              <a:t>rhineland</a:t>
            </a:r>
            <a:endParaRPr lang="en-GB" sz="2800" dirty="0"/>
          </a:p>
        </p:txBody>
      </p:sp>
      <p:sp>
        <p:nvSpPr>
          <p:cNvPr id="7" name="Rounded Rectangle 6">
            <a:hlinkClick r:id="rId3" action="ppaction://hlinksldjump"/>
          </p:cNvPr>
          <p:cNvSpPr/>
          <p:nvPr/>
        </p:nvSpPr>
        <p:spPr>
          <a:xfrm>
            <a:off x="2808993" y="4041121"/>
            <a:ext cx="2343023"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‘Germany was only marching into its own front garden</a:t>
            </a:r>
            <a:r>
              <a:rPr lang="en-GB" sz="2400" dirty="0">
                <a:solidFill>
                  <a:schemeClr val="tx1"/>
                </a:solidFill>
              </a:rPr>
              <a:t>’</a:t>
            </a:r>
          </a:p>
        </p:txBody>
      </p:sp>
      <p:sp>
        <p:nvSpPr>
          <p:cNvPr id="12" name="Rounded Rectangle 11">
            <a:hlinkClick r:id="rId4" action="ppaction://hlinksldjump"/>
          </p:cNvPr>
          <p:cNvSpPr/>
          <p:nvPr/>
        </p:nvSpPr>
        <p:spPr>
          <a:xfrm>
            <a:off x="460021" y="2990468"/>
            <a:ext cx="1737716" cy="163130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‘Germany was only marching into its own backyard’</a:t>
            </a:r>
          </a:p>
        </p:txBody>
      </p:sp>
      <p:sp>
        <p:nvSpPr>
          <p:cNvPr id="13" name="Rounded Rectangle 12">
            <a:hlinkClick r:id="rId5" action="ppaction://hlinksldjump"/>
          </p:cNvPr>
          <p:cNvSpPr/>
          <p:nvPr/>
        </p:nvSpPr>
        <p:spPr>
          <a:xfrm>
            <a:off x="6457796" y="3405774"/>
            <a:ext cx="2613479"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‘Germany was trampling on France’s front garden’</a:t>
            </a:r>
          </a:p>
        </p:txBody>
      </p:sp>
      <p:pic>
        <p:nvPicPr>
          <p:cNvPr id="3074" name="Picture 2" descr="http://spartacus-educational.com/Cliveden1.jpg"/>
          <p:cNvPicPr>
            <a:picLocks noChangeAspect="1" noChangeArrowheads="1"/>
          </p:cNvPicPr>
          <p:nvPr/>
        </p:nvPicPr>
        <p:blipFill rotWithShape="1">
          <a:blip r:embed="rId6">
            <a:extLst>
              <a:ext uri="{28A0092B-C50C-407E-A947-70E740481C1C}">
                <a14:useLocalDpi xmlns:a14="http://schemas.microsoft.com/office/drawing/2010/main" val="0"/>
              </a:ext>
            </a:extLst>
          </a:blip>
          <a:srcRect l="20931"/>
          <a:stretch/>
        </p:blipFill>
        <p:spPr bwMode="auto">
          <a:xfrm>
            <a:off x="460021" y="283790"/>
            <a:ext cx="2025601" cy="211349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a:hlinkClick r:id="rId3" action="ppaction://hlinksldjump"/>
          </p:cNvPr>
          <p:cNvSpPr/>
          <p:nvPr/>
        </p:nvSpPr>
        <p:spPr>
          <a:xfrm>
            <a:off x="2892705" y="500931"/>
            <a:ext cx="1737716" cy="163130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‘Germany was only walking into her own place ‘</a:t>
            </a:r>
          </a:p>
        </p:txBody>
      </p:sp>
      <p:sp>
        <p:nvSpPr>
          <p:cNvPr id="15" name="Rounded Rectangle 14">
            <a:hlinkClick r:id="rId7" action="ppaction://hlinksldjump"/>
          </p:cNvPr>
          <p:cNvSpPr/>
          <p:nvPr/>
        </p:nvSpPr>
        <p:spPr>
          <a:xfrm>
            <a:off x="5152016" y="1340535"/>
            <a:ext cx="1737716" cy="163130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‘Germany was marching, walking, running stumbling, toward France.’</a:t>
            </a:r>
          </a:p>
        </p:txBody>
      </p:sp>
    </p:spTree>
    <p:extLst>
      <p:ext uri="{BB962C8B-B14F-4D97-AF65-F5344CB8AC3E}">
        <p14:creationId xmlns:p14="http://schemas.microsoft.com/office/powerpoint/2010/main" val="2685051356"/>
      </p:ext>
    </p:extLst>
  </p:cSld>
  <p:clrMapOvr>
    <a:masterClrMapping/>
  </p:clrMapOvr>
  <p:transition spd="slow">
    <p:wipe/>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3" y="505496"/>
            <a:ext cx="11072897" cy="1151965"/>
          </a:xfrm>
        </p:spPr>
        <p:txBody>
          <a:bodyPr>
            <a:noAutofit/>
          </a:bodyPr>
          <a:lstStyle/>
          <a:p>
            <a:r>
              <a:rPr lang="en-GB" sz="8000" dirty="0"/>
              <a:t>No…That’s Austria!</a:t>
            </a:r>
          </a:p>
        </p:txBody>
      </p:sp>
      <p:pic>
        <p:nvPicPr>
          <p:cNvPr id="2050"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469" y="2871642"/>
            <a:ext cx="4758633" cy="2869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3.tietuku.com/5a562dcb478b46e8.jpg"/>
          <p:cNvPicPr>
            <a:picLocks noChangeAspect="1" noChangeArrowheads="1"/>
          </p:cNvPicPr>
          <p:nvPr/>
        </p:nvPicPr>
        <p:blipFill rotWithShape="1">
          <a:blip r:embed="rId5">
            <a:extLst>
              <a:ext uri="{28A0092B-C50C-407E-A947-70E740481C1C}">
                <a14:useLocalDpi xmlns:a14="http://schemas.microsoft.com/office/drawing/2010/main" val="0"/>
              </a:ext>
            </a:extLst>
          </a:blip>
          <a:srcRect l="28015" t="5006" r="25032" b="19626"/>
          <a:stretch/>
        </p:blipFill>
        <p:spPr bwMode="auto">
          <a:xfrm rot="21154058">
            <a:off x="1901108" y="2077215"/>
            <a:ext cx="2942553" cy="2953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38166"/>
      </p:ext>
    </p:extLst>
  </p:cSld>
  <p:clrMapOvr>
    <a:masterClrMapping/>
  </p:clrMapOvr>
  <p:transition spd="slow">
    <p:wipe/>
    <p:sndAc>
      <p:stSnd>
        <p:snd r:embed="rId2" name="click.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437235" y="446531"/>
            <a:ext cx="9755187" cy="2766528"/>
          </a:xfrm>
        </p:spPr>
        <p:txBody>
          <a:bodyPr>
            <a:normAutofit/>
          </a:bodyPr>
          <a:lstStyle/>
          <a:p>
            <a:pPr algn="ctr"/>
            <a:r>
              <a:rPr lang="en-GB" sz="12000" dirty="0" err="1"/>
              <a:t>Noooo</a:t>
            </a:r>
            <a:endParaRPr lang="en-GB" sz="12000" dirty="0"/>
          </a:p>
        </p:txBody>
      </p:sp>
      <p:sp>
        <p:nvSpPr>
          <p:cNvPr id="3" name="Subtitle 2"/>
          <p:cNvSpPr>
            <a:spLocks noGrp="1"/>
          </p:cNvSpPr>
          <p:nvPr>
            <p:ph type="subTitle" idx="1"/>
          </p:nvPr>
        </p:nvSpPr>
        <p:spPr>
          <a:xfrm rot="21420000">
            <a:off x="1495227" y="3819862"/>
            <a:ext cx="9755187" cy="550333"/>
          </a:xfrm>
        </p:spPr>
        <p:txBody>
          <a:bodyPr/>
          <a:lstStyle/>
          <a:p>
            <a:endParaRPr lang="en-GB" dirty="0"/>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47" y="222098"/>
            <a:ext cx="2665927" cy="16076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3.tietuku.com/5a562dcb478b46e8.jpg"/>
          <p:cNvPicPr>
            <a:picLocks noChangeAspect="1" noChangeArrowheads="1"/>
          </p:cNvPicPr>
          <p:nvPr/>
        </p:nvPicPr>
        <p:blipFill rotWithShape="1">
          <a:blip r:embed="rId5">
            <a:extLst>
              <a:ext uri="{28A0092B-C50C-407E-A947-70E740481C1C}">
                <a14:useLocalDpi xmlns:a14="http://schemas.microsoft.com/office/drawing/2010/main" val="0"/>
              </a:ext>
            </a:extLst>
          </a:blip>
          <a:srcRect l="28015" t="5006" r="25032" b="19626"/>
          <a:stretch/>
        </p:blipFill>
        <p:spPr bwMode="auto">
          <a:xfrm rot="20896101">
            <a:off x="269067" y="2810553"/>
            <a:ext cx="2937370" cy="2948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49340"/>
      </p:ext>
    </p:extLst>
  </p:cSld>
  <p:clrMapOvr>
    <a:masterClrMapping/>
  </p:clrMapOvr>
  <p:transition spd="slow">
    <p:wipe/>
    <p:sndAc>
      <p:stSnd>
        <p:snd r:embed="rId2" name="click.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437235" y="446531"/>
            <a:ext cx="9755187" cy="2766528"/>
          </a:xfrm>
        </p:spPr>
        <p:txBody>
          <a:bodyPr>
            <a:normAutofit/>
          </a:bodyPr>
          <a:lstStyle/>
          <a:p>
            <a:pPr algn="ctr"/>
            <a:r>
              <a:rPr lang="en-GB" sz="12000" dirty="0"/>
              <a:t>Shocker!</a:t>
            </a:r>
          </a:p>
        </p:txBody>
      </p:sp>
      <p:sp>
        <p:nvSpPr>
          <p:cNvPr id="3" name="Subtitle 2"/>
          <p:cNvSpPr>
            <a:spLocks noGrp="1"/>
          </p:cNvSpPr>
          <p:nvPr>
            <p:ph type="subTitle" idx="1"/>
          </p:nvPr>
        </p:nvSpPr>
        <p:spPr>
          <a:xfrm rot="21420000">
            <a:off x="1495227" y="3819862"/>
            <a:ext cx="9755187" cy="550333"/>
          </a:xfrm>
        </p:spPr>
        <p:txBody>
          <a:bodyPr/>
          <a:lstStyle/>
          <a:p>
            <a:endParaRPr lang="en-GB" dirty="0"/>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47" y="222098"/>
            <a:ext cx="2665927" cy="16076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3.tietuku.com/5a562dcb478b46e8.jpg"/>
          <p:cNvPicPr>
            <a:picLocks noChangeAspect="1" noChangeArrowheads="1"/>
          </p:cNvPicPr>
          <p:nvPr/>
        </p:nvPicPr>
        <p:blipFill rotWithShape="1">
          <a:blip r:embed="rId5">
            <a:extLst>
              <a:ext uri="{28A0092B-C50C-407E-A947-70E740481C1C}">
                <a14:useLocalDpi xmlns:a14="http://schemas.microsoft.com/office/drawing/2010/main" val="0"/>
              </a:ext>
            </a:extLst>
          </a:blip>
          <a:srcRect l="28015" t="5006" r="25032" b="19626"/>
          <a:stretch/>
        </p:blipFill>
        <p:spPr bwMode="auto">
          <a:xfrm rot="20896101">
            <a:off x="579637" y="2967989"/>
            <a:ext cx="2464759" cy="247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6526"/>
      </p:ext>
    </p:extLst>
  </p:cSld>
  <p:clrMapOvr>
    <a:masterClrMapping/>
  </p:clrMapOvr>
  <p:transition spd="slow">
    <p:wipe/>
    <p:sndAc>
      <p:stSnd>
        <p:snd r:embed="rId2" name="click.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57105" y="931745"/>
            <a:ext cx="9755187" cy="2766528"/>
          </a:xfrm>
        </p:spPr>
        <p:txBody>
          <a:bodyPr>
            <a:normAutofit/>
          </a:bodyPr>
          <a:lstStyle/>
          <a:p>
            <a:pPr algn="ctr"/>
            <a:r>
              <a:rPr lang="en-GB" sz="12000" dirty="0"/>
              <a:t>Impressive!</a:t>
            </a:r>
          </a:p>
        </p:txBody>
      </p:sp>
      <p:sp>
        <p:nvSpPr>
          <p:cNvPr id="3" name="Subtitle 2"/>
          <p:cNvSpPr>
            <a:spLocks noGrp="1"/>
          </p:cNvSpPr>
          <p:nvPr>
            <p:ph type="subTitle" idx="1"/>
          </p:nvPr>
        </p:nvSpPr>
        <p:spPr>
          <a:xfrm rot="21420000">
            <a:off x="983063" y="3676485"/>
            <a:ext cx="9755187" cy="550333"/>
          </a:xfrm>
        </p:spPr>
        <p:txBody>
          <a:bodyPr/>
          <a:lstStyle/>
          <a:p>
            <a:r>
              <a:rPr lang="en-GB" dirty="0"/>
              <a:t>If you got it the first time around!</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83380"/>
      </p:ext>
    </p:extLst>
  </p:cSld>
  <p:clrMapOvr>
    <a:masterClrMapping/>
  </p:clrMapOvr>
  <p:transition spd="slow">
    <p:wipe/>
    <p:sndAc>
      <p:stSnd>
        <p:snd r:embed="rId2" name="click.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54" y="789859"/>
            <a:ext cx="8250464" cy="1151965"/>
          </a:xfrm>
        </p:spPr>
        <p:txBody>
          <a:bodyPr>
            <a:noAutofit/>
          </a:bodyPr>
          <a:lstStyle/>
          <a:p>
            <a:pPr algn="ctr"/>
            <a:r>
              <a:rPr lang="en-GB" sz="3300" dirty="0"/>
              <a:t>Well done …. The Rhineland was a gamble but it worked.  your troops are in without opposition. This is a great opportunity for propaganda and to strengthen your reputation.</a:t>
            </a:r>
          </a:p>
        </p:txBody>
      </p:sp>
      <p:sp>
        <p:nvSpPr>
          <p:cNvPr id="8" name="Rounded Rectangle 7">
            <a:hlinkClick r:id="rId3" action="ppaction://hlinksldjump"/>
          </p:cNvPr>
          <p:cNvSpPr/>
          <p:nvPr/>
        </p:nvSpPr>
        <p:spPr>
          <a:xfrm>
            <a:off x="8870694" y="93852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like gambling .. I want more!</a:t>
            </a:r>
          </a:p>
        </p:txBody>
      </p:sp>
      <p:sp>
        <p:nvSpPr>
          <p:cNvPr id="12" name="Rounded Rectangle 11">
            <a:hlinkClick r:id="rId4" action="ppaction://hlinksldjump"/>
          </p:cNvPr>
          <p:cNvSpPr/>
          <p:nvPr/>
        </p:nvSpPr>
        <p:spPr>
          <a:xfrm>
            <a:off x="8870694" y="3489279"/>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That was scary and this is enough for me for now! </a:t>
            </a:r>
          </a:p>
        </p:txBody>
      </p:sp>
      <p:pic>
        <p:nvPicPr>
          <p:cNvPr id="6148" name="Picture 4" descr="https://encrypted-tbn3.gstatic.com/images?q=tbn:ANd9GcT3aaRJQhxECcjmB_nT-pT9y-iZOlbTSFIedLZdMcN-wgpsr7NShg"/>
          <p:cNvPicPr>
            <a:picLocks noChangeAspect="1" noChangeArrowheads="1"/>
          </p:cNvPicPr>
          <p:nvPr/>
        </p:nvPicPr>
        <p:blipFill rotWithShape="1">
          <a:blip r:embed="rId5">
            <a:extLst>
              <a:ext uri="{28A0092B-C50C-407E-A947-70E740481C1C}">
                <a14:useLocalDpi xmlns:a14="http://schemas.microsoft.com/office/drawing/2010/main" val="0"/>
              </a:ext>
            </a:extLst>
          </a:blip>
          <a:srcRect t="14160"/>
          <a:stretch/>
        </p:blipFill>
        <p:spPr bwMode="auto">
          <a:xfrm>
            <a:off x="1465941" y="2945123"/>
            <a:ext cx="6333529" cy="373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58293"/>
      </p:ext>
    </p:extLst>
  </p:cSld>
  <p:clrMapOvr>
    <a:masterClrMapping/>
  </p:clrMapOvr>
  <p:transition spd="slow">
    <p:wipe/>
    <p:sndAc>
      <p:stSnd>
        <p:snd r:embed="rId2" name="click.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Good decision</a:t>
            </a:r>
          </a:p>
        </p:txBody>
      </p:sp>
      <p:sp>
        <p:nvSpPr>
          <p:cNvPr id="3" name="Subtitle 2"/>
          <p:cNvSpPr>
            <a:spLocks noGrp="1"/>
          </p:cNvSpPr>
          <p:nvPr>
            <p:ph type="subTitle" idx="1"/>
          </p:nvPr>
        </p:nvSpPr>
        <p:spPr>
          <a:xfrm rot="21420000">
            <a:off x="983063" y="3676485"/>
            <a:ext cx="9755187" cy="550333"/>
          </a:xfrm>
        </p:spPr>
        <p:txBody>
          <a:bodyPr/>
          <a:lstStyle/>
          <a:p>
            <a:r>
              <a:rPr lang="en-GB" dirty="0"/>
              <a:t>What now?</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1982"/>
      </p:ext>
    </p:extLst>
  </p:cSld>
  <p:clrMapOvr>
    <a:masterClrMapping/>
  </p:clrMapOvr>
  <p:transition spd="slow">
    <p:wipe/>
    <p:sndAc>
      <p:stSnd>
        <p:snd r:embed="rId2" name="click.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Oh come on!</a:t>
            </a:r>
          </a:p>
        </p:txBody>
      </p:sp>
      <p:sp>
        <p:nvSpPr>
          <p:cNvPr id="3" name="Subtitle 2"/>
          <p:cNvSpPr>
            <a:spLocks noGrp="1"/>
          </p:cNvSpPr>
          <p:nvPr>
            <p:ph type="subTitle" idx="1"/>
          </p:nvPr>
        </p:nvSpPr>
        <p:spPr>
          <a:xfrm rot="21420000">
            <a:off x="983063" y="3676485"/>
            <a:ext cx="9755187" cy="550333"/>
          </a:xfrm>
        </p:spPr>
        <p:txBody>
          <a:bodyPr/>
          <a:lstStyle/>
          <a:p>
            <a:endParaRPr lang="en-GB" dirty="0"/>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60129"/>
      </p:ext>
    </p:extLst>
  </p:cSld>
  <p:clrMapOvr>
    <a:masterClrMapping/>
  </p:clrMapOvr>
  <p:transition spd="slow">
    <p:wipe/>
    <p:sndAc>
      <p:stSnd>
        <p:snd r:embed="rId2" name="click.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0"/>
            <a:ext cx="8250464" cy="1151965"/>
          </a:xfrm>
        </p:spPr>
        <p:txBody>
          <a:bodyPr>
            <a:noAutofit/>
          </a:bodyPr>
          <a:lstStyle/>
          <a:p>
            <a:pPr algn="ctr"/>
            <a:r>
              <a:rPr lang="en-GB" sz="3600" dirty="0"/>
              <a:t>What did I do next?</a:t>
            </a:r>
          </a:p>
        </p:txBody>
      </p:sp>
      <p:sp>
        <p:nvSpPr>
          <p:cNvPr id="8" name="Rounded Rectangle 7">
            <a:hlinkClick r:id="rId3" action="ppaction://hlinksldjump"/>
          </p:cNvPr>
          <p:cNvSpPr/>
          <p:nvPr/>
        </p:nvSpPr>
        <p:spPr>
          <a:xfrm>
            <a:off x="396397"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Leave the League </a:t>
            </a:r>
          </a:p>
        </p:txBody>
      </p:sp>
      <p:sp>
        <p:nvSpPr>
          <p:cNvPr id="7" name="Rounded Rectangle 6">
            <a:hlinkClick r:id="rId4" action="ppaction://hlinksldjump"/>
          </p:cNvPr>
          <p:cNvSpPr/>
          <p:nvPr/>
        </p:nvSpPr>
        <p:spPr>
          <a:xfrm>
            <a:off x="2570780"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Invade France</a:t>
            </a:r>
          </a:p>
        </p:txBody>
      </p:sp>
      <p:sp>
        <p:nvSpPr>
          <p:cNvPr id="9" name="Rounded Rectangle 8">
            <a:hlinkClick r:id="rId4" action="ppaction://hlinksldjump"/>
          </p:cNvPr>
          <p:cNvSpPr/>
          <p:nvPr/>
        </p:nvSpPr>
        <p:spPr>
          <a:xfrm>
            <a:off x="4794532"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Invade </a:t>
            </a:r>
            <a:br>
              <a:rPr lang="en-GB" sz="2400" dirty="0">
                <a:solidFill>
                  <a:schemeClr val="tx1"/>
                </a:solidFill>
              </a:rPr>
            </a:br>
            <a:r>
              <a:rPr lang="en-GB" sz="2400" dirty="0">
                <a:solidFill>
                  <a:schemeClr val="tx1"/>
                </a:solidFill>
              </a:rPr>
              <a:t>Poland</a:t>
            </a:r>
          </a:p>
        </p:txBody>
      </p:sp>
      <p:sp>
        <p:nvSpPr>
          <p:cNvPr id="10" name="Rounded Rectangle 9">
            <a:hlinkClick r:id="rId5" action="ppaction://hlinksldjump"/>
          </p:cNvPr>
          <p:cNvSpPr/>
          <p:nvPr/>
        </p:nvSpPr>
        <p:spPr>
          <a:xfrm>
            <a:off x="7018284"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Nothing</a:t>
            </a:r>
          </a:p>
        </p:txBody>
      </p:sp>
      <p:sp>
        <p:nvSpPr>
          <p:cNvPr id="11" name="Rounded Rectangle 10">
            <a:hlinkClick r:id="rId4" action="ppaction://hlinksldjump"/>
          </p:cNvPr>
          <p:cNvSpPr/>
          <p:nvPr/>
        </p:nvSpPr>
        <p:spPr>
          <a:xfrm>
            <a:off x="9307574" y="984540"/>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Invade the</a:t>
            </a:r>
            <a:br>
              <a:rPr lang="en-GB" sz="2400" dirty="0">
                <a:solidFill>
                  <a:schemeClr val="tx1"/>
                </a:solidFill>
              </a:rPr>
            </a:br>
            <a:r>
              <a:rPr lang="en-GB" sz="2400" dirty="0">
                <a:solidFill>
                  <a:schemeClr val="tx1"/>
                </a:solidFill>
              </a:rPr>
              <a:t>USSR</a:t>
            </a:r>
          </a:p>
        </p:txBody>
      </p:sp>
      <p:sp>
        <p:nvSpPr>
          <p:cNvPr id="14" name="Rounded Rectangle 13">
            <a:hlinkClick r:id="rId4" action="ppaction://hlinksldjump"/>
          </p:cNvPr>
          <p:cNvSpPr/>
          <p:nvPr/>
        </p:nvSpPr>
        <p:spPr>
          <a:xfrm>
            <a:off x="396397"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Ally with </a:t>
            </a:r>
            <a:br>
              <a:rPr lang="en-GB" sz="2400" dirty="0">
                <a:solidFill>
                  <a:schemeClr val="tx1"/>
                </a:solidFill>
              </a:rPr>
            </a:br>
            <a:r>
              <a:rPr lang="en-GB" sz="2400" dirty="0">
                <a:solidFill>
                  <a:schemeClr val="tx1"/>
                </a:solidFill>
              </a:rPr>
              <a:t>Stalin</a:t>
            </a:r>
          </a:p>
        </p:txBody>
      </p:sp>
      <p:sp>
        <p:nvSpPr>
          <p:cNvPr id="15" name="Rounded Rectangle 14">
            <a:hlinkClick r:id="rId6" action="ppaction://hlinksldjump"/>
          </p:cNvPr>
          <p:cNvSpPr/>
          <p:nvPr/>
        </p:nvSpPr>
        <p:spPr>
          <a:xfrm>
            <a:off x="2570780"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Join in Spain’s Civil War</a:t>
            </a:r>
          </a:p>
        </p:txBody>
      </p:sp>
      <p:sp>
        <p:nvSpPr>
          <p:cNvPr id="16" name="Rounded Rectangle 15">
            <a:hlinkClick r:id="rId3" action="ppaction://hlinksldjump"/>
          </p:cNvPr>
          <p:cNvSpPr/>
          <p:nvPr/>
        </p:nvSpPr>
        <p:spPr>
          <a:xfrm>
            <a:off x="4794532"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Invade the</a:t>
            </a:r>
            <a:br>
              <a:rPr lang="en-GB" sz="2200" dirty="0">
                <a:solidFill>
                  <a:schemeClr val="tx1"/>
                </a:solidFill>
              </a:rPr>
            </a:br>
            <a:r>
              <a:rPr lang="en-GB" sz="2200" dirty="0">
                <a:solidFill>
                  <a:schemeClr val="tx1"/>
                </a:solidFill>
              </a:rPr>
              <a:t>Sudetenland</a:t>
            </a:r>
          </a:p>
        </p:txBody>
      </p:sp>
      <p:sp>
        <p:nvSpPr>
          <p:cNvPr id="17" name="Rounded Rectangle 16">
            <a:hlinkClick r:id="rId4" action="ppaction://hlinksldjump"/>
          </p:cNvPr>
          <p:cNvSpPr/>
          <p:nvPr/>
        </p:nvSpPr>
        <p:spPr>
          <a:xfrm>
            <a:off x="7018284"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Invade </a:t>
            </a:r>
            <a:br>
              <a:rPr lang="en-GB" sz="2400" dirty="0">
                <a:solidFill>
                  <a:schemeClr val="tx1"/>
                </a:solidFill>
              </a:rPr>
            </a:br>
            <a:r>
              <a:rPr lang="en-GB" sz="2400" dirty="0">
                <a:solidFill>
                  <a:schemeClr val="tx1"/>
                </a:solidFill>
              </a:rPr>
              <a:t>Italy</a:t>
            </a:r>
          </a:p>
        </p:txBody>
      </p:sp>
      <p:sp>
        <p:nvSpPr>
          <p:cNvPr id="18" name="Rounded Rectangle 17">
            <a:hlinkClick r:id="rId3" action="ppaction://hlinksldjump"/>
          </p:cNvPr>
          <p:cNvSpPr/>
          <p:nvPr/>
        </p:nvSpPr>
        <p:spPr>
          <a:xfrm>
            <a:off x="9307574" y="255361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Anschluss with</a:t>
            </a:r>
            <a:br>
              <a:rPr lang="en-GB" sz="2400" dirty="0">
                <a:solidFill>
                  <a:schemeClr val="tx1"/>
                </a:solidFill>
              </a:rPr>
            </a:br>
            <a:r>
              <a:rPr lang="en-GB" sz="2400" dirty="0">
                <a:solidFill>
                  <a:schemeClr val="tx1"/>
                </a:solidFill>
              </a:rPr>
              <a:t>Austria</a:t>
            </a:r>
          </a:p>
        </p:txBody>
      </p:sp>
      <p:sp>
        <p:nvSpPr>
          <p:cNvPr id="19" name="Rounded Rectangle 18">
            <a:hlinkClick r:id="rId7" action="ppaction://hlinksldjump"/>
          </p:cNvPr>
          <p:cNvSpPr/>
          <p:nvPr/>
        </p:nvSpPr>
        <p:spPr>
          <a:xfrm>
            <a:off x="396397"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Do NOT</a:t>
            </a:r>
          </a:p>
          <a:p>
            <a:pPr algn="ctr"/>
            <a:r>
              <a:rPr lang="en-GB" sz="2400" dirty="0">
                <a:solidFill>
                  <a:schemeClr val="tx1"/>
                </a:solidFill>
              </a:rPr>
              <a:t>Choose me</a:t>
            </a:r>
          </a:p>
        </p:txBody>
      </p:sp>
      <p:sp>
        <p:nvSpPr>
          <p:cNvPr id="20" name="Rounded Rectangle 19">
            <a:hlinkClick r:id="rId8" action="ppaction://hlinksldjump"/>
          </p:cNvPr>
          <p:cNvSpPr/>
          <p:nvPr/>
        </p:nvSpPr>
        <p:spPr>
          <a:xfrm>
            <a:off x="2570780"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Ally with Italy</a:t>
            </a:r>
          </a:p>
        </p:txBody>
      </p:sp>
      <p:sp>
        <p:nvSpPr>
          <p:cNvPr id="21" name="Rounded Rectangle 20">
            <a:hlinkClick r:id="rId6" action="ppaction://hlinksldjump"/>
          </p:cNvPr>
          <p:cNvSpPr/>
          <p:nvPr/>
        </p:nvSpPr>
        <p:spPr>
          <a:xfrm>
            <a:off x="4794532"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Ally with</a:t>
            </a:r>
            <a:br>
              <a:rPr lang="en-GB" sz="2400" dirty="0">
                <a:solidFill>
                  <a:schemeClr val="tx1"/>
                </a:solidFill>
              </a:rPr>
            </a:br>
            <a:r>
              <a:rPr lang="en-GB" sz="2400" dirty="0">
                <a:solidFill>
                  <a:schemeClr val="tx1"/>
                </a:solidFill>
              </a:rPr>
              <a:t>Spain</a:t>
            </a:r>
          </a:p>
        </p:txBody>
      </p:sp>
      <p:sp>
        <p:nvSpPr>
          <p:cNvPr id="22" name="Rounded Rectangle 21">
            <a:hlinkClick r:id="rId9" action="ppaction://hlinksldjump"/>
          </p:cNvPr>
          <p:cNvSpPr/>
          <p:nvPr/>
        </p:nvSpPr>
        <p:spPr>
          <a:xfrm>
            <a:off x="7018284"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Ally with</a:t>
            </a:r>
            <a:br>
              <a:rPr lang="en-GB" sz="2400" dirty="0">
                <a:solidFill>
                  <a:schemeClr val="tx1"/>
                </a:solidFill>
              </a:rPr>
            </a:br>
            <a:r>
              <a:rPr lang="en-GB" sz="2400" dirty="0">
                <a:solidFill>
                  <a:schemeClr val="tx1"/>
                </a:solidFill>
              </a:rPr>
              <a:t>Britain</a:t>
            </a:r>
          </a:p>
        </p:txBody>
      </p:sp>
      <p:sp>
        <p:nvSpPr>
          <p:cNvPr id="23" name="Rounded Rectangle 22">
            <a:hlinkClick r:id="rId7" action="ppaction://hlinksldjump"/>
          </p:cNvPr>
          <p:cNvSpPr/>
          <p:nvPr/>
        </p:nvSpPr>
        <p:spPr>
          <a:xfrm>
            <a:off x="9307574" y="4122692"/>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Celebrate good times</a:t>
            </a:r>
          </a:p>
        </p:txBody>
      </p:sp>
    </p:spTree>
    <p:extLst>
      <p:ext uri="{BB962C8B-B14F-4D97-AF65-F5344CB8AC3E}">
        <p14:creationId xmlns:p14="http://schemas.microsoft.com/office/powerpoint/2010/main" val="1555739016"/>
      </p:ext>
    </p:extLst>
  </p:cSld>
  <p:clrMapOvr>
    <a:masterClrMapping/>
  </p:clrMapOvr>
  <p:transition spd="slow">
    <p:wipe/>
    <p:sndAc>
      <p:stSnd>
        <p:snd r:embed="rId2" name="click.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1859" y="687764"/>
            <a:ext cx="8795664" cy="2766528"/>
          </a:xfrm>
        </p:spPr>
        <p:txBody>
          <a:bodyPr>
            <a:normAutofit/>
          </a:bodyPr>
          <a:lstStyle/>
          <a:p>
            <a:pPr algn="ctr"/>
            <a:r>
              <a:rPr lang="en-GB" sz="12000" dirty="0"/>
              <a:t>Pick again</a:t>
            </a:r>
          </a:p>
        </p:txBody>
      </p:sp>
      <p:sp>
        <p:nvSpPr>
          <p:cNvPr id="3" name="Subtitle 2"/>
          <p:cNvSpPr>
            <a:spLocks noGrp="1"/>
          </p:cNvSpPr>
          <p:nvPr>
            <p:ph type="subTitle" idx="1"/>
          </p:nvPr>
        </p:nvSpPr>
        <p:spPr>
          <a:xfrm rot="21420000">
            <a:off x="983063" y="3676485"/>
            <a:ext cx="9755187" cy="550333"/>
          </a:xfrm>
        </p:spPr>
        <p:txBody>
          <a:bodyPr/>
          <a:lstStyle/>
          <a:p>
            <a:r>
              <a:rPr lang="en-GB" dirty="0"/>
              <a:t>Close but not quite! </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110721"/>
      </p:ext>
    </p:extLst>
  </p:cSld>
  <p:clrMapOvr>
    <a:masterClrMapping/>
  </p:clrMapOvr>
  <p:transition spd="slow">
    <p:wipe/>
    <p:sndAc>
      <p:stSnd>
        <p:snd r:embed="rId2" name="click.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1859" y="687764"/>
            <a:ext cx="8795664" cy="2766528"/>
          </a:xfrm>
        </p:spPr>
        <p:txBody>
          <a:bodyPr>
            <a:normAutofit/>
          </a:bodyPr>
          <a:lstStyle/>
          <a:p>
            <a:pPr algn="ctr"/>
            <a:r>
              <a:rPr lang="en-GB" sz="12000" dirty="0"/>
              <a:t>Bad Luck!</a:t>
            </a:r>
          </a:p>
        </p:txBody>
      </p:sp>
      <p:sp>
        <p:nvSpPr>
          <p:cNvPr id="3" name="Subtitle 2"/>
          <p:cNvSpPr>
            <a:spLocks noGrp="1"/>
          </p:cNvSpPr>
          <p:nvPr>
            <p:ph type="subTitle" idx="1"/>
          </p:nvPr>
        </p:nvSpPr>
        <p:spPr>
          <a:xfrm rot="21420000">
            <a:off x="983063" y="3676485"/>
            <a:ext cx="9755187" cy="550333"/>
          </a:xfrm>
        </p:spPr>
        <p:txBody>
          <a:bodyPr/>
          <a:lstStyle/>
          <a:p>
            <a:r>
              <a:rPr lang="en-GB" dirty="0"/>
              <a:t>You need to work om a timeline of events!</a:t>
            </a:r>
          </a:p>
        </p:txBody>
      </p:sp>
      <p:pic>
        <p:nvPicPr>
          <p:cNvPr id="5"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11" y="260734"/>
            <a:ext cx="2665927" cy="160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25623"/>
      </p:ext>
    </p:extLst>
  </p:cSld>
  <p:clrMapOvr>
    <a:masterClrMapping/>
  </p:clrMapOvr>
  <p:transition spd="slow">
    <p:wipe/>
    <p:sndAc>
      <p:stSnd>
        <p:snd r:embed="rId2" name="click.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077119" y="1679437"/>
            <a:ext cx="8795664" cy="2766528"/>
          </a:xfrm>
        </p:spPr>
        <p:txBody>
          <a:bodyPr>
            <a:normAutofit fontScale="90000"/>
          </a:bodyPr>
          <a:lstStyle/>
          <a:p>
            <a:pPr algn="ctr"/>
            <a:r>
              <a:rPr lang="en-GB" sz="12000" dirty="0"/>
              <a:t>Not the best idea</a:t>
            </a:r>
          </a:p>
        </p:txBody>
      </p:sp>
      <p:pic>
        <p:nvPicPr>
          <p:cNvPr id="5"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11" y="260734"/>
            <a:ext cx="2665927" cy="16076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3.tietuku.com/5a562dcb478b46e8.jpg"/>
          <p:cNvPicPr>
            <a:picLocks noChangeAspect="1" noChangeArrowheads="1"/>
          </p:cNvPicPr>
          <p:nvPr/>
        </p:nvPicPr>
        <p:blipFill rotWithShape="1">
          <a:blip r:embed="rId5">
            <a:extLst>
              <a:ext uri="{28A0092B-C50C-407E-A947-70E740481C1C}">
                <a14:useLocalDpi xmlns:a14="http://schemas.microsoft.com/office/drawing/2010/main" val="0"/>
              </a:ext>
            </a:extLst>
          </a:blip>
          <a:srcRect l="28015" t="5006" r="25032" b="19626"/>
          <a:stretch/>
        </p:blipFill>
        <p:spPr bwMode="auto">
          <a:xfrm rot="21154058">
            <a:off x="617105" y="3422841"/>
            <a:ext cx="2378438" cy="2387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88435"/>
      </p:ext>
    </p:extLst>
  </p:cSld>
  <p:clrMapOvr>
    <a:masterClrMapping/>
  </p:clrMapOvr>
  <p:transition spd="slow">
    <p:wipe/>
    <p:sndAc>
      <p:stSnd>
        <p:snd r:embed="rId2" name="click.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YEEESSSSS!</a:t>
            </a:r>
          </a:p>
        </p:txBody>
      </p:sp>
      <p:sp>
        <p:nvSpPr>
          <p:cNvPr id="3" name="Subtitle 2"/>
          <p:cNvSpPr>
            <a:spLocks noGrp="1"/>
          </p:cNvSpPr>
          <p:nvPr>
            <p:ph type="subTitle" idx="1"/>
          </p:nvPr>
        </p:nvSpPr>
        <p:spPr/>
        <p:txBody>
          <a:bodyPr/>
          <a:lstStyle/>
          <a:p>
            <a:r>
              <a:rPr lang="en-GB" dirty="0"/>
              <a:t>A lucky guess?</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68" y="3759039"/>
            <a:ext cx="2426047" cy="242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45280"/>
      </p:ext>
    </p:extLst>
  </p:cSld>
  <p:clrMapOvr>
    <a:masterClrMapping/>
  </p:clrMapOvr>
  <p:transition spd="slow">
    <p:wipe/>
    <p:sndAc>
      <p:stSnd>
        <p:snd r:embed="rId2" name="click.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077" y="88285"/>
            <a:ext cx="9755187" cy="2766528"/>
          </a:xfrm>
        </p:spPr>
        <p:txBody>
          <a:bodyPr>
            <a:normAutofit/>
          </a:bodyPr>
          <a:lstStyle/>
          <a:p>
            <a:pPr algn="ctr"/>
            <a:r>
              <a:rPr lang="en-GB" sz="12000" dirty="0"/>
              <a:t>That’s right</a:t>
            </a:r>
          </a:p>
        </p:txBody>
      </p:sp>
      <p:sp>
        <p:nvSpPr>
          <p:cNvPr id="3" name="Subtitle 2"/>
          <p:cNvSpPr>
            <a:spLocks noGrp="1"/>
          </p:cNvSpPr>
          <p:nvPr>
            <p:ph type="subTitle" idx="1"/>
          </p:nvPr>
        </p:nvSpPr>
        <p:spPr>
          <a:xfrm rot="21420000">
            <a:off x="290491" y="2843866"/>
            <a:ext cx="10169475" cy="550333"/>
          </a:xfrm>
        </p:spPr>
        <p:txBody>
          <a:bodyPr/>
          <a:lstStyle/>
          <a:p>
            <a:r>
              <a:rPr lang="en-GB" dirty="0"/>
              <a:t>Hitler started his plan to create a club of dictators. Mussolini and Hitler signed the R0me-Berlin Axis in October 1936. After that he would try to recruit to general Franco of </a:t>
            </a:r>
            <a:r>
              <a:rPr lang="en-GB" dirty="0" err="1"/>
              <a:t>spain</a:t>
            </a:r>
            <a:r>
              <a:rPr lang="en-GB" dirty="0"/>
              <a:t> .</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21802"/>
      </p:ext>
    </p:extLst>
  </p:cSld>
  <p:clrMapOvr>
    <a:masterClrMapping/>
  </p:clrMapOvr>
  <p:transition spd="slow">
    <p:wipe/>
    <p:sndAc>
      <p:stSnd>
        <p:snd r:embed="rId2" name="click.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90" y="292914"/>
            <a:ext cx="11228614" cy="1151965"/>
          </a:xfrm>
        </p:spPr>
        <p:txBody>
          <a:bodyPr>
            <a:normAutofit/>
          </a:bodyPr>
          <a:lstStyle/>
          <a:p>
            <a:r>
              <a:rPr lang="en-GB" dirty="0"/>
              <a:t>Later Hitler admitted ….</a:t>
            </a:r>
          </a:p>
        </p:txBody>
      </p:sp>
      <p:sp>
        <p:nvSpPr>
          <p:cNvPr id="5" name="Rounded Rectangle 4">
            <a:hlinkClick r:id="rId3" action="ppaction://hlinksldjump"/>
          </p:cNvPr>
          <p:cNvSpPr/>
          <p:nvPr/>
        </p:nvSpPr>
        <p:spPr>
          <a:xfrm>
            <a:off x="154010" y="1400456"/>
            <a:ext cx="6066486" cy="98732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latin typeface="Calibri" panose="020F0502020204030204" pitchFamily="34" charset="0"/>
              </a:rPr>
              <a:t>“If the French had marched we would have had to withdraw with our heads in our hands..”</a:t>
            </a:r>
          </a:p>
        </p:txBody>
      </p:sp>
      <p:sp>
        <p:nvSpPr>
          <p:cNvPr id="12" name="Rounded Rectangle 11">
            <a:hlinkClick r:id="rId4" action="ppaction://hlinksldjump"/>
          </p:cNvPr>
          <p:cNvSpPr/>
          <p:nvPr/>
        </p:nvSpPr>
        <p:spPr>
          <a:xfrm>
            <a:off x="1139511" y="2602087"/>
            <a:ext cx="6046900" cy="106400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latin typeface="Calibri" panose="020F0502020204030204" pitchFamily="34" charset="0"/>
              </a:rPr>
              <a:t>“If the French had marched we would have had to withdraw with out tails between our legs</a:t>
            </a:r>
            <a:r>
              <a:rPr lang="en-GB" sz="2200" b="1" dirty="0">
                <a:solidFill>
                  <a:schemeClr val="tx1"/>
                </a:solidFill>
                <a:latin typeface="Calibri" panose="020F0502020204030204" pitchFamily="34" charset="0"/>
              </a:rPr>
              <a:t>”</a:t>
            </a:r>
          </a:p>
        </p:txBody>
      </p:sp>
      <p:sp>
        <p:nvSpPr>
          <p:cNvPr id="14" name="Rounded Rectangle 13">
            <a:hlinkClick r:id="rId4" action="ppaction://hlinksldjump"/>
          </p:cNvPr>
          <p:cNvSpPr/>
          <p:nvPr/>
        </p:nvSpPr>
        <p:spPr>
          <a:xfrm>
            <a:off x="4040209" y="5118582"/>
            <a:ext cx="6730285" cy="98303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latin typeface="Calibri" panose="020F0502020204030204" pitchFamily="34" charset="0"/>
              </a:rPr>
              <a:t>“ The forty eight hours after the march into the Rhineland were the most nerve-wracking of my life..”</a:t>
            </a:r>
          </a:p>
        </p:txBody>
      </p:sp>
      <p:sp>
        <p:nvSpPr>
          <p:cNvPr id="15" name="Rounded Rectangle 14">
            <a:hlinkClick r:id="rId3" action="ppaction://hlinksldjump"/>
          </p:cNvPr>
          <p:cNvSpPr/>
          <p:nvPr/>
        </p:nvSpPr>
        <p:spPr>
          <a:xfrm>
            <a:off x="2236632" y="3880397"/>
            <a:ext cx="6430851" cy="103141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latin typeface="Calibri" panose="020F0502020204030204" pitchFamily="34" charset="0"/>
              </a:rPr>
              <a:t>“ The twenty four hours after the march into the Rhineland were the most exciting of my life..”</a:t>
            </a:r>
          </a:p>
        </p:txBody>
      </p:sp>
    </p:spTree>
    <p:extLst>
      <p:ext uri="{BB962C8B-B14F-4D97-AF65-F5344CB8AC3E}">
        <p14:creationId xmlns:p14="http://schemas.microsoft.com/office/powerpoint/2010/main" val="1044206017"/>
      </p:ext>
    </p:extLst>
  </p:cSld>
  <p:clrMapOvr>
    <a:masterClrMapping/>
  </p:clrMapOvr>
  <p:transition spd="slow">
    <p:wipe/>
    <p:sndAc>
      <p:stSnd>
        <p:snd r:embed="rId2" name="click.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231665" y="489003"/>
            <a:ext cx="8795664" cy="2766528"/>
          </a:xfrm>
        </p:spPr>
        <p:txBody>
          <a:bodyPr>
            <a:normAutofit fontScale="90000"/>
          </a:bodyPr>
          <a:lstStyle/>
          <a:p>
            <a:pPr algn="ctr"/>
            <a:r>
              <a:rPr lang="en-GB" sz="12000" dirty="0"/>
              <a:t>Sorry, wrong.</a:t>
            </a:r>
          </a:p>
        </p:txBody>
      </p:sp>
      <p:pic>
        <p:nvPicPr>
          <p:cNvPr id="5"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11" y="260734"/>
            <a:ext cx="2665927" cy="1607697"/>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a:spLocks noGrp="1"/>
          </p:cNvSpPr>
          <p:nvPr>
            <p:ph type="subTitle" idx="1"/>
          </p:nvPr>
        </p:nvSpPr>
        <p:spPr>
          <a:xfrm rot="21420000">
            <a:off x="432158" y="3384779"/>
            <a:ext cx="10169475" cy="550333"/>
          </a:xfrm>
        </p:spPr>
        <p:txBody>
          <a:bodyPr/>
          <a:lstStyle/>
          <a:p>
            <a:r>
              <a:rPr lang="en-GB" dirty="0"/>
              <a:t>Remember to read questions very carefully. One word can change the entire nature of what is being asked of you.</a:t>
            </a:r>
          </a:p>
        </p:txBody>
      </p:sp>
    </p:spTree>
    <p:extLst>
      <p:ext uri="{BB962C8B-B14F-4D97-AF65-F5344CB8AC3E}">
        <p14:creationId xmlns:p14="http://schemas.microsoft.com/office/powerpoint/2010/main" val="25965348"/>
      </p:ext>
    </p:extLst>
  </p:cSld>
  <p:clrMapOvr>
    <a:masterClrMapping/>
  </p:clrMapOvr>
  <p:transition spd="slow">
    <p:wipe/>
    <p:sndAc>
      <p:stSnd>
        <p:snd r:embed="rId2" name="click.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077" y="88285"/>
            <a:ext cx="9755187" cy="2766528"/>
          </a:xfrm>
        </p:spPr>
        <p:txBody>
          <a:bodyPr>
            <a:normAutofit/>
          </a:bodyPr>
          <a:lstStyle/>
          <a:p>
            <a:pPr algn="ctr"/>
            <a:r>
              <a:rPr lang="en-GB" sz="12000" dirty="0"/>
              <a:t>Nice! </a:t>
            </a:r>
          </a:p>
        </p:txBody>
      </p:sp>
      <p:sp>
        <p:nvSpPr>
          <p:cNvPr id="3" name="Subtitle 2"/>
          <p:cNvSpPr>
            <a:spLocks noGrp="1"/>
          </p:cNvSpPr>
          <p:nvPr>
            <p:ph type="subTitle" idx="1"/>
          </p:nvPr>
        </p:nvSpPr>
        <p:spPr>
          <a:xfrm rot="21420000">
            <a:off x="290491" y="2843866"/>
            <a:ext cx="10169475" cy="550333"/>
          </a:xfrm>
        </p:spPr>
        <p:txBody>
          <a:bodyPr/>
          <a:lstStyle/>
          <a:p>
            <a:r>
              <a:rPr lang="en-GB" dirty="0"/>
              <a:t>Remembering and using relevant quotes helps provide evidence to support your answers</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223833"/>
      </p:ext>
    </p:extLst>
  </p:cSld>
  <p:clrMapOvr>
    <a:masterClrMapping/>
  </p:clrMapOvr>
  <p:transition spd="slow">
    <p:wipe/>
    <p:sndAc>
      <p:stSnd>
        <p:snd r:embed="rId2" name="click.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69" y="366735"/>
            <a:ext cx="11079762" cy="1151965"/>
          </a:xfrm>
        </p:spPr>
        <p:txBody>
          <a:bodyPr>
            <a:noAutofit/>
          </a:bodyPr>
          <a:lstStyle/>
          <a:p>
            <a:pPr algn="ctr"/>
            <a:r>
              <a:rPr lang="en-GB" sz="3600" dirty="0"/>
              <a:t>Why was sending German troops into the  Rhineland a risk for Hitler? – NOT a factor!</a:t>
            </a:r>
            <a:br>
              <a:rPr lang="en-GB" sz="3600" dirty="0"/>
            </a:br>
            <a:endParaRPr lang="en-GB" sz="3600" dirty="0"/>
          </a:p>
        </p:txBody>
      </p:sp>
      <p:sp>
        <p:nvSpPr>
          <p:cNvPr id="8" name="Rounded Rectangle 7">
            <a:hlinkClick r:id="rId3" action="ppaction://hlinksldjump"/>
          </p:cNvPr>
          <p:cNvSpPr/>
          <p:nvPr/>
        </p:nvSpPr>
        <p:spPr>
          <a:xfrm>
            <a:off x="429572" y="151870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Failure would be humiliating</a:t>
            </a:r>
          </a:p>
        </p:txBody>
      </p:sp>
      <p:sp>
        <p:nvSpPr>
          <p:cNvPr id="12" name="Rounded Rectangle 11">
            <a:hlinkClick r:id="rId3" action="ppaction://hlinksldjump"/>
          </p:cNvPr>
          <p:cNvSpPr/>
          <p:nvPr/>
        </p:nvSpPr>
        <p:spPr>
          <a:xfrm>
            <a:off x="429572" y="4133111"/>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German Army was still weak</a:t>
            </a:r>
          </a:p>
        </p:txBody>
      </p:sp>
      <p:sp>
        <p:nvSpPr>
          <p:cNvPr id="5" name="Rounded Rectangle 4">
            <a:hlinkClick r:id="rId3" action="ppaction://hlinksldjump"/>
          </p:cNvPr>
          <p:cNvSpPr/>
          <p:nvPr/>
        </p:nvSpPr>
        <p:spPr>
          <a:xfrm>
            <a:off x="4278208" y="276580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League of Nations could get involved</a:t>
            </a:r>
          </a:p>
        </p:txBody>
      </p:sp>
      <p:sp>
        <p:nvSpPr>
          <p:cNvPr id="6" name="Rounded Rectangle 5">
            <a:hlinkClick r:id="rId3" action="ppaction://hlinksldjump"/>
          </p:cNvPr>
          <p:cNvSpPr/>
          <p:nvPr/>
        </p:nvSpPr>
        <p:spPr>
          <a:xfrm>
            <a:off x="8347932" y="151870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Hitler’s Generals  said it was a bad idea.</a:t>
            </a:r>
          </a:p>
        </p:txBody>
      </p:sp>
      <p:sp>
        <p:nvSpPr>
          <p:cNvPr id="7" name="Rounded Rectangle 6">
            <a:hlinkClick r:id="rId4" action="ppaction://hlinksldjump"/>
          </p:cNvPr>
          <p:cNvSpPr/>
          <p:nvPr/>
        </p:nvSpPr>
        <p:spPr>
          <a:xfrm>
            <a:off x="8347932" y="4067709"/>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French were holding elections </a:t>
            </a:r>
          </a:p>
        </p:txBody>
      </p:sp>
    </p:spTree>
    <p:extLst>
      <p:ext uri="{BB962C8B-B14F-4D97-AF65-F5344CB8AC3E}">
        <p14:creationId xmlns:p14="http://schemas.microsoft.com/office/powerpoint/2010/main" val="1220957515"/>
      </p:ext>
    </p:extLst>
  </p:cSld>
  <p:clrMapOvr>
    <a:masterClrMapping/>
  </p:clrMapOvr>
  <p:transition spd="slow">
    <p:wipe/>
    <p:sndAc>
      <p:stSnd>
        <p:snd r:embed="rId2" name="click.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077" y="88285"/>
            <a:ext cx="9755187" cy="2766528"/>
          </a:xfrm>
        </p:spPr>
        <p:txBody>
          <a:bodyPr>
            <a:normAutofit/>
          </a:bodyPr>
          <a:lstStyle/>
          <a:p>
            <a:pPr algn="ctr"/>
            <a:r>
              <a:rPr lang="en-GB" sz="12000" dirty="0"/>
              <a:t>Good spot! </a:t>
            </a:r>
          </a:p>
        </p:txBody>
      </p:sp>
      <p:sp>
        <p:nvSpPr>
          <p:cNvPr id="3" name="Subtitle 2"/>
          <p:cNvSpPr>
            <a:spLocks noGrp="1"/>
          </p:cNvSpPr>
          <p:nvPr>
            <p:ph type="subTitle" idx="1"/>
          </p:nvPr>
        </p:nvSpPr>
        <p:spPr>
          <a:xfrm rot="21420000">
            <a:off x="354886" y="3092802"/>
            <a:ext cx="10169475" cy="550333"/>
          </a:xfrm>
        </p:spPr>
        <p:txBody>
          <a:bodyPr/>
          <a:lstStyle/>
          <a:p>
            <a:r>
              <a:rPr lang="en-GB" dirty="0"/>
              <a:t>Remember to read exam questions really carefully. It is very easy to miss a word or the general point of the question. </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615902"/>
      </p:ext>
    </p:extLst>
  </p:cSld>
  <p:clrMapOvr>
    <a:masterClrMapping/>
  </p:clrMapOvr>
  <p:transition spd="slow">
    <p:wipe/>
    <p:sndAc>
      <p:stSnd>
        <p:snd r:embed="rId2" name="click.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69" y="366735"/>
            <a:ext cx="11079762" cy="1151965"/>
          </a:xfrm>
        </p:spPr>
        <p:txBody>
          <a:bodyPr>
            <a:noAutofit/>
          </a:bodyPr>
          <a:lstStyle/>
          <a:p>
            <a:pPr algn="ctr"/>
            <a:r>
              <a:rPr lang="en-GB" sz="3600" dirty="0"/>
              <a:t>A factor that did not  help Hitler get the Rhineland</a:t>
            </a:r>
            <a:br>
              <a:rPr lang="en-GB" sz="3600" dirty="0"/>
            </a:br>
            <a:endParaRPr lang="en-GB" sz="3600" dirty="0"/>
          </a:p>
        </p:txBody>
      </p:sp>
      <p:sp>
        <p:nvSpPr>
          <p:cNvPr id="8" name="Rounded Rectangle 7">
            <a:hlinkClick r:id="rId3" action="ppaction://hlinksldjump"/>
          </p:cNvPr>
          <p:cNvSpPr/>
          <p:nvPr/>
        </p:nvSpPr>
        <p:spPr>
          <a:xfrm>
            <a:off x="429572" y="151870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Britain was sympathetic</a:t>
            </a:r>
          </a:p>
        </p:txBody>
      </p:sp>
      <p:sp>
        <p:nvSpPr>
          <p:cNvPr id="12" name="Rounded Rectangle 11">
            <a:hlinkClick r:id="rId4" action="ppaction://hlinksldjump"/>
          </p:cNvPr>
          <p:cNvSpPr/>
          <p:nvPr/>
        </p:nvSpPr>
        <p:spPr>
          <a:xfrm>
            <a:off x="429572" y="4133111"/>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France had a stronger army </a:t>
            </a:r>
          </a:p>
        </p:txBody>
      </p:sp>
      <p:sp>
        <p:nvSpPr>
          <p:cNvPr id="5" name="Rounded Rectangle 4">
            <a:hlinkClick r:id="rId3" action="ppaction://hlinksldjump"/>
          </p:cNvPr>
          <p:cNvSpPr/>
          <p:nvPr/>
        </p:nvSpPr>
        <p:spPr>
          <a:xfrm>
            <a:off x="4278208" y="276580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League was dead in all but name</a:t>
            </a:r>
          </a:p>
        </p:txBody>
      </p:sp>
      <p:sp>
        <p:nvSpPr>
          <p:cNvPr id="6" name="Rounded Rectangle 5">
            <a:hlinkClick r:id="rId3" action="ppaction://hlinksldjump"/>
          </p:cNvPr>
          <p:cNvSpPr/>
          <p:nvPr/>
        </p:nvSpPr>
        <p:spPr>
          <a:xfrm>
            <a:off x="8347932" y="151870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Hitler lied saying he had more army units than he really had</a:t>
            </a:r>
          </a:p>
        </p:txBody>
      </p:sp>
      <p:sp>
        <p:nvSpPr>
          <p:cNvPr id="7" name="Rounded Rectangle 6">
            <a:hlinkClick r:id="rId3" action="ppaction://hlinksldjump"/>
          </p:cNvPr>
          <p:cNvSpPr/>
          <p:nvPr/>
        </p:nvSpPr>
        <p:spPr>
          <a:xfrm>
            <a:off x="8347932" y="4067709"/>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French were holding elections </a:t>
            </a:r>
          </a:p>
        </p:txBody>
      </p:sp>
    </p:spTree>
    <p:extLst>
      <p:ext uri="{BB962C8B-B14F-4D97-AF65-F5344CB8AC3E}">
        <p14:creationId xmlns:p14="http://schemas.microsoft.com/office/powerpoint/2010/main" val="3047598711"/>
      </p:ext>
    </p:extLst>
  </p:cSld>
  <p:clrMapOvr>
    <a:masterClrMapping/>
  </p:clrMapOvr>
  <p:transition spd="slow">
    <p:wipe/>
    <p:sndAc>
      <p:stSnd>
        <p:snd r:embed="rId2" name="click.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710" y="726913"/>
            <a:ext cx="9755187" cy="2766528"/>
          </a:xfrm>
        </p:spPr>
        <p:txBody>
          <a:bodyPr>
            <a:normAutofit/>
          </a:bodyPr>
          <a:lstStyle/>
          <a:p>
            <a:pPr algn="ctr"/>
            <a:r>
              <a:rPr lang="en-GB" sz="12000" dirty="0"/>
              <a:t>Too Easy ? </a:t>
            </a:r>
          </a:p>
        </p:txBody>
      </p:sp>
      <p:pic>
        <p:nvPicPr>
          <p:cNvPr id="2052"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323" y="0"/>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47326"/>
      </p:ext>
    </p:extLst>
  </p:cSld>
  <p:clrMapOvr>
    <a:masterClrMapping/>
  </p:clrMapOvr>
  <p:transition spd="slow">
    <p:wipe/>
    <p:sndAc>
      <p:stSnd>
        <p:snd r:embed="rId2" name="click.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758538" y="726913"/>
            <a:ext cx="9755187" cy="2766528"/>
          </a:xfrm>
        </p:spPr>
        <p:txBody>
          <a:bodyPr>
            <a:noAutofit/>
          </a:bodyPr>
          <a:lstStyle/>
          <a:p>
            <a:pPr algn="ctr"/>
            <a:r>
              <a:rPr lang="en-GB" dirty="0"/>
              <a:t>Read The Question More carefully </a:t>
            </a:r>
          </a:p>
        </p:txBody>
      </p:sp>
      <p:pic>
        <p:nvPicPr>
          <p:cNvPr id="4"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975" y="3531968"/>
            <a:ext cx="2665927" cy="160769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s-media-cache-ak0.pinimg.com/236x/35/fc/c4/35fcc44b5aae6708a7b7d972164f84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6988" y="118489"/>
            <a:ext cx="22479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871640"/>
      </p:ext>
    </p:extLst>
  </p:cSld>
  <p:clrMapOvr>
    <a:masterClrMapping/>
  </p:clrMapOvr>
  <p:transition spd="slow">
    <p:wipe/>
    <p:sndAc>
      <p:stSnd>
        <p:snd r:embed="rId2" name="click.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1506" y="76436"/>
            <a:ext cx="10207918" cy="2766528"/>
          </a:xfrm>
        </p:spPr>
        <p:txBody>
          <a:bodyPr>
            <a:normAutofit/>
          </a:bodyPr>
          <a:lstStyle/>
          <a:p>
            <a:pPr algn="ctr"/>
            <a:r>
              <a:rPr lang="en-GB" sz="8800" dirty="0"/>
              <a:t>Fail! </a:t>
            </a:r>
          </a:p>
        </p:txBody>
      </p:sp>
      <p:sp>
        <p:nvSpPr>
          <p:cNvPr id="3" name="Subtitle 2"/>
          <p:cNvSpPr>
            <a:spLocks noGrp="1"/>
          </p:cNvSpPr>
          <p:nvPr>
            <p:ph type="subTitle" idx="1"/>
          </p:nvPr>
        </p:nvSpPr>
        <p:spPr>
          <a:xfrm rot="21420000">
            <a:off x="457917" y="3373927"/>
            <a:ext cx="10169475" cy="550333"/>
          </a:xfrm>
        </p:spPr>
        <p:txBody>
          <a:bodyPr/>
          <a:lstStyle/>
          <a:p>
            <a:pPr algn="ctr"/>
            <a:r>
              <a:rPr lang="en-GB" dirty="0"/>
              <a:t>This helped !</a:t>
            </a:r>
          </a:p>
        </p:txBody>
      </p:sp>
      <p:pic>
        <p:nvPicPr>
          <p:cNvPr id="7"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76" y="3222875"/>
            <a:ext cx="2665927" cy="160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92939"/>
      </p:ext>
    </p:extLst>
  </p:cSld>
  <p:clrMapOvr>
    <a:masterClrMapping/>
  </p:clrMapOvr>
  <p:transition spd="slow">
    <p:wipe/>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0"/>
            <a:ext cx="11423561" cy="1151965"/>
          </a:xfrm>
        </p:spPr>
        <p:txBody>
          <a:bodyPr>
            <a:noAutofit/>
          </a:bodyPr>
          <a:lstStyle/>
          <a:p>
            <a:pPr algn="ctr"/>
            <a:r>
              <a:rPr lang="en-GB" sz="3600" dirty="0"/>
              <a:t>How had Germany strengthened between 1933-35?</a:t>
            </a:r>
          </a:p>
        </p:txBody>
      </p:sp>
      <p:sp>
        <p:nvSpPr>
          <p:cNvPr id="8" name="Rounded Rectangle 7">
            <a:hlinkClick r:id="rId3" action="ppaction://hlinksldjump"/>
          </p:cNvPr>
          <p:cNvSpPr/>
          <p:nvPr/>
        </p:nvSpPr>
        <p:spPr>
          <a:xfrm>
            <a:off x="1354438" y="2021928"/>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Rebuilt the army in secret</a:t>
            </a:r>
          </a:p>
        </p:txBody>
      </p:sp>
      <p:sp>
        <p:nvSpPr>
          <p:cNvPr id="7" name="Rounded Rectangle 6">
            <a:hlinkClick r:id="rId4" action="ppaction://hlinksldjump"/>
          </p:cNvPr>
          <p:cNvSpPr/>
          <p:nvPr/>
        </p:nvSpPr>
        <p:spPr>
          <a:xfrm>
            <a:off x="3575330" y="1242118"/>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Invaded the Saarland</a:t>
            </a:r>
          </a:p>
        </p:txBody>
      </p:sp>
      <p:sp>
        <p:nvSpPr>
          <p:cNvPr id="14" name="Rounded Rectangle 13">
            <a:hlinkClick r:id="rId4" action="ppaction://hlinksldjump"/>
          </p:cNvPr>
          <p:cNvSpPr/>
          <p:nvPr/>
        </p:nvSpPr>
        <p:spPr>
          <a:xfrm>
            <a:off x="1344779" y="4039564"/>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rPr>
              <a:t>Remiltarised</a:t>
            </a:r>
            <a:r>
              <a:rPr lang="en-GB" sz="2000" dirty="0">
                <a:solidFill>
                  <a:schemeClr val="tx1"/>
                </a:solidFill>
              </a:rPr>
              <a:t> the Saarland</a:t>
            </a:r>
          </a:p>
        </p:txBody>
      </p:sp>
      <p:sp>
        <p:nvSpPr>
          <p:cNvPr id="16" name="Rounded Rectangle 15">
            <a:hlinkClick r:id="rId5" action="ppaction://hlinksldjump"/>
          </p:cNvPr>
          <p:cNvSpPr/>
          <p:nvPr/>
        </p:nvSpPr>
        <p:spPr>
          <a:xfrm>
            <a:off x="5799083" y="462398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Anschluss with Austria</a:t>
            </a:r>
          </a:p>
        </p:txBody>
      </p:sp>
      <p:sp>
        <p:nvSpPr>
          <p:cNvPr id="17" name="Rounded Rectangle 16">
            <a:hlinkClick r:id="rId6" action="ppaction://hlinksldjump"/>
          </p:cNvPr>
          <p:cNvSpPr/>
          <p:nvPr/>
        </p:nvSpPr>
        <p:spPr>
          <a:xfrm>
            <a:off x="8017115" y="3863839"/>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Introduced </a:t>
            </a:r>
            <a:br>
              <a:rPr lang="en-GB" sz="2000" dirty="0">
                <a:solidFill>
                  <a:schemeClr val="tx1"/>
                </a:solidFill>
              </a:rPr>
            </a:br>
            <a:r>
              <a:rPr lang="en-GB" sz="2000" dirty="0">
                <a:solidFill>
                  <a:schemeClr val="tx1"/>
                </a:solidFill>
              </a:rPr>
              <a:t>conscription</a:t>
            </a:r>
          </a:p>
        </p:txBody>
      </p:sp>
      <p:sp>
        <p:nvSpPr>
          <p:cNvPr id="24" name="Rounded Rectangle 23">
            <a:hlinkClick r:id="rId4" action="ppaction://hlinksldjump"/>
          </p:cNvPr>
          <p:cNvSpPr/>
          <p:nvPr/>
        </p:nvSpPr>
        <p:spPr>
          <a:xfrm>
            <a:off x="5864900" y="1242118"/>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Invaded the Ruhr</a:t>
            </a:r>
          </a:p>
        </p:txBody>
      </p:sp>
      <p:sp>
        <p:nvSpPr>
          <p:cNvPr id="25" name="Rounded Rectangle 24">
            <a:hlinkClick r:id="rId3" action="ppaction://hlinksldjump"/>
          </p:cNvPr>
          <p:cNvSpPr/>
          <p:nvPr/>
        </p:nvSpPr>
        <p:spPr>
          <a:xfrm>
            <a:off x="3568891" y="4623986"/>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Saarland had been legally returned</a:t>
            </a:r>
          </a:p>
        </p:txBody>
      </p:sp>
      <p:sp>
        <p:nvSpPr>
          <p:cNvPr id="26" name="Rounded Rectangle 25">
            <a:hlinkClick r:id="rId7" action="ppaction://hlinksldjump"/>
          </p:cNvPr>
          <p:cNvSpPr/>
          <p:nvPr/>
        </p:nvSpPr>
        <p:spPr>
          <a:xfrm>
            <a:off x="8017115" y="2021928"/>
            <a:ext cx="1844527" cy="135355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Anglo-German Naval Treaty</a:t>
            </a:r>
          </a:p>
        </p:txBody>
      </p:sp>
    </p:spTree>
    <p:extLst>
      <p:ext uri="{BB962C8B-B14F-4D97-AF65-F5344CB8AC3E}">
        <p14:creationId xmlns:p14="http://schemas.microsoft.com/office/powerpoint/2010/main" val="1659748352"/>
      </p:ext>
    </p:extLst>
  </p:cSld>
  <p:clrMapOvr>
    <a:masterClrMapping/>
  </p:clrMapOvr>
  <p:transition spd="slow">
    <p:wipe/>
    <p:sndAc>
      <p:stSnd>
        <p:snd r:embed="rId2" name="click.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69" y="366735"/>
            <a:ext cx="11079762" cy="1151965"/>
          </a:xfrm>
        </p:spPr>
        <p:txBody>
          <a:bodyPr>
            <a:noAutofit/>
          </a:bodyPr>
          <a:lstStyle/>
          <a:p>
            <a:pPr algn="ctr"/>
            <a:r>
              <a:rPr lang="en-GB" sz="3600" dirty="0"/>
              <a:t>Which was not a consequence of Germany’s Remilitarisation of the Rhineland?</a:t>
            </a:r>
            <a:br>
              <a:rPr lang="en-GB" sz="3600" dirty="0"/>
            </a:br>
            <a:endParaRPr lang="en-GB" sz="3600" dirty="0"/>
          </a:p>
        </p:txBody>
      </p:sp>
      <p:sp>
        <p:nvSpPr>
          <p:cNvPr id="8" name="Rounded Rectangle 7">
            <a:hlinkClick r:id="rId3" action="ppaction://hlinksldjump"/>
          </p:cNvPr>
          <p:cNvSpPr/>
          <p:nvPr/>
        </p:nvSpPr>
        <p:spPr>
          <a:xfrm>
            <a:off x="8659171" y="168147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Hitler kept his troops in the Rhineland</a:t>
            </a:r>
          </a:p>
        </p:txBody>
      </p:sp>
      <p:sp>
        <p:nvSpPr>
          <p:cNvPr id="12" name="Rounded Rectangle 11">
            <a:hlinkClick r:id="rId4" action="ppaction://hlinksldjump"/>
          </p:cNvPr>
          <p:cNvSpPr/>
          <p:nvPr/>
        </p:nvSpPr>
        <p:spPr>
          <a:xfrm>
            <a:off x="5652940" y="168147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Germany left the </a:t>
            </a:r>
            <a:br>
              <a:rPr lang="en-GB" sz="2400" dirty="0">
                <a:solidFill>
                  <a:schemeClr val="tx1"/>
                </a:solidFill>
              </a:rPr>
            </a:br>
            <a:r>
              <a:rPr lang="en-GB" sz="2400" dirty="0">
                <a:solidFill>
                  <a:schemeClr val="tx1"/>
                </a:solidFill>
              </a:rPr>
              <a:t>League</a:t>
            </a:r>
          </a:p>
        </p:txBody>
      </p:sp>
      <p:sp>
        <p:nvSpPr>
          <p:cNvPr id="5" name="Rounded Rectangle 4">
            <a:hlinkClick r:id="rId3" action="ppaction://hlinksldjump"/>
          </p:cNvPr>
          <p:cNvSpPr/>
          <p:nvPr/>
        </p:nvSpPr>
        <p:spPr>
          <a:xfrm>
            <a:off x="5652940" y="390430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Hitler’s reputation in Germany grew</a:t>
            </a:r>
          </a:p>
        </p:txBody>
      </p:sp>
      <p:sp>
        <p:nvSpPr>
          <p:cNvPr id="6" name="Rounded Rectangle 5">
            <a:hlinkClick r:id="rId3" action="ppaction://hlinksldjump"/>
          </p:cNvPr>
          <p:cNvSpPr/>
          <p:nvPr/>
        </p:nvSpPr>
        <p:spPr>
          <a:xfrm>
            <a:off x="8659171" y="3856413"/>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Appeasing Hitler encouraged him to push for more</a:t>
            </a:r>
          </a:p>
        </p:txBody>
      </p:sp>
      <p:pic>
        <p:nvPicPr>
          <p:cNvPr id="14338" name="Picture 2" descr="https://encrypted-tbn3.gstatic.com/images?q=tbn:ANd9GcTTSqC51t1OvJD3QW1wQV-SXfUc1g11x2TRn82W0o3T_FcikI4Q"/>
          <p:cNvPicPr>
            <a:picLocks noChangeAspect="1" noChangeArrowheads="1"/>
          </p:cNvPicPr>
          <p:nvPr/>
        </p:nvPicPr>
        <p:blipFill rotWithShape="1">
          <a:blip r:embed="rId5">
            <a:extLst>
              <a:ext uri="{28A0092B-C50C-407E-A947-70E740481C1C}">
                <a14:useLocalDpi xmlns:a14="http://schemas.microsoft.com/office/drawing/2010/main" val="0"/>
              </a:ext>
            </a:extLst>
          </a:blip>
          <a:srcRect l="23717" r="20841"/>
          <a:stretch/>
        </p:blipFill>
        <p:spPr bwMode="auto">
          <a:xfrm>
            <a:off x="1466324" y="1680283"/>
            <a:ext cx="2521762" cy="4015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59544"/>
      </p:ext>
    </p:extLst>
  </p:cSld>
  <p:clrMapOvr>
    <a:masterClrMapping/>
  </p:clrMapOvr>
  <p:transition spd="slow">
    <p:wipe/>
    <p:sndAc>
      <p:stSnd>
        <p:snd r:embed="rId2" name="click.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077" y="88285"/>
            <a:ext cx="9755187" cy="2766528"/>
          </a:xfrm>
        </p:spPr>
        <p:txBody>
          <a:bodyPr>
            <a:normAutofit/>
          </a:bodyPr>
          <a:lstStyle/>
          <a:p>
            <a:pPr algn="ctr"/>
            <a:r>
              <a:rPr lang="en-GB" sz="12000" dirty="0"/>
              <a:t>Happy face </a:t>
            </a:r>
          </a:p>
        </p:txBody>
      </p:sp>
      <p:sp>
        <p:nvSpPr>
          <p:cNvPr id="3" name="Subtitle 2"/>
          <p:cNvSpPr>
            <a:spLocks noGrp="1"/>
          </p:cNvSpPr>
          <p:nvPr>
            <p:ph type="subTitle" idx="1"/>
          </p:nvPr>
        </p:nvSpPr>
        <p:spPr>
          <a:xfrm rot="21420000">
            <a:off x="354886" y="3326794"/>
            <a:ext cx="10169475" cy="550333"/>
          </a:xfrm>
        </p:spPr>
        <p:txBody>
          <a:bodyPr/>
          <a:lstStyle/>
          <a:p>
            <a:r>
              <a:rPr lang="en-GB" dirty="0"/>
              <a:t>Hitler had already taken Germany out of the league when he became Chancellor in 1933</a:t>
            </a:r>
          </a:p>
        </p:txBody>
      </p:sp>
      <p:pic>
        <p:nvPicPr>
          <p:cNvPr id="6"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5" y="4520484"/>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18416"/>
      </p:ext>
    </p:extLst>
  </p:cSld>
  <p:clrMapOvr>
    <a:masterClrMapping/>
  </p:clrMapOvr>
  <p:transition spd="slow">
    <p:wipe/>
    <p:sndAc>
      <p:stSnd>
        <p:snd r:embed="rId2" name="click.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1506" y="76436"/>
            <a:ext cx="10207918" cy="2766528"/>
          </a:xfrm>
        </p:spPr>
        <p:txBody>
          <a:bodyPr>
            <a:normAutofit/>
          </a:bodyPr>
          <a:lstStyle/>
          <a:p>
            <a:pPr algn="ctr"/>
            <a:r>
              <a:rPr lang="en-GB" sz="8800" dirty="0"/>
              <a:t>Head in hands</a:t>
            </a:r>
          </a:p>
        </p:txBody>
      </p:sp>
      <p:sp>
        <p:nvSpPr>
          <p:cNvPr id="3" name="Subtitle 2"/>
          <p:cNvSpPr>
            <a:spLocks noGrp="1"/>
          </p:cNvSpPr>
          <p:nvPr>
            <p:ph type="subTitle" idx="1"/>
          </p:nvPr>
        </p:nvSpPr>
        <p:spPr>
          <a:xfrm rot="21420000">
            <a:off x="457917" y="3373927"/>
            <a:ext cx="10169475" cy="550333"/>
          </a:xfrm>
        </p:spPr>
        <p:txBody>
          <a:bodyPr/>
          <a:lstStyle/>
          <a:p>
            <a:pPr algn="ctr"/>
            <a:r>
              <a:rPr lang="en-GB" dirty="0"/>
              <a:t>This was a result</a:t>
            </a:r>
          </a:p>
        </p:txBody>
      </p:sp>
      <p:pic>
        <p:nvPicPr>
          <p:cNvPr id="7"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276" y="3222875"/>
            <a:ext cx="2665927" cy="160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91706"/>
      </p:ext>
    </p:extLst>
  </p:cSld>
  <p:clrMapOvr>
    <a:masterClrMapping/>
  </p:clrMapOvr>
  <p:transition spd="slow">
    <p:wipe/>
    <p:sndAc>
      <p:stSnd>
        <p:snd r:embed="rId2" name="click.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69" y="366735"/>
            <a:ext cx="11079762" cy="1151965"/>
          </a:xfrm>
        </p:spPr>
        <p:txBody>
          <a:bodyPr>
            <a:noAutofit/>
          </a:bodyPr>
          <a:lstStyle/>
          <a:p>
            <a:pPr algn="ctr"/>
            <a:r>
              <a:rPr lang="en-GB" sz="3600" dirty="0"/>
              <a:t>Which of the following does not help describe what happened in the Rhineland</a:t>
            </a:r>
            <a:br>
              <a:rPr lang="en-GB" sz="3600" dirty="0"/>
            </a:br>
            <a:endParaRPr lang="en-GB" sz="3600" dirty="0"/>
          </a:p>
        </p:txBody>
      </p:sp>
      <p:sp>
        <p:nvSpPr>
          <p:cNvPr id="12" name="Rounded Rectangle 11">
            <a:hlinkClick r:id="rId3" action="ppaction://hlinksldjump"/>
          </p:cNvPr>
          <p:cNvSpPr/>
          <p:nvPr/>
        </p:nvSpPr>
        <p:spPr>
          <a:xfrm>
            <a:off x="228969" y="1518701"/>
            <a:ext cx="10228676" cy="60631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Why : Hitler swore to destroy Versailles and success in the Rhineland would strengthen him.</a:t>
            </a:r>
          </a:p>
        </p:txBody>
      </p:sp>
      <p:sp>
        <p:nvSpPr>
          <p:cNvPr id="10" name="Rounded Rectangle 9">
            <a:hlinkClick r:id="rId3" action="ppaction://hlinksldjump"/>
          </p:cNvPr>
          <p:cNvSpPr/>
          <p:nvPr/>
        </p:nvSpPr>
        <p:spPr>
          <a:xfrm>
            <a:off x="228969" y="2340803"/>
            <a:ext cx="10228676" cy="60631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Why : Hitler had been watching the League fail time and time again. 1936 was a good time to act.</a:t>
            </a:r>
          </a:p>
        </p:txBody>
      </p:sp>
      <p:sp>
        <p:nvSpPr>
          <p:cNvPr id="11" name="Rounded Rectangle 10">
            <a:hlinkClick r:id="rId3" action="ppaction://hlinksldjump"/>
          </p:cNvPr>
          <p:cNvSpPr/>
          <p:nvPr/>
        </p:nvSpPr>
        <p:spPr>
          <a:xfrm>
            <a:off x="228969" y="3162905"/>
            <a:ext cx="10228676" cy="60631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 What : German troops entered the Rhineland unopposed.  </a:t>
            </a:r>
          </a:p>
        </p:txBody>
      </p:sp>
      <p:sp>
        <p:nvSpPr>
          <p:cNvPr id="13" name="Rounded Rectangle 12">
            <a:hlinkClick r:id="rId3" action="ppaction://hlinksldjump"/>
          </p:cNvPr>
          <p:cNvSpPr/>
          <p:nvPr/>
        </p:nvSpPr>
        <p:spPr>
          <a:xfrm>
            <a:off x="228969" y="3985007"/>
            <a:ext cx="10228676" cy="60631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What : The French were holding elections so  decided to remove their </a:t>
            </a:r>
            <a:r>
              <a:rPr lang="en-GB" sz="2000">
                <a:solidFill>
                  <a:schemeClr val="tx1"/>
                </a:solidFill>
              </a:rPr>
              <a:t>troops from </a:t>
            </a:r>
            <a:r>
              <a:rPr lang="en-GB" sz="2000" dirty="0">
                <a:solidFill>
                  <a:schemeClr val="tx1"/>
                </a:solidFill>
              </a:rPr>
              <a:t>the area .</a:t>
            </a:r>
          </a:p>
        </p:txBody>
      </p:sp>
      <p:sp>
        <p:nvSpPr>
          <p:cNvPr id="14" name="Rounded Rectangle 13">
            <a:hlinkClick r:id="rId3" action="ppaction://hlinksldjump"/>
          </p:cNvPr>
          <p:cNvSpPr/>
          <p:nvPr/>
        </p:nvSpPr>
        <p:spPr>
          <a:xfrm>
            <a:off x="228969" y="4807109"/>
            <a:ext cx="10228676" cy="60631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What : The German troops were successful and greeted warmly by the people of the Rhineland.</a:t>
            </a:r>
          </a:p>
        </p:txBody>
      </p:sp>
      <p:sp>
        <p:nvSpPr>
          <p:cNvPr id="15" name="Rounded Rectangle 14">
            <a:hlinkClick r:id="rId3" action="ppaction://hlinksldjump"/>
          </p:cNvPr>
          <p:cNvSpPr/>
          <p:nvPr/>
        </p:nvSpPr>
        <p:spPr>
          <a:xfrm>
            <a:off x="228969" y="5629211"/>
            <a:ext cx="10228676" cy="60631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Effects : Hitler got stronger, he thought that the French and British were cowards. He wants more.</a:t>
            </a:r>
          </a:p>
        </p:txBody>
      </p:sp>
      <p:pic>
        <p:nvPicPr>
          <p:cNvPr id="16" name="Picture 4"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3130" y="1454810"/>
            <a:ext cx="734096" cy="7340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3130" y="2276912"/>
            <a:ext cx="734096" cy="7340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3130" y="3110317"/>
            <a:ext cx="734096" cy="7340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icons.iconarchive.com/icons/icons-land/play-stop-pause/256/Step-Forward-Pressed-Blue-icon.png">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3130" y="3943722"/>
            <a:ext cx="734096" cy="7340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icons.iconarchive.com/icons/icons-land/play-stop-pause/256/Step-Forward-Pressed-Blue-icon.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3130" y="4743218"/>
            <a:ext cx="734096" cy="7340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icons.iconarchive.com/icons/icons-land/play-stop-pause/256/Step-Forward-Pressed-Blue-icon.png">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9968" y="5565320"/>
            <a:ext cx="734096" cy="73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74189"/>
      </p:ext>
    </p:extLst>
  </p:cSld>
  <p:clrMapOvr>
    <a:masterClrMapping/>
  </p:clrMapOvr>
  <p:transition spd="slow">
    <p:wipe/>
    <p:sndAc>
      <p:stSnd>
        <p:snd r:embed="rId2" name="click.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1506" y="76436"/>
            <a:ext cx="10207918" cy="2766528"/>
          </a:xfrm>
        </p:spPr>
        <p:txBody>
          <a:bodyPr>
            <a:normAutofit/>
          </a:bodyPr>
          <a:lstStyle/>
          <a:p>
            <a:pPr algn="ctr"/>
            <a:r>
              <a:rPr lang="en-GB" sz="12000" dirty="0"/>
              <a:t>Clever !</a:t>
            </a:r>
          </a:p>
        </p:txBody>
      </p:sp>
      <p:sp>
        <p:nvSpPr>
          <p:cNvPr id="3" name="Subtitle 2"/>
          <p:cNvSpPr>
            <a:spLocks noGrp="1"/>
          </p:cNvSpPr>
          <p:nvPr>
            <p:ph type="subTitle" idx="1"/>
          </p:nvPr>
        </p:nvSpPr>
        <p:spPr>
          <a:xfrm rot="21420000">
            <a:off x="457917" y="3373927"/>
            <a:ext cx="10169475" cy="550333"/>
          </a:xfrm>
        </p:spPr>
        <p:txBody>
          <a:bodyPr/>
          <a:lstStyle/>
          <a:p>
            <a:pPr algn="ctr"/>
            <a:r>
              <a:rPr lang="en-GB" dirty="0"/>
              <a:t>French troops had left after the Locarno Treaties in 1926</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379" y="1017431"/>
            <a:ext cx="1506828" cy="150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42510"/>
      </p:ext>
    </p:extLst>
  </p:cSld>
  <p:clrMapOvr>
    <a:masterClrMapping/>
  </p:clrMapOvr>
  <p:transition spd="slow">
    <p:wipe/>
    <p:sndAc>
      <p:stSnd>
        <p:snd r:embed="rId2" name="click.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1506" y="424166"/>
            <a:ext cx="10207918" cy="2766528"/>
          </a:xfrm>
        </p:spPr>
        <p:txBody>
          <a:bodyPr>
            <a:normAutofit/>
          </a:bodyPr>
          <a:lstStyle/>
          <a:p>
            <a:pPr algn="l"/>
            <a:r>
              <a:rPr lang="en-GB" sz="7000" dirty="0"/>
              <a:t>Oh no - and you are almost finished </a:t>
            </a:r>
          </a:p>
        </p:txBody>
      </p:sp>
      <p:sp>
        <p:nvSpPr>
          <p:cNvPr id="3" name="Subtitle 2"/>
          <p:cNvSpPr>
            <a:spLocks noGrp="1"/>
          </p:cNvSpPr>
          <p:nvPr>
            <p:ph type="subTitle" idx="1"/>
          </p:nvPr>
        </p:nvSpPr>
        <p:spPr>
          <a:xfrm rot="21420000">
            <a:off x="598448" y="3322946"/>
            <a:ext cx="10169475" cy="550333"/>
          </a:xfrm>
        </p:spPr>
        <p:txBody>
          <a:bodyPr/>
          <a:lstStyle/>
          <a:p>
            <a:pPr algn="ctr"/>
            <a:r>
              <a:rPr lang="en-GB" dirty="0"/>
              <a:t>This is an accurate description – look for a false statement</a:t>
            </a:r>
          </a:p>
          <a:p>
            <a:pPr algn="ctr"/>
            <a:r>
              <a:rPr lang="en-GB" dirty="0"/>
              <a:t>Try again!</a:t>
            </a:r>
          </a:p>
        </p:txBody>
      </p:sp>
      <p:pic>
        <p:nvPicPr>
          <p:cNvPr id="6" name="Picture 2" descr="http://www.dcplanning.org/kiosk/images/stories/buttons/back_butt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454" y="4000212"/>
            <a:ext cx="1941417" cy="117077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i.ytimg.com/vi/7pPBcRWKJkI/hqdefault.jpg"/>
          <p:cNvPicPr>
            <a:picLocks noChangeAspect="1" noChangeArrowheads="1"/>
          </p:cNvPicPr>
          <p:nvPr/>
        </p:nvPicPr>
        <p:blipFill rotWithShape="1">
          <a:blip r:embed="rId5">
            <a:extLst>
              <a:ext uri="{28A0092B-C50C-407E-A947-70E740481C1C}">
                <a14:useLocalDpi xmlns:a14="http://schemas.microsoft.com/office/drawing/2010/main" val="0"/>
              </a:ext>
            </a:extLst>
          </a:blip>
          <a:srcRect l="25893" t="11578" r="29881" b="12179"/>
          <a:stretch/>
        </p:blipFill>
        <p:spPr bwMode="auto">
          <a:xfrm>
            <a:off x="8417086" y="109881"/>
            <a:ext cx="2217738" cy="2867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07196"/>
      </p:ext>
    </p:extLst>
  </p:cSld>
  <p:clrMapOvr>
    <a:masterClrMapping/>
  </p:clrMapOvr>
  <p:transition spd="slow">
    <p:wipe/>
    <p:sndAc>
      <p:stSnd>
        <p:snd r:embed="rId2" name="click.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22" y="635313"/>
            <a:ext cx="9005182" cy="1151965"/>
          </a:xfrm>
        </p:spPr>
        <p:txBody>
          <a:bodyPr>
            <a:noAutofit/>
          </a:bodyPr>
          <a:lstStyle/>
          <a:p>
            <a:pPr algn="ctr"/>
            <a:r>
              <a:rPr lang="en-GB" sz="3600" dirty="0"/>
              <a:t>Congratulations …you made it to the end.</a:t>
            </a:r>
            <a:br>
              <a:rPr lang="en-GB" sz="3600" dirty="0"/>
            </a:br>
            <a:r>
              <a:rPr lang="en-GB" sz="3600" dirty="0"/>
              <a:t>Play Regularly until you can get through without any errors!</a:t>
            </a:r>
            <a:br>
              <a:rPr lang="en-GB" sz="3600" dirty="0"/>
            </a:br>
            <a:endParaRPr lang="en-GB" sz="3600" dirty="0"/>
          </a:p>
        </p:txBody>
      </p:sp>
      <p:sp>
        <p:nvSpPr>
          <p:cNvPr id="8" name="Rounded Rectangle 7">
            <a:hlinkClick r:id="rId3" action="ppaction://hlinksldjump"/>
          </p:cNvPr>
          <p:cNvSpPr/>
          <p:nvPr/>
        </p:nvSpPr>
        <p:spPr>
          <a:xfrm>
            <a:off x="8775081" y="3782764"/>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need a break</a:t>
            </a:r>
          </a:p>
        </p:txBody>
      </p:sp>
      <p:sp>
        <p:nvSpPr>
          <p:cNvPr id="12" name="Rounded Rectangle 11">
            <a:hlinkClick r:id="rId4" action="ppaction://hlinksldjump"/>
          </p:cNvPr>
          <p:cNvSpPr/>
          <p:nvPr/>
        </p:nvSpPr>
        <p:spPr>
          <a:xfrm>
            <a:off x="8775081" y="1518700"/>
            <a:ext cx="2533650" cy="2006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am ready to try again</a:t>
            </a:r>
          </a:p>
        </p:txBody>
      </p:sp>
      <p:pic>
        <p:nvPicPr>
          <p:cNvPr id="7" name="Picture 6" descr="http://fc01.deviantart.net/fs70/f/2010/078/8/9/Happy_Hitler_by_fretkos.jpg"/>
          <p:cNvPicPr>
            <a:picLocks noChangeAspect="1" noChangeArrowheads="1"/>
          </p:cNvPicPr>
          <p:nvPr/>
        </p:nvPicPr>
        <p:blipFill rotWithShape="1">
          <a:blip r:embed="rId5">
            <a:extLst>
              <a:ext uri="{28A0092B-C50C-407E-A947-70E740481C1C}">
                <a14:useLocalDpi xmlns:a14="http://schemas.microsoft.com/office/drawing/2010/main" val="0"/>
              </a:ext>
            </a:extLst>
          </a:blip>
          <a:srcRect l="6409" t="4939" r="9171" b="5377"/>
          <a:stretch/>
        </p:blipFill>
        <p:spPr bwMode="auto">
          <a:xfrm>
            <a:off x="2250176" y="2157163"/>
            <a:ext cx="5088419" cy="3967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32358"/>
      </p:ext>
    </p:extLst>
  </p:cSld>
  <p:clrMapOvr>
    <a:masterClrMapping/>
  </p:clrMapOvr>
  <p:transition spd="slow">
    <p:wipe/>
    <p:sndAc>
      <p:stSnd>
        <p:snd r:embed="rId2" name="click.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oftandlost.files.wordpress.com/2009/08/monkey-cup-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385" y="303865"/>
            <a:ext cx="7932357" cy="4801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descr="http://www.thirdparent.com/wp-content/uploads/2013/09/youtube-drawin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06" y="761694"/>
            <a:ext cx="2252774" cy="2252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cons.iconarchive.com/icons/icons-land/play-stop-pause/256/Step-Forward-Pressed-Blue-icon.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889" y="3635180"/>
            <a:ext cx="2008591" cy="20085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3477297" y="605307"/>
            <a:ext cx="2923504" cy="1584101"/>
          </a:xfrm>
          <a:prstGeom prst="wedgeRectCallout">
            <a:avLst>
              <a:gd name="adj1" fmla="val 113283"/>
              <a:gd name="adj2" fmla="val 52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Relax and watch video clip to consolidate your knowledge – click the </a:t>
            </a:r>
            <a:r>
              <a:rPr lang="en-GB" sz="2200" dirty="0" err="1">
                <a:solidFill>
                  <a:schemeClr val="bg1"/>
                </a:solidFill>
              </a:rPr>
              <a:t>Youtube</a:t>
            </a:r>
            <a:r>
              <a:rPr lang="en-GB" sz="2200" dirty="0">
                <a:solidFill>
                  <a:schemeClr val="bg1"/>
                </a:solidFill>
              </a:rPr>
              <a:t> icon</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2725712551"/>
      </p:ext>
    </p:extLst>
  </p:cSld>
  <p:clrMapOvr>
    <a:masterClrMapping/>
  </p:clrMapOvr>
  <p:transition spd="slow">
    <p:wipe/>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12000" dirty="0"/>
              <a:t>Whoop !</a:t>
            </a:r>
          </a:p>
        </p:txBody>
      </p:sp>
      <p:sp>
        <p:nvSpPr>
          <p:cNvPr id="3" name="Subtitle 2"/>
          <p:cNvSpPr>
            <a:spLocks noGrp="1"/>
          </p:cNvSpPr>
          <p:nvPr>
            <p:ph type="subTitle" idx="1"/>
          </p:nvPr>
        </p:nvSpPr>
        <p:spPr/>
        <p:txBody>
          <a:bodyPr/>
          <a:lstStyle/>
          <a:p>
            <a:r>
              <a:rPr lang="en-GB" dirty="0"/>
              <a:t>Well done – Britain did this allowing Germany to break Versailles and also signed it behind the league’s back</a:t>
            </a:r>
          </a:p>
        </p:txBody>
      </p:sp>
      <p:pic>
        <p:nvPicPr>
          <p:cNvPr id="5" name="Picture 4" descr="http://icons.iconarchive.com/icons/icons-land/play-stop-pause/256/Step-Forward-Pressed-Blue-icon.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70" y="409278"/>
            <a:ext cx="2213157" cy="221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84478"/>
      </p:ext>
    </p:extLst>
  </p:cSld>
  <p:clrMapOvr>
    <a:masterClrMapping/>
  </p:clrMapOvr>
  <p:transition spd="slow">
    <p:wipe/>
    <p:sndAc>
      <p:stSnd>
        <p:snd r:embed="rId2" name="click.wav"/>
      </p:stSnd>
    </p:sndAc>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1783</TotalTime>
  <Words>2032</Words>
  <Application>Microsoft Office PowerPoint</Application>
  <PresentationFormat>Widescreen</PresentationFormat>
  <Paragraphs>240</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 CHRISTY</vt:lpstr>
      <vt:lpstr>Arial</vt:lpstr>
      <vt:lpstr>Calibri</vt:lpstr>
      <vt:lpstr>Impact</vt:lpstr>
      <vt:lpstr>Main Event</vt:lpstr>
      <vt:lpstr>The Rhineland - 1936</vt:lpstr>
      <vt:lpstr>PowerPoint Presentation</vt:lpstr>
      <vt:lpstr>PowerPoint Presentation</vt:lpstr>
      <vt:lpstr>Spot your  Rhineland</vt:lpstr>
      <vt:lpstr>That’s The Sudetenland!</vt:lpstr>
      <vt:lpstr>No…That’s Austria!</vt:lpstr>
      <vt:lpstr>YEEESSSSS!</vt:lpstr>
      <vt:lpstr>How had Germany strengthened between 1933-35?</vt:lpstr>
      <vt:lpstr>Whoop !</vt:lpstr>
      <vt:lpstr>Nope !</vt:lpstr>
      <vt:lpstr>Kind of right!</vt:lpstr>
      <vt:lpstr>Nope !</vt:lpstr>
      <vt:lpstr>YES … pick another</vt:lpstr>
      <vt:lpstr>What happened to the Rhineland under the term of the treaty of Versailles?</vt:lpstr>
      <vt:lpstr>Why did Hitler want to put troops into the Rhineland at this time?</vt:lpstr>
      <vt:lpstr>Correct … pick another</vt:lpstr>
      <vt:lpstr>Correct …</vt:lpstr>
      <vt:lpstr>Not the right pick …</vt:lpstr>
      <vt:lpstr>You are right !</vt:lpstr>
      <vt:lpstr>The year is 1936. you have to consider the wisdom of sending German soldiers into the Rhineland. </vt:lpstr>
      <vt:lpstr>super !</vt:lpstr>
      <vt:lpstr>Careful! </vt:lpstr>
      <vt:lpstr>The year is 1936. you have to consider the wisdom of sending German soldiers into the Rhineland. </vt:lpstr>
      <vt:lpstr>Correct!</vt:lpstr>
      <vt:lpstr>Checkpoint 1</vt:lpstr>
      <vt:lpstr>The French army is stronger than mine. My army is weak a failure in the Rhineland will really damage my reputation in Germany  – many of the army generals advise me not to enter the Rhineland </vt:lpstr>
      <vt:lpstr>Brave Choice</vt:lpstr>
      <vt:lpstr>Bad Choice</vt:lpstr>
      <vt:lpstr>The German people seem disappointed that you have not even tried to move troops … it is not as if you are invading another country,  The Rhineland  is your land.</vt:lpstr>
      <vt:lpstr>Your men are paused ready to march into the Rhineland. You send a final telegram with strict orders for  your generals</vt:lpstr>
      <vt:lpstr>Good plan your army would be destroyed.</vt:lpstr>
      <vt:lpstr>The answer is in your school textbook</vt:lpstr>
      <vt:lpstr>Your army is Destroyed by the french</vt:lpstr>
      <vt:lpstr>You almost got away with it. When questioned  by the French generals  one of your soldiers started laughing </vt:lpstr>
      <vt:lpstr>The French are well trained in the art if hide and seek</vt:lpstr>
      <vt:lpstr>A humiliated dictator</vt:lpstr>
      <vt:lpstr>You send soldiers in. The French  hit you up on the telephone. They  tell you to withdraw or they will invade germany</vt:lpstr>
      <vt:lpstr>You wait … </vt:lpstr>
      <vt:lpstr>and wait … </vt:lpstr>
      <vt:lpstr>And wait … </vt:lpstr>
      <vt:lpstr>The French are on the verge of a General election   to decide on  a new leader  No news is good news?</vt:lpstr>
      <vt:lpstr>correct</vt:lpstr>
      <vt:lpstr>Incorrect</vt:lpstr>
      <vt:lpstr>Where is this ? </vt:lpstr>
      <vt:lpstr>Well done</vt:lpstr>
      <vt:lpstr>Not Right</vt:lpstr>
      <vt:lpstr>You meet the people in the Rhineland. </vt:lpstr>
      <vt:lpstr>Yee Ha!</vt:lpstr>
      <vt:lpstr>The French ask Britain for help  </vt:lpstr>
      <vt:lpstr>good</vt:lpstr>
      <vt:lpstr>Memory Loss?</vt:lpstr>
      <vt:lpstr>The league of nations was a large collection of countries. One of its aims was to stop you breaking the treaty of Versailles using collective security.</vt:lpstr>
      <vt:lpstr>Checkpoint 2</vt:lpstr>
      <vt:lpstr>Yes ! Pick again</vt:lpstr>
      <vt:lpstr>Super!</vt:lpstr>
      <vt:lpstr>Sad face</vt:lpstr>
      <vt:lpstr>Oh dear</vt:lpstr>
      <vt:lpstr>Uh Oh!</vt:lpstr>
      <vt:lpstr>The British mp Lord Lothian  described one of the reasons Britain did not want to get involved in the rhineland</vt:lpstr>
      <vt:lpstr>Noooo</vt:lpstr>
      <vt:lpstr>Shocker!</vt:lpstr>
      <vt:lpstr>Impressive!</vt:lpstr>
      <vt:lpstr>Well done …. The Rhineland was a gamble but it worked.  your troops are in without opposition. This is a great opportunity for propaganda and to strengthen your reputation.</vt:lpstr>
      <vt:lpstr>Good decision</vt:lpstr>
      <vt:lpstr>Oh come on!</vt:lpstr>
      <vt:lpstr>What did I do next?</vt:lpstr>
      <vt:lpstr>Pick again</vt:lpstr>
      <vt:lpstr>Bad Luck!</vt:lpstr>
      <vt:lpstr>Not the best idea</vt:lpstr>
      <vt:lpstr>That’s right</vt:lpstr>
      <vt:lpstr>Later Hitler admitted ….</vt:lpstr>
      <vt:lpstr>Sorry, wrong.</vt:lpstr>
      <vt:lpstr>Nice! </vt:lpstr>
      <vt:lpstr>Why was sending German troops into the  Rhineland a risk for Hitler? – NOT a factor! </vt:lpstr>
      <vt:lpstr>Good spot! </vt:lpstr>
      <vt:lpstr>A factor that did not  help Hitler get the Rhineland </vt:lpstr>
      <vt:lpstr>Too Easy ? </vt:lpstr>
      <vt:lpstr>Read The Question More carefully </vt:lpstr>
      <vt:lpstr>Fail! </vt:lpstr>
      <vt:lpstr>Which was not a consequence of Germany’s Remilitarisation of the Rhineland? </vt:lpstr>
      <vt:lpstr>Happy face </vt:lpstr>
      <vt:lpstr>Head in hands</vt:lpstr>
      <vt:lpstr>Which of the following does not help describe what happened in the Rhineland </vt:lpstr>
      <vt:lpstr>Clever !</vt:lpstr>
      <vt:lpstr>Oh no - and you are almost finished </vt:lpstr>
      <vt:lpstr>Congratulations …you made it to the end. Play Regularly until you can get through without any errors!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rhineland</dc:title>
  <dc:creator>Phil icHistory</dc:creator>
  <cp:lastModifiedBy>Phil icHistory</cp:lastModifiedBy>
  <cp:revision>94</cp:revision>
  <dcterms:created xsi:type="dcterms:W3CDTF">2015-01-23T13:38:17Z</dcterms:created>
  <dcterms:modified xsi:type="dcterms:W3CDTF">2024-02-05T22:15:04Z</dcterms:modified>
</cp:coreProperties>
</file>