
<file path=[Content_Types].xml><?xml version="1.0" encoding="utf-8"?>
<Types xmlns="http://schemas.openxmlformats.org/package/2006/content-types">
  <Default Extension="png" ContentType="image/png"/>
  <Default Extension="bin" ContentType="application/vnd.ms-office.activeX"/>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activeX/activeX1.xml" ContentType="application/vnd.ms-office.activeX+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66" r:id="rId4"/>
    <p:sldId id="257" r:id="rId5"/>
    <p:sldId id="259" r:id="rId6"/>
    <p:sldId id="265" r:id="rId7"/>
    <p:sldId id="261" r:id="rId8"/>
    <p:sldId id="260" r:id="rId9"/>
    <p:sldId id="263"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74" autoAdjust="0"/>
    <p:restoredTop sz="94660"/>
  </p:normalViewPr>
  <p:slideViewPr>
    <p:cSldViewPr snapToGrid="0">
      <p:cViewPr varScale="1">
        <p:scale>
          <a:sx n="72" d="100"/>
          <a:sy n="72" d="100"/>
        </p:scale>
        <p:origin x="65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tx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5/28/2017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5/28/2017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5/28/2017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5/28/2017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5/28/2017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5/28/2017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tx1">
                    <a:lumMod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5/28/2017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5/28/2017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5/28/2017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5/28/2017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5/28/2017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5/28/2017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5/28/2017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4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5/28/2017</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outerShdw blurRad="38100" dist="38100" dir="2700000" algn="tl">
              <a:srgbClr val="000000">
                <a:alpha val="43137"/>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outerShdw blurRad="47625" dist="12700" dir="2700000" algn="tl" rotWithShape="0">
              <a:srgbClr val="000000">
                <a:alpha val="36000"/>
              </a:srgbClr>
            </a:outerShdw>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outerShdw blurRad="47625" dist="12700" dir="2700000" algn="tl" rotWithShape="0">
              <a:srgbClr val="000000">
                <a:alpha val="36000"/>
              </a:srgbClr>
            </a:outerShdw>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outerShdw blurRad="47625" dist="12700" dir="2700000" algn="tl" rotWithShape="0">
              <a:srgbClr val="000000">
                <a:alpha val="36000"/>
              </a:srgbClr>
            </a:outerShdw>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jpeg"/><Relationship Id="rId7" Type="http://schemas.openxmlformats.org/officeDocument/2006/relationships/image" Target="../media/image7.png"/><Relationship Id="rId2" Type="http://schemas.openxmlformats.org/officeDocument/2006/relationships/hyperlink" Target="https://www.youtube.com/watch?v=OfO7TduevHA" TargetMode="External"/><Relationship Id="rId1" Type="http://schemas.openxmlformats.org/officeDocument/2006/relationships/slideLayout" Target="../slideLayouts/slideLayout2.xml"/><Relationship Id="rId6" Type="http://schemas.openxmlformats.org/officeDocument/2006/relationships/hyperlink" Target="http://www.ichistory.com/medicine-through-time.html" TargetMode="External"/><Relationship Id="rId5" Type="http://schemas.openxmlformats.org/officeDocument/2006/relationships/image" Target="../media/image6.png"/><Relationship Id="rId4" Type="http://schemas.openxmlformats.org/officeDocument/2006/relationships/slide" Target="slide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hyperlink" Target="https://www.youtube.com/watch?v=9s3gc7qXAKM" TargetMode="External"/></Relationships>
</file>

<file path=ppt/slides/_rels/slide4.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image" Target="../media/image9.jpeg"/><Relationship Id="rId7" Type="http://schemas.openxmlformats.org/officeDocument/2006/relationships/image" Target="../media/image11.jpeg"/><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slide" Target="slide7.xml"/><Relationship Id="rId11" Type="http://schemas.openxmlformats.org/officeDocument/2006/relationships/image" Target="../media/image13.jpeg"/><Relationship Id="rId5" Type="http://schemas.openxmlformats.org/officeDocument/2006/relationships/image" Target="../media/image10.jpeg"/><Relationship Id="rId10" Type="http://schemas.openxmlformats.org/officeDocument/2006/relationships/slide" Target="slide8.xml"/><Relationship Id="rId4" Type="http://schemas.openxmlformats.org/officeDocument/2006/relationships/slide" Target="slide9.xml"/><Relationship Id="rId9" Type="http://schemas.openxmlformats.org/officeDocument/2006/relationships/image" Target="../media/image12.jpeg"/></Relationships>
</file>

<file path=ppt/slides/_rels/slide5.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slideLayout" Target="../slideLayouts/slideLayout1.xml"/><Relationship Id="rId7" Type="http://schemas.openxmlformats.org/officeDocument/2006/relationships/image" Target="../media/image16.png"/><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15.jpeg"/><Relationship Id="rId5" Type="http://schemas.openxmlformats.org/officeDocument/2006/relationships/image" Target="../media/image6.png"/><Relationship Id="rId4" Type="http://schemas.openxmlformats.org/officeDocument/2006/relationships/slide" Target="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youtube.com/watch?v=OptEth-pPnc" TargetMode="External"/><Relationship Id="rId1" Type="http://schemas.openxmlformats.org/officeDocument/2006/relationships/slideLayout" Target="../slideLayouts/slideLayout1.xml"/><Relationship Id="rId6" Type="http://schemas.openxmlformats.org/officeDocument/2006/relationships/image" Target="../media/image17.jpeg"/><Relationship Id="rId5" Type="http://schemas.openxmlformats.org/officeDocument/2006/relationships/image" Target="../media/image6.png"/><Relationship Id="rId4" Type="http://schemas.openxmlformats.org/officeDocument/2006/relationships/slide" Target="slide4.xml"/></Relationships>
</file>

<file path=ppt/slides/_rels/slide7.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5.jpeg"/><Relationship Id="rId7" Type="http://schemas.openxmlformats.org/officeDocument/2006/relationships/image" Target="../media/image19.jpeg"/><Relationship Id="rId2" Type="http://schemas.openxmlformats.org/officeDocument/2006/relationships/hyperlink" Target="https://www.youtube.com/watch?v=tLD_eNzDHvY&amp;t=21s" TargetMode="External"/><Relationship Id="rId1" Type="http://schemas.openxmlformats.org/officeDocument/2006/relationships/slideLayout" Target="../slideLayouts/slideLayout1.xml"/><Relationship Id="rId6" Type="http://schemas.openxmlformats.org/officeDocument/2006/relationships/image" Target="../media/image18.jpeg"/><Relationship Id="rId5" Type="http://schemas.openxmlformats.org/officeDocument/2006/relationships/image" Target="../media/image6.png"/><Relationship Id="rId4" Type="http://schemas.openxmlformats.org/officeDocument/2006/relationships/slide" Target="slide4.xml"/><Relationship Id="rId9"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4.xml"/><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4.xml"/><Relationship Id="rId1" Type="http://schemas.openxmlformats.org/officeDocument/2006/relationships/slideLayout" Target="../slideLayouts/slideLayout1.xml"/><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3265" y="3489405"/>
            <a:ext cx="5613035" cy="2509213"/>
          </a:xfrm>
        </p:spPr>
        <p:txBody>
          <a:bodyPr>
            <a:noAutofit/>
          </a:bodyPr>
          <a:lstStyle/>
          <a:p>
            <a:r>
              <a:rPr lang="en-GB" sz="6000" b="1" dirty="0">
                <a:latin typeface="Calibri" panose="020F0502020204030204" pitchFamily="34" charset="0"/>
                <a:cs typeface="Calibri" panose="020F0502020204030204" pitchFamily="34" charset="0"/>
              </a:rPr>
              <a:t>Why was there so little change in medicine During the middles ages? </a:t>
            </a:r>
          </a:p>
        </p:txBody>
      </p:sp>
      <p:pic>
        <p:nvPicPr>
          <p:cNvPr id="9218" name="Picture 2" descr="Image result for medicine through time"/>
          <p:cNvPicPr>
            <a:picLocks noChangeAspect="1" noChangeArrowheads="1"/>
          </p:cNvPicPr>
          <p:nvPr/>
        </p:nvPicPr>
        <p:blipFill rotWithShape="1">
          <a:blip r:embed="rId2">
            <a:extLst>
              <a:ext uri="{28A0092B-C50C-407E-A947-70E740481C1C}">
                <a14:useLocalDpi xmlns:a14="http://schemas.microsoft.com/office/drawing/2010/main" val="0"/>
              </a:ext>
            </a:extLst>
          </a:blip>
          <a:srcRect l="24182" r="5694"/>
          <a:stretch/>
        </p:blipFill>
        <p:spPr bwMode="auto">
          <a:xfrm>
            <a:off x="6599239" y="1011238"/>
            <a:ext cx="5160962" cy="4987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43387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2000" y="183089"/>
            <a:ext cx="11182069" cy="816583"/>
          </a:xfrm>
        </p:spPr>
        <p:txBody>
          <a:bodyPr>
            <a:noAutofit/>
          </a:bodyPr>
          <a:lstStyle/>
          <a:p>
            <a:pPr algn="l"/>
            <a:r>
              <a:rPr lang="en-GB" sz="8000" dirty="0">
                <a:latin typeface="Calibri" panose="020F0502020204030204" pitchFamily="34" charset="0"/>
                <a:cs typeface="Calibri" panose="020F0502020204030204" pitchFamily="34" charset="0"/>
              </a:rPr>
              <a:t>Navigation</a:t>
            </a:r>
          </a:p>
        </p:txBody>
      </p:sp>
      <p:pic>
        <p:nvPicPr>
          <p:cNvPr id="4" name="Picture 2" descr="https://encrypted-tbn2.gstatic.com/images?q=tbn:ANd9GcT9rigpa0W6xF0QcKOMGjoRctjKRgryUxG6WSHnvku6eACvlbIf">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293" t="1915" r="26977"/>
          <a:stretch/>
        </p:blipFill>
        <p:spPr bwMode="auto">
          <a:xfrm>
            <a:off x="433535" y="5016500"/>
            <a:ext cx="1128430" cy="132638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187239" y="5113132"/>
            <a:ext cx="3722288" cy="646331"/>
          </a:xfrm>
          <a:prstGeom prst="rect">
            <a:avLst/>
          </a:prstGeom>
          <a:noFill/>
        </p:spPr>
        <p:txBody>
          <a:bodyPr wrap="square" rtlCol="0">
            <a:spAutoFit/>
          </a:bodyPr>
          <a:lstStyle/>
          <a:p>
            <a:pPr algn="ctr"/>
            <a:r>
              <a:rPr lang="en-GB" dirty="0"/>
              <a:t>Click the YouTube symbols on pages to connect to external videos. </a:t>
            </a:r>
          </a:p>
        </p:txBody>
      </p:sp>
      <p:pic>
        <p:nvPicPr>
          <p:cNvPr id="6" name="Picture 4" descr="http://images02.f-i.com/nickelodeon/kca/design/cool-icon2.png">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3457" y="3197760"/>
            <a:ext cx="1331637" cy="135599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187239" y="3432627"/>
            <a:ext cx="3722288" cy="646331"/>
          </a:xfrm>
          <a:prstGeom prst="rect">
            <a:avLst/>
          </a:prstGeom>
          <a:noFill/>
        </p:spPr>
        <p:txBody>
          <a:bodyPr wrap="square" rtlCol="0">
            <a:spAutoFit/>
          </a:bodyPr>
          <a:lstStyle/>
          <a:p>
            <a:pPr algn="ctr"/>
            <a:r>
              <a:rPr lang="en-GB" dirty="0"/>
              <a:t>Click to take you to the main factors menu.</a:t>
            </a:r>
          </a:p>
        </p:txBody>
      </p:sp>
      <p:pic>
        <p:nvPicPr>
          <p:cNvPr id="8194" name="Picture 2" descr="Image result for pdf no background">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3933" y="1273265"/>
            <a:ext cx="1521161" cy="152116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928902" y="1387515"/>
            <a:ext cx="4238961" cy="646331"/>
          </a:xfrm>
          <a:prstGeom prst="rect">
            <a:avLst/>
          </a:prstGeom>
          <a:noFill/>
        </p:spPr>
        <p:txBody>
          <a:bodyPr wrap="square" rtlCol="0">
            <a:spAutoFit/>
          </a:bodyPr>
          <a:lstStyle/>
          <a:p>
            <a:pPr algn="ctr"/>
            <a:r>
              <a:rPr lang="en-GB" dirty="0"/>
              <a:t>Click icon left to download supporting worksheets and activities</a:t>
            </a:r>
          </a:p>
        </p:txBody>
      </p:sp>
      <p:sp>
        <p:nvSpPr>
          <p:cNvPr id="10" name="AutoShape 4" descr="Image result for navigation no background "/>
          <p:cNvSpPr>
            <a:spLocks noChangeAspect="1" noChangeArrowheads="1"/>
          </p:cNvSpPr>
          <p:nvPr/>
        </p:nvSpPr>
        <p:spPr bwMode="auto">
          <a:xfrm>
            <a:off x="9563100" y="387575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8198" name="Picture 6" descr="Image result for navigatio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64500" y="1951708"/>
            <a:ext cx="3581399" cy="3581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9593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pic>
        <p:nvPicPr>
          <p:cNvPr id="13" name="Picture 2"/>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4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2" descr="https://encrypted-tbn2.gstatic.com/images?q=tbn:ANd9GcT9rigpa0W6xF0QcKOMGjoRctjKRgryUxG6WSHnvku6eACvlbIf">
            <a:hlinkClick r:id="rId4"/>
          </p:cNvPr>
          <p:cNvPicPr>
            <a:picLocks noGrp="1" noChangeAspect="1" noChangeArrowheads="1"/>
          </p:cNvPicPr>
          <p:nvPr>
            <p:ph sz="quarter" idx="13"/>
          </p:nvPr>
        </p:nvPicPr>
        <p:blipFill rotWithShape="1">
          <a:blip r:embed="rId5">
            <a:extLst>
              <a:ext uri="{28A0092B-C50C-407E-A947-70E740481C1C}">
                <a14:useLocalDpi xmlns:a14="http://schemas.microsoft.com/office/drawing/2010/main" val="0"/>
              </a:ext>
            </a:extLst>
          </a:blip>
          <a:srcRect t="2589"/>
          <a:stretch/>
        </p:blipFill>
        <p:spPr bwMode="auto">
          <a:xfrm>
            <a:off x="2133963" y="2181690"/>
            <a:ext cx="7037794" cy="3839133"/>
          </a:xfrm>
          <a:prstGeom prst="roundRect">
            <a:avLst>
              <a:gd name="adj" fmla="val 530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a:extLst>
            <a:ext uri="{909E8E84-426E-40DD-AFC4-6F175D3DCCD1}">
              <a14:hiddenFill xmlns:a14="http://schemas.microsoft.com/office/drawing/2010/main">
                <a:solidFill>
                  <a:srgbClr val="FFFFFF"/>
                </a:solidFill>
              </a14:hiddenFill>
            </a:ext>
          </a:extLst>
        </p:spPr>
      </p:pic>
      <p:sp>
        <p:nvSpPr>
          <p:cNvPr id="10" name="Rectangle 9"/>
          <p:cNvSpPr/>
          <p:nvPr/>
        </p:nvSpPr>
        <p:spPr>
          <a:xfrm>
            <a:off x="1031075" y="805904"/>
            <a:ext cx="9243570" cy="1077218"/>
          </a:xfrm>
          <a:prstGeom prst="rect">
            <a:avLst/>
          </a:prstGeom>
        </p:spPr>
        <p:txBody>
          <a:bodyPr wrap="square">
            <a:spAutoFit/>
          </a:bodyPr>
          <a:lstStyle/>
          <a:p>
            <a:pPr algn="ctr"/>
            <a:r>
              <a:rPr lang="en-GB" sz="3200" b="1" dirty="0">
                <a:latin typeface="Calibri Light" panose="020F0302020204030204" pitchFamily="34" charset="0"/>
              </a:rPr>
              <a:t>Click on the icon for a brief recap of</a:t>
            </a:r>
            <a:br>
              <a:rPr lang="en-GB" sz="3200" b="1" dirty="0">
                <a:latin typeface="Calibri Light" panose="020F0302020204030204" pitchFamily="34" charset="0"/>
              </a:rPr>
            </a:br>
            <a:r>
              <a:rPr lang="en-GB" sz="3200" b="1" dirty="0">
                <a:latin typeface="Calibri Light" panose="020F0302020204030204" pitchFamily="34" charset="0"/>
              </a:rPr>
              <a:t> Middle Age medicine </a:t>
            </a:r>
          </a:p>
        </p:txBody>
      </p:sp>
    </p:spTree>
    <p:extLst>
      <p:ext uri="{BB962C8B-B14F-4D97-AF65-F5344CB8AC3E}">
        <p14:creationId xmlns:p14="http://schemas.microsoft.com/office/powerpoint/2010/main" val="27181182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09701" y="190166"/>
            <a:ext cx="8305396" cy="1477328"/>
          </a:xfrm>
          <a:prstGeom prst="rect">
            <a:avLst/>
          </a:prstGeom>
        </p:spPr>
        <p:txBody>
          <a:bodyPr wrap="square">
            <a:spAutoFit/>
          </a:bodyPr>
          <a:lstStyle/>
          <a:p>
            <a:pPr algn="ctr"/>
            <a:r>
              <a:rPr lang="en-GB" sz="3200" b="1" dirty="0">
                <a:latin typeface="Calibri Light" panose="020F0302020204030204" pitchFamily="34" charset="0"/>
              </a:rPr>
              <a:t>Why Such Little Change During the  Middle Ages ?</a:t>
            </a:r>
            <a:br>
              <a:rPr lang="en-GB" sz="3200" b="1" dirty="0">
                <a:latin typeface="Calibri Light" panose="020F0302020204030204" pitchFamily="34" charset="0"/>
              </a:rPr>
            </a:br>
            <a:r>
              <a:rPr lang="en-GB" sz="2600" b="1" dirty="0">
                <a:latin typeface="Calibri Light" panose="020F0302020204030204" pitchFamily="34" charset="0"/>
              </a:rPr>
              <a:t>Starter… guess the causes. </a:t>
            </a:r>
          </a:p>
          <a:p>
            <a:pPr algn="ctr"/>
            <a:r>
              <a:rPr lang="en-GB" sz="2600" b="1" dirty="0">
                <a:latin typeface="Calibri Light" panose="020F0302020204030204" pitchFamily="34" charset="0"/>
              </a:rPr>
              <a:t>Click on each image to find out more</a:t>
            </a:r>
            <a:r>
              <a:rPr lang="en-GB" sz="3200" b="1" dirty="0">
                <a:latin typeface="Calibri Light" panose="020F0302020204030204" pitchFamily="34" charset="0"/>
              </a:rPr>
              <a:t>.</a:t>
            </a:r>
          </a:p>
        </p:txBody>
      </p:sp>
      <p:pic>
        <p:nvPicPr>
          <p:cNvPr id="2050" name="Picture 2" descr="Image result">
            <a:hlinkClick r:id="rId2" action="ppaction://hlinksldjump"/>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464" r="4152"/>
          <a:stretch/>
        </p:blipFill>
        <p:spPr bwMode="auto">
          <a:xfrm>
            <a:off x="240592" y="1855097"/>
            <a:ext cx="2338217" cy="431396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houses of parliament">
            <a:hlinkClick r:id="rId4" action="ppaction://hlinksldjump"/>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1951" b="24610"/>
          <a:stretch/>
        </p:blipFill>
        <p:spPr bwMode="auto">
          <a:xfrm>
            <a:off x="2747049" y="4012079"/>
            <a:ext cx="6338266" cy="214031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galen">
            <a:hlinkClick r:id="rId6" action="ppaction://hlinksldjump"/>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16755" b="26570"/>
          <a:stretch/>
        </p:blipFill>
        <p:spPr bwMode="auto">
          <a:xfrm>
            <a:off x="2747049" y="1829621"/>
            <a:ext cx="2843541" cy="2017953"/>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school books">
            <a:hlinkClick r:id="rId8" action="ppaction://hlinksldjump"/>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r="10993"/>
          <a:stretch/>
        </p:blipFill>
        <p:spPr bwMode="auto">
          <a:xfrm>
            <a:off x="5759019" y="1787222"/>
            <a:ext cx="3326296" cy="2102749"/>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Image result for mindset">
            <a:hlinkClick r:id="rId10" action="ppaction://hlinksldjump"/>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19405" r="16951"/>
          <a:stretch/>
        </p:blipFill>
        <p:spPr bwMode="auto">
          <a:xfrm>
            <a:off x="9231256" y="1787222"/>
            <a:ext cx="2714831" cy="4328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77894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98424" y="294544"/>
            <a:ext cx="8689976" cy="1024806"/>
          </a:xfrm>
        </p:spPr>
        <p:txBody>
          <a:bodyPr>
            <a:normAutofit/>
          </a:bodyPr>
          <a:lstStyle/>
          <a:p>
            <a:pPr algn="l"/>
            <a:r>
              <a:rPr lang="en-GB" sz="6600" dirty="0">
                <a:latin typeface="Calibri" panose="020F0502020204030204" pitchFamily="34" charset="0"/>
                <a:cs typeface="Calibri" panose="020F0502020204030204" pitchFamily="34" charset="0"/>
              </a:rPr>
              <a:t>The Church</a:t>
            </a:r>
          </a:p>
        </p:txBody>
      </p:sp>
      <p:sp>
        <p:nvSpPr>
          <p:cNvPr id="4" name="TextBox 3"/>
          <p:cNvSpPr txBox="1"/>
          <p:nvPr/>
        </p:nvSpPr>
        <p:spPr>
          <a:xfrm>
            <a:off x="4941122" y="249366"/>
            <a:ext cx="6214297" cy="2677656"/>
          </a:xfrm>
          <a:prstGeom prst="rect">
            <a:avLst/>
          </a:prstGeom>
          <a:noFill/>
        </p:spPr>
        <p:txBody>
          <a:bodyPr wrap="square" rtlCol="0">
            <a:spAutoFit/>
          </a:bodyPr>
          <a:lstStyle/>
          <a:p>
            <a:r>
              <a:rPr lang="en-GB" sz="1600" dirty="0">
                <a:latin typeface="Calibri" panose="020F0502020204030204" pitchFamily="34" charset="0"/>
              </a:rPr>
              <a:t>The Catholic Church was the bedrock of people’s lives in the Middle Ages. It was rich, powerful and influential. Every village had a priest or larger area a bishop who was able to communicate the teachings of the Church to almost everyone. These teachings discouraged people from challenging existing ideas. The bible stated that disease or illnesses were caused by God and were a punishment for sins – there was no need to look beyond God for other for the causes of illness and disease.</a:t>
            </a:r>
            <a:br>
              <a:rPr lang="en-GB" sz="1600" dirty="0">
                <a:latin typeface="Calibri" panose="020F0502020204030204" pitchFamily="34" charset="0"/>
              </a:rPr>
            </a:br>
            <a:br>
              <a:rPr lang="en-GB" sz="800" dirty="0">
                <a:latin typeface="Calibri" panose="020F0502020204030204" pitchFamily="34" charset="0"/>
              </a:rPr>
            </a:br>
            <a:r>
              <a:rPr lang="en-GB" sz="1600" dirty="0">
                <a:latin typeface="Calibri" panose="020F0502020204030204" pitchFamily="34" charset="0"/>
              </a:rPr>
              <a:t>The Church also supported Galen’s work on the 4 humours and that God made humans in perfect balance. Anyone who challenged these beliefs risked being  called a </a:t>
            </a:r>
            <a:r>
              <a:rPr lang="en-GB" sz="1600" b="1" dirty="0">
                <a:latin typeface="Calibri" panose="020F0502020204030204" pitchFamily="34" charset="0"/>
              </a:rPr>
              <a:t>heretic. </a:t>
            </a:r>
          </a:p>
        </p:txBody>
      </p:sp>
      <p:pic>
        <p:nvPicPr>
          <p:cNvPr id="9" name="Picture 4" descr="http://images02.f-i.com/nickelodeon/kca/design/cool-icon2.png">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55419" y="4200979"/>
            <a:ext cx="827315" cy="842449"/>
          </a:xfrm>
          <a:prstGeom prst="rect">
            <a:avLst/>
          </a:prstGeom>
          <a:noFill/>
          <a:extLst>
            <a:ext uri="{909E8E84-426E-40DD-AFC4-6F175D3DCCD1}">
              <a14:hiddenFill xmlns:a14="http://schemas.microsoft.com/office/drawing/2010/main">
                <a:solidFill>
                  <a:srgbClr val="FFFFFF"/>
                </a:solidFill>
              </a14:hiddenFill>
            </a:ext>
          </a:extLst>
        </p:spPr>
      </p:pic>
      <p:pic>
        <p:nvPicPr>
          <p:cNvPr id="1055" name="Picture 31" descr="Image result for middle age church"/>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20799" y="2979099"/>
            <a:ext cx="5946894" cy="3471224"/>
          </a:xfrm>
          <a:prstGeom prst="rect">
            <a:avLst/>
          </a:prstGeom>
          <a:noFill/>
          <a:extLst>
            <a:ext uri="{909E8E84-426E-40DD-AFC4-6F175D3DCCD1}">
              <a14:hiddenFill xmlns:a14="http://schemas.microsoft.com/office/drawing/2010/main">
                <a:solidFill>
                  <a:srgbClr val="FFFFFF"/>
                </a:solidFill>
              </a14:hiddenFill>
            </a:ext>
          </a:extLst>
        </p:spPr>
      </p:pic>
      <p:pic>
        <p:nvPicPr>
          <p:cNvPr id="1057" name="Picture 33" descr="Image result for medieval pries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2508" y="1537499"/>
            <a:ext cx="4284764" cy="491282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02508" y="6080991"/>
            <a:ext cx="1945392" cy="369332"/>
          </a:xfrm>
          <a:prstGeom prst="rect">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2700000" scaled="1"/>
            <a:tileRect/>
          </a:gradFill>
        </p:spPr>
        <p:txBody>
          <a:bodyPr wrap="square" rtlCol="0">
            <a:spAutoFit/>
          </a:bodyPr>
          <a:lstStyle/>
          <a:p>
            <a:pPr algn="ctr"/>
            <a:r>
              <a:rPr lang="en-GB" b="1" dirty="0">
                <a:solidFill>
                  <a:schemeClr val="bg1"/>
                </a:solidFill>
              </a:rPr>
              <a:t>Great Influence</a:t>
            </a:r>
          </a:p>
        </p:txBody>
      </p:sp>
      <p:sp>
        <p:nvSpPr>
          <p:cNvPr id="13" name="TextBox 12"/>
          <p:cNvSpPr txBox="1"/>
          <p:nvPr/>
        </p:nvSpPr>
        <p:spPr>
          <a:xfrm>
            <a:off x="8788400" y="2979099"/>
            <a:ext cx="2179293" cy="369332"/>
          </a:xfrm>
          <a:prstGeom prst="rect">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2700000" scaled="1"/>
            <a:tileRect/>
          </a:gradFill>
        </p:spPr>
        <p:txBody>
          <a:bodyPr wrap="square" rtlCol="0">
            <a:spAutoFit/>
          </a:bodyPr>
          <a:lstStyle/>
          <a:p>
            <a:pPr algn="ctr"/>
            <a:r>
              <a:rPr lang="en-GB" b="1" dirty="0">
                <a:solidFill>
                  <a:schemeClr val="bg1"/>
                </a:solidFill>
              </a:rPr>
              <a:t>Dare to be different?</a:t>
            </a:r>
          </a:p>
        </p:txBody>
      </p:sp>
    </p:spTree>
    <p:controls>
      <mc:AlternateContent xmlns:mc="http://schemas.openxmlformats.org/markup-compatibility/2006">
        <mc:Choice xmlns:v="urn:schemas-microsoft-com:vml" Requires="v">
          <p:control spid="1069" name="ShockwaveFlash1" r:id="rId2" imgW="5373720" imgH="3511440"/>
        </mc:Choice>
        <mc:Fallback>
          <p:control name="ShockwaveFlash1" r:id="rId2" imgW="5373720" imgH="3511440">
            <p:pic>
              <p:nvPicPr>
                <p:cNvPr id="6" name="ShockwaveFlash1"/>
                <p:cNvPicPr>
                  <a:picLocks/>
                </p:cNvPicPr>
                <p:nvPr/>
              </p:nvPicPr>
              <p:blipFill>
                <a:blip r:embed="rId8"/>
                <a:stretch>
                  <a:fillRect/>
                </a:stretch>
              </p:blipFill>
              <p:spPr>
                <a:xfrm>
                  <a:off x="16801198" y="1593913"/>
                  <a:ext cx="5373687" cy="3511550"/>
                </a:xfrm>
                <a:prstGeom prst="rect">
                  <a:avLst/>
                </a:prstGeom>
              </p:spPr>
            </p:pic>
          </p:control>
        </mc:Fallback>
      </mc:AlternateContent>
    </p:controls>
    <p:extLst>
      <p:ext uri="{BB962C8B-B14F-4D97-AF65-F5344CB8AC3E}">
        <p14:creationId xmlns:p14="http://schemas.microsoft.com/office/powerpoint/2010/main" val="6024881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203200" y="249296"/>
            <a:ext cx="11366457" cy="1024806"/>
          </a:xfrm>
        </p:spPr>
        <p:txBody>
          <a:bodyPr>
            <a:normAutofit/>
          </a:bodyPr>
          <a:lstStyle/>
          <a:p>
            <a:pPr algn="l"/>
            <a:r>
              <a:rPr lang="en-GB" sz="6000" dirty="0">
                <a:latin typeface="Calibri" panose="020F0502020204030204" pitchFamily="34" charset="0"/>
                <a:cs typeface="Calibri" panose="020F0502020204030204" pitchFamily="34" charset="0"/>
              </a:rPr>
              <a:t>EDUCATION</a:t>
            </a:r>
          </a:p>
        </p:txBody>
      </p:sp>
      <p:pic>
        <p:nvPicPr>
          <p:cNvPr id="3074" name="Picture 2" descr="https://encrypted-tbn2.gstatic.com/images?q=tbn:ANd9GcT9rigpa0W6xF0QcKOMGjoRctjKRgryUxG6WSHnvku6eACvlbIf">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293" t="1915" r="26977"/>
          <a:stretch/>
        </p:blipFill>
        <p:spPr bwMode="auto">
          <a:xfrm>
            <a:off x="10760164" y="299514"/>
            <a:ext cx="682493" cy="80221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images02.f-i.com/nickelodeon/kca/design/cool-icon2.png">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07698" y="346741"/>
            <a:ext cx="778702" cy="79294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03200" y="1310878"/>
            <a:ext cx="5521739" cy="6555641"/>
          </a:xfrm>
          <a:prstGeom prst="rect">
            <a:avLst/>
          </a:prstGeom>
        </p:spPr>
        <p:txBody>
          <a:bodyPr wrap="square">
            <a:spAutoFit/>
          </a:bodyPr>
          <a:lstStyle/>
          <a:p>
            <a:r>
              <a:rPr lang="en-GB" sz="1600" dirty="0">
                <a:latin typeface="Calibri" panose="020F0502020204030204" pitchFamily="34" charset="0"/>
              </a:rPr>
              <a:t>When thinking about the role of education and why there was little medical progress made during the Middle Ages, you must note that education was controlled by the Church. </a:t>
            </a:r>
            <a:br>
              <a:rPr lang="en-GB" sz="1600" dirty="0">
                <a:latin typeface="Calibri" panose="020F0502020204030204" pitchFamily="34" charset="0"/>
              </a:rPr>
            </a:br>
            <a:br>
              <a:rPr lang="en-GB" sz="1600" dirty="0">
                <a:latin typeface="Calibri" panose="020F0502020204030204" pitchFamily="34" charset="0"/>
              </a:rPr>
            </a:br>
            <a:r>
              <a:rPr lang="en-GB" sz="1600" dirty="0">
                <a:latin typeface="Calibri" panose="020F0502020204030204" pitchFamily="34" charset="0"/>
              </a:rPr>
              <a:t>There were very few people  rich enough to undergo the 7 years of training it took to become a physician ( there were less than in England 100 by 1300 ). Just as Important,  the study and training for physicians essentially meant COPYING the previous work of Hippocrates and Galen. Physicians were not expected to research and come up with new ideas of their own. </a:t>
            </a:r>
            <a:br>
              <a:rPr lang="en-GB" sz="1600" dirty="0">
                <a:latin typeface="Calibri" panose="020F0502020204030204" pitchFamily="34" charset="0"/>
              </a:rPr>
            </a:br>
            <a:br>
              <a:rPr lang="en-GB" sz="1600" dirty="0">
                <a:latin typeface="Calibri" panose="020F0502020204030204" pitchFamily="34" charset="0"/>
              </a:rPr>
            </a:br>
            <a:r>
              <a:rPr lang="en-GB" sz="1600" dirty="0">
                <a:latin typeface="Calibri" panose="020F0502020204030204" pitchFamily="34" charset="0"/>
              </a:rPr>
              <a:t>In addition to studying the works of Galen they also used the teaching of Arab doctors such as Ibn </a:t>
            </a:r>
            <a:r>
              <a:rPr lang="en-GB" sz="1600" dirty="0" err="1">
                <a:latin typeface="Calibri" panose="020F0502020204030204" pitchFamily="34" charset="0"/>
              </a:rPr>
              <a:t>Sina</a:t>
            </a:r>
            <a:r>
              <a:rPr lang="en-GB" sz="1600" dirty="0">
                <a:latin typeface="Calibri" panose="020F0502020204030204" pitchFamily="34" charset="0"/>
              </a:rPr>
              <a:t> and Rhazes. Notably, these doctors had also been influenced by Hippocrates and Galen.</a:t>
            </a:r>
            <a:br>
              <a:rPr lang="en-GB" sz="1600" dirty="0">
                <a:latin typeface="Calibri" panose="020F0502020204030204" pitchFamily="34" charset="0"/>
              </a:rPr>
            </a:br>
            <a:br>
              <a:rPr lang="en-GB" sz="1600" dirty="0">
                <a:latin typeface="Calibri" panose="020F0502020204030204" pitchFamily="34" charset="0"/>
              </a:rPr>
            </a:br>
            <a:r>
              <a:rPr lang="en-GB" sz="1600" dirty="0">
                <a:latin typeface="Calibri" panose="020F0502020204030204" pitchFamily="34" charset="0"/>
              </a:rPr>
              <a:t>In sum, physicians  were taught to copy the work of others … for example, when it came to dissecting human or animal corpses students were expected to observe to see how the dissection confirmed the teaching and not to explore or experiment for themselves.  </a:t>
            </a:r>
          </a:p>
          <a:p>
            <a:endParaRPr lang="en-GB" sz="1600" dirty="0">
              <a:latin typeface="Calibri" panose="020F0502020204030204" pitchFamily="34" charset="0"/>
            </a:endParaRPr>
          </a:p>
          <a:p>
            <a:br>
              <a:rPr lang="en-GB" sz="1600" dirty="0">
                <a:latin typeface="Calibri" panose="020F0502020204030204" pitchFamily="34" charset="0"/>
              </a:rPr>
            </a:br>
            <a:br>
              <a:rPr lang="en-GB" sz="1600" dirty="0">
                <a:latin typeface="Calibri" panose="020F0502020204030204" pitchFamily="34" charset="0"/>
              </a:rPr>
            </a:br>
            <a:endParaRPr lang="en-GB" dirty="0">
              <a:latin typeface="Calibri" panose="020F0502020204030204" pitchFamily="34" charset="0"/>
            </a:endParaRPr>
          </a:p>
          <a:p>
            <a:endParaRPr lang="en-GB" dirty="0">
              <a:latin typeface="Calibri" panose="020F0502020204030204" pitchFamily="34" charset="0"/>
            </a:endParaRPr>
          </a:p>
        </p:txBody>
      </p:sp>
      <p:pic>
        <p:nvPicPr>
          <p:cNvPr id="4098" name="Picture 2" descr="Related image"/>
          <p:cNvPicPr>
            <a:picLocks noChangeAspect="1" noChangeArrowheads="1"/>
          </p:cNvPicPr>
          <p:nvPr/>
        </p:nvPicPr>
        <p:blipFill rotWithShape="1">
          <a:blip r:embed="rId6">
            <a:extLst>
              <a:ext uri="{28A0092B-C50C-407E-A947-70E740481C1C}">
                <a14:useLocalDpi xmlns:a14="http://schemas.microsoft.com/office/drawing/2010/main" val="0"/>
              </a:ext>
            </a:extLst>
          </a:blip>
          <a:srcRect l="7892" r="7294"/>
          <a:stretch/>
        </p:blipFill>
        <p:spPr bwMode="auto">
          <a:xfrm>
            <a:off x="5861275" y="1310878"/>
            <a:ext cx="5942648" cy="525502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067764" y="277865"/>
            <a:ext cx="2692400" cy="369332"/>
          </a:xfrm>
          <a:prstGeom prst="rect">
            <a:avLst/>
          </a:prstGeom>
          <a:noFill/>
        </p:spPr>
        <p:txBody>
          <a:bodyPr wrap="square" rtlCol="0">
            <a:spAutoFit/>
          </a:bodyPr>
          <a:lstStyle/>
          <a:p>
            <a:r>
              <a:rPr lang="en-GB" dirty="0"/>
              <a:t>View from 30 to 33 mins</a:t>
            </a:r>
          </a:p>
        </p:txBody>
      </p:sp>
    </p:spTree>
    <p:extLst>
      <p:ext uri="{BB962C8B-B14F-4D97-AF65-F5344CB8AC3E}">
        <p14:creationId xmlns:p14="http://schemas.microsoft.com/office/powerpoint/2010/main" val="15354701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5468" y="37972"/>
            <a:ext cx="8853715" cy="1024806"/>
          </a:xfrm>
        </p:spPr>
        <p:txBody>
          <a:bodyPr>
            <a:normAutofit/>
          </a:bodyPr>
          <a:lstStyle/>
          <a:p>
            <a:pPr algn="l"/>
            <a:r>
              <a:rPr lang="en-GB" sz="6000" dirty="0">
                <a:latin typeface="Calibri" panose="020F0502020204030204" pitchFamily="34" charset="0"/>
                <a:cs typeface="Calibri" panose="020F0502020204030204" pitchFamily="34" charset="0"/>
              </a:rPr>
              <a:t>GALEN AND COMPANY</a:t>
            </a:r>
          </a:p>
        </p:txBody>
      </p:sp>
      <p:pic>
        <p:nvPicPr>
          <p:cNvPr id="3074" name="Picture 2" descr="https://encrypted-tbn2.gstatic.com/images?q=tbn:ANd9GcT9rigpa0W6xF0QcKOMGjoRctjKRgryUxG6WSHnvku6eACvlbIf">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293" t="1915" r="26977"/>
          <a:stretch/>
        </p:blipFill>
        <p:spPr bwMode="auto">
          <a:xfrm>
            <a:off x="11161556" y="184005"/>
            <a:ext cx="717355" cy="84319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images02.f-i.com/nickelodeon/kca/design/cool-icon2.png">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4377" y="184005"/>
            <a:ext cx="832488" cy="84771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48315" y="1149967"/>
            <a:ext cx="11730596" cy="2446824"/>
          </a:xfrm>
          <a:prstGeom prst="rect">
            <a:avLst/>
          </a:prstGeom>
        </p:spPr>
        <p:txBody>
          <a:bodyPr wrap="square">
            <a:spAutoFit/>
          </a:bodyPr>
          <a:lstStyle/>
          <a:p>
            <a:pPr algn="ctr"/>
            <a:r>
              <a:rPr lang="en-GB" sz="1700" dirty="0">
                <a:latin typeface="Calibri" panose="020F0502020204030204" pitchFamily="34" charset="0"/>
              </a:rPr>
              <a:t>During the Middle Ages there was no major advance in the treatment of illness or disease. This was because physicians at that time were influenced by the work of those before them. Hippocrates is credited with the development of the theory of </a:t>
            </a:r>
            <a:r>
              <a:rPr lang="en-GB" sz="1700" b="1" dirty="0">
                <a:latin typeface="Calibri" panose="020F0502020204030204" pitchFamily="34" charset="0"/>
              </a:rPr>
              <a:t>the four humours - </a:t>
            </a:r>
            <a:r>
              <a:rPr lang="en-GB" sz="1700" dirty="0">
                <a:latin typeface="Calibri" panose="020F0502020204030204" pitchFamily="34" charset="0"/>
              </a:rPr>
              <a:t>Galen would later use this theory and help spread the idea by teaching it and writing over 250 books based on it. Galen’s books were very detailed and convincing. At the time they offered a very rational solution that doctors felt comfortable following so there was little motive to challenge the ideas of the physicians who came before them. Also, sick people often showed signs of problems with one of the four humours such as vomiting, sneezing or bleeding. This made the four humours theory very convincing and hard to challenge. Later, Arab physicians such as Rhazes and </a:t>
            </a:r>
            <a:r>
              <a:rPr lang="en-GB" sz="1700" dirty="0" err="1">
                <a:latin typeface="Calibri" panose="020F0502020204030204" pitchFamily="34" charset="0"/>
              </a:rPr>
              <a:t>Sina</a:t>
            </a:r>
            <a:r>
              <a:rPr lang="en-GB" sz="1700" dirty="0">
                <a:latin typeface="Calibri" panose="020F0502020204030204" pitchFamily="34" charset="0"/>
              </a:rPr>
              <a:t> compounded the four humours theory.  Physicians in the Middle Ages therefore used the work of others as the key to their own knowledge and understanding. Note: some of the remedies offered by Galen also seemed to work such as treating cold or shivering with hot foods or soups. </a:t>
            </a:r>
          </a:p>
        </p:txBody>
      </p:sp>
      <p:pic>
        <p:nvPicPr>
          <p:cNvPr id="5122" name="Picture 2" descr="Image result for ibn sin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09432" y="3828630"/>
            <a:ext cx="2598420" cy="25146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mage result for hippocrates"/>
          <p:cNvPicPr>
            <a:picLocks noChangeAspect="1" noChangeArrowheads="1"/>
          </p:cNvPicPr>
          <p:nvPr/>
        </p:nvPicPr>
        <p:blipFill rotWithShape="1">
          <a:blip r:embed="rId7">
            <a:extLst>
              <a:ext uri="{28A0092B-C50C-407E-A947-70E740481C1C}">
                <a14:useLocalDpi xmlns:a14="http://schemas.microsoft.com/office/drawing/2010/main" val="0"/>
              </a:ext>
            </a:extLst>
          </a:blip>
          <a:srcRect l="13871" r="23118"/>
          <a:stretch/>
        </p:blipFill>
        <p:spPr bwMode="auto">
          <a:xfrm>
            <a:off x="356184" y="3835400"/>
            <a:ext cx="2360309" cy="24892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Image result for galen"/>
          <p:cNvPicPr>
            <a:picLocks noChangeAspect="1" noChangeArrowheads="1"/>
          </p:cNvPicPr>
          <p:nvPr/>
        </p:nvPicPr>
        <p:blipFill rotWithShape="1">
          <a:blip r:embed="rId8">
            <a:extLst>
              <a:ext uri="{28A0092B-C50C-407E-A947-70E740481C1C}">
                <a14:useLocalDpi xmlns:a14="http://schemas.microsoft.com/office/drawing/2010/main" val="0"/>
              </a:ext>
            </a:extLst>
          </a:blip>
          <a:srcRect l="15313" t="16755" r="13358" b="26570"/>
          <a:stretch/>
        </p:blipFill>
        <p:spPr bwMode="auto">
          <a:xfrm>
            <a:off x="3285342" y="3822700"/>
            <a:ext cx="2501900" cy="248920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Image result for rhazes"/>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41036" y="3797300"/>
            <a:ext cx="2514600" cy="25146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6241036" y="6248570"/>
            <a:ext cx="2514601" cy="338554"/>
          </a:xfrm>
          <a:prstGeom prst="rect">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2700000" scaled="1"/>
            <a:tileRect/>
          </a:gradFill>
        </p:spPr>
        <p:txBody>
          <a:bodyPr wrap="square" rtlCol="0">
            <a:spAutoFit/>
          </a:bodyPr>
          <a:lstStyle/>
          <a:p>
            <a:pPr algn="ctr"/>
            <a:r>
              <a:rPr lang="en-GB" sz="1600" b="1" dirty="0">
                <a:solidFill>
                  <a:schemeClr val="bg1"/>
                </a:solidFill>
              </a:rPr>
              <a:t>Rhazes ( Persia) c 900CE </a:t>
            </a:r>
          </a:p>
        </p:txBody>
      </p:sp>
      <p:sp>
        <p:nvSpPr>
          <p:cNvPr id="13" name="TextBox 12"/>
          <p:cNvSpPr txBox="1"/>
          <p:nvPr/>
        </p:nvSpPr>
        <p:spPr>
          <a:xfrm>
            <a:off x="9209432" y="6276827"/>
            <a:ext cx="2598420" cy="338554"/>
          </a:xfrm>
          <a:prstGeom prst="rect">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2700000" scaled="1"/>
            <a:tileRect/>
          </a:gradFill>
        </p:spPr>
        <p:txBody>
          <a:bodyPr wrap="square" rtlCol="0">
            <a:spAutoFit/>
          </a:bodyPr>
          <a:lstStyle/>
          <a:p>
            <a:pPr algn="ctr"/>
            <a:r>
              <a:rPr lang="en-GB" sz="1600" b="1" dirty="0">
                <a:solidFill>
                  <a:schemeClr val="bg1"/>
                </a:solidFill>
              </a:rPr>
              <a:t>Ibn </a:t>
            </a:r>
            <a:r>
              <a:rPr lang="en-GB" sz="1600" b="1" dirty="0" err="1">
                <a:solidFill>
                  <a:schemeClr val="bg1"/>
                </a:solidFill>
              </a:rPr>
              <a:t>SIna</a:t>
            </a:r>
            <a:r>
              <a:rPr lang="en-GB" sz="1600" b="1" dirty="0">
                <a:solidFill>
                  <a:schemeClr val="bg1"/>
                </a:solidFill>
              </a:rPr>
              <a:t> ( Persia) c 1000CE </a:t>
            </a:r>
          </a:p>
        </p:txBody>
      </p:sp>
      <p:sp>
        <p:nvSpPr>
          <p:cNvPr id="14" name="TextBox 13"/>
          <p:cNvSpPr txBox="1"/>
          <p:nvPr/>
        </p:nvSpPr>
        <p:spPr>
          <a:xfrm>
            <a:off x="344377" y="6255721"/>
            <a:ext cx="2372115" cy="338554"/>
          </a:xfrm>
          <a:prstGeom prst="rect">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2700000" scaled="1"/>
            <a:tileRect/>
          </a:gradFill>
        </p:spPr>
        <p:txBody>
          <a:bodyPr wrap="square" rtlCol="0">
            <a:spAutoFit/>
          </a:bodyPr>
          <a:lstStyle/>
          <a:p>
            <a:pPr algn="ctr"/>
            <a:r>
              <a:rPr lang="en-GB" sz="1600" b="1" dirty="0">
                <a:solidFill>
                  <a:schemeClr val="bg1"/>
                </a:solidFill>
              </a:rPr>
              <a:t>Hippocrates( Greece)</a:t>
            </a:r>
          </a:p>
        </p:txBody>
      </p:sp>
      <p:sp>
        <p:nvSpPr>
          <p:cNvPr id="15" name="TextBox 14"/>
          <p:cNvSpPr txBox="1"/>
          <p:nvPr/>
        </p:nvSpPr>
        <p:spPr>
          <a:xfrm rot="16200000">
            <a:off x="2006760" y="4199810"/>
            <a:ext cx="1080911" cy="338554"/>
          </a:xfrm>
          <a:prstGeom prst="rect">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2700000" scaled="1"/>
            <a:tileRect/>
          </a:gradFill>
        </p:spPr>
        <p:txBody>
          <a:bodyPr wrap="square" rtlCol="0">
            <a:spAutoFit/>
          </a:bodyPr>
          <a:lstStyle/>
          <a:p>
            <a:pPr algn="ctr"/>
            <a:r>
              <a:rPr lang="en-GB" sz="1600" b="1" dirty="0">
                <a:solidFill>
                  <a:schemeClr val="bg1"/>
                </a:solidFill>
              </a:rPr>
              <a:t>c 400 BCE</a:t>
            </a:r>
          </a:p>
        </p:txBody>
      </p:sp>
      <p:sp>
        <p:nvSpPr>
          <p:cNvPr id="16" name="TextBox 15"/>
          <p:cNvSpPr txBox="1"/>
          <p:nvPr/>
        </p:nvSpPr>
        <p:spPr>
          <a:xfrm>
            <a:off x="3272641" y="6276827"/>
            <a:ext cx="2514601" cy="338554"/>
          </a:xfrm>
          <a:prstGeom prst="rect">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2700000" scaled="1"/>
            <a:tileRect/>
          </a:gradFill>
        </p:spPr>
        <p:txBody>
          <a:bodyPr wrap="square" rtlCol="0">
            <a:spAutoFit/>
          </a:bodyPr>
          <a:lstStyle/>
          <a:p>
            <a:pPr algn="ctr"/>
            <a:r>
              <a:rPr lang="en-GB" sz="1600" b="1" dirty="0">
                <a:solidFill>
                  <a:schemeClr val="bg1"/>
                </a:solidFill>
              </a:rPr>
              <a:t>Galen ( Greece) c 150 CE </a:t>
            </a:r>
          </a:p>
        </p:txBody>
      </p:sp>
    </p:spTree>
    <p:extLst>
      <p:ext uri="{BB962C8B-B14F-4D97-AF65-F5344CB8AC3E}">
        <p14:creationId xmlns:p14="http://schemas.microsoft.com/office/powerpoint/2010/main" val="21652039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243156" y="213510"/>
            <a:ext cx="11366457" cy="1024806"/>
          </a:xfrm>
        </p:spPr>
        <p:txBody>
          <a:bodyPr>
            <a:normAutofit/>
          </a:bodyPr>
          <a:lstStyle/>
          <a:p>
            <a:pPr algn="l"/>
            <a:r>
              <a:rPr lang="en-GB" sz="6000" dirty="0">
                <a:latin typeface="Calibri" panose="020F0502020204030204" pitchFamily="34" charset="0"/>
                <a:cs typeface="Calibri" panose="020F0502020204030204" pitchFamily="34" charset="0"/>
              </a:rPr>
              <a:t>Conservative Mindset</a:t>
            </a:r>
          </a:p>
        </p:txBody>
      </p:sp>
      <p:sp>
        <p:nvSpPr>
          <p:cNvPr id="4" name="TextBox 3"/>
          <p:cNvSpPr txBox="1"/>
          <p:nvPr/>
        </p:nvSpPr>
        <p:spPr>
          <a:xfrm>
            <a:off x="243156" y="1467917"/>
            <a:ext cx="4798744" cy="5786199"/>
          </a:xfrm>
          <a:prstGeom prst="rect">
            <a:avLst/>
          </a:prstGeom>
          <a:noFill/>
        </p:spPr>
        <p:txBody>
          <a:bodyPr wrap="square" rtlCol="0">
            <a:spAutoFit/>
          </a:bodyPr>
          <a:lstStyle/>
          <a:p>
            <a:r>
              <a:rPr lang="en-GB" dirty="0">
                <a:latin typeface="Calibri" panose="020F0502020204030204" pitchFamily="34" charset="0"/>
              </a:rPr>
              <a:t>At this stage of the lesson it is good to ask yourself if yourself the question posed to the right.</a:t>
            </a:r>
            <a:br>
              <a:rPr lang="en-GB" dirty="0">
                <a:latin typeface="Calibri" panose="020F0502020204030204" pitchFamily="34" charset="0"/>
              </a:rPr>
            </a:br>
            <a:br>
              <a:rPr lang="en-GB" dirty="0">
                <a:latin typeface="Calibri" panose="020F0502020204030204" pitchFamily="34" charset="0"/>
              </a:rPr>
            </a:br>
            <a:r>
              <a:rPr lang="en-GB" dirty="0">
                <a:latin typeface="Calibri" panose="020F0502020204030204" pitchFamily="34" charset="0"/>
              </a:rPr>
              <a:t>Can you come up with ways in which your thinking is fixed?</a:t>
            </a:r>
            <a:br>
              <a:rPr lang="en-GB" dirty="0">
                <a:latin typeface="Calibri" panose="020F0502020204030204" pitchFamily="34" charset="0"/>
              </a:rPr>
            </a:br>
            <a:br>
              <a:rPr lang="en-GB" dirty="0">
                <a:latin typeface="Calibri" panose="020F0502020204030204" pitchFamily="34" charset="0"/>
              </a:rPr>
            </a:br>
            <a:r>
              <a:rPr lang="en-GB" dirty="0">
                <a:latin typeface="Calibri" panose="020F0502020204030204" pitchFamily="34" charset="0"/>
              </a:rPr>
              <a:t>Can you come up with ways your thinking is more open to growth?</a:t>
            </a:r>
            <a:br>
              <a:rPr lang="en-GB" dirty="0">
                <a:latin typeface="Calibri" panose="020F0502020204030204" pitchFamily="34" charset="0"/>
              </a:rPr>
            </a:br>
            <a:br>
              <a:rPr lang="en-GB" dirty="0">
                <a:latin typeface="Calibri" panose="020F0502020204030204" pitchFamily="34" charset="0"/>
              </a:rPr>
            </a:br>
            <a:r>
              <a:rPr lang="en-GB" dirty="0">
                <a:latin typeface="Calibri" panose="020F0502020204030204" pitchFamily="34" charset="0"/>
              </a:rPr>
              <a:t>Now consider Middle Age attitudes and be sure you understand the meaning of conservative. Can you define this word?</a:t>
            </a:r>
            <a:br>
              <a:rPr lang="en-GB" dirty="0">
                <a:latin typeface="Calibri" panose="020F0502020204030204" pitchFamily="34" charset="0"/>
              </a:rPr>
            </a:br>
            <a:br>
              <a:rPr lang="en-GB" b="1" dirty="0">
                <a:latin typeface="Calibri" panose="020F0502020204030204" pitchFamily="34" charset="0"/>
              </a:rPr>
            </a:br>
            <a:r>
              <a:rPr lang="en-GB" b="1" dirty="0">
                <a:latin typeface="Calibri" panose="020F0502020204030204" pitchFamily="34" charset="0"/>
              </a:rPr>
              <a:t>What factors promoted a conservative mindset at during the Middle Ages? </a:t>
            </a:r>
            <a:br>
              <a:rPr lang="en-GB" b="1" dirty="0">
                <a:latin typeface="Calibri" panose="020F0502020204030204" pitchFamily="34" charset="0"/>
              </a:rPr>
            </a:br>
            <a:br>
              <a:rPr lang="en-GB" b="1" dirty="0">
                <a:latin typeface="Calibri" panose="020F0502020204030204" pitchFamily="34" charset="0"/>
              </a:rPr>
            </a:br>
            <a:br>
              <a:rPr lang="en-GB" sz="1600" dirty="0">
                <a:latin typeface="Calibri" panose="020F0502020204030204" pitchFamily="34" charset="0"/>
              </a:rPr>
            </a:br>
            <a:br>
              <a:rPr lang="en-GB" sz="1600" dirty="0">
                <a:latin typeface="Calibri" panose="020F0502020204030204" pitchFamily="34" charset="0"/>
              </a:rPr>
            </a:br>
            <a:br>
              <a:rPr lang="en-GB" sz="1600" dirty="0">
                <a:latin typeface="Calibri" panose="020F0502020204030204" pitchFamily="34" charset="0"/>
              </a:rPr>
            </a:br>
            <a:endParaRPr lang="en-GB" sz="1600" dirty="0">
              <a:latin typeface="Calibri" panose="020F0502020204030204" pitchFamily="34" charset="0"/>
            </a:endParaRPr>
          </a:p>
        </p:txBody>
      </p:sp>
      <p:pic>
        <p:nvPicPr>
          <p:cNvPr id="3076" name="Picture 4" descr="http://images02.f-i.com/nickelodeon/kca/design/cool-icon2.png">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99260" y="320984"/>
            <a:ext cx="900853" cy="917332"/>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Image resul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8600" y="1456202"/>
            <a:ext cx="6491513" cy="47451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75651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163057" y="248675"/>
            <a:ext cx="5029201" cy="1024806"/>
          </a:xfrm>
        </p:spPr>
        <p:txBody>
          <a:bodyPr>
            <a:normAutofit/>
          </a:bodyPr>
          <a:lstStyle/>
          <a:p>
            <a:pPr algn="l"/>
            <a:r>
              <a:rPr lang="en-GB" sz="6000" dirty="0">
                <a:latin typeface="Calibri" panose="020F0502020204030204" pitchFamily="34" charset="0"/>
                <a:cs typeface="Calibri" panose="020F0502020204030204" pitchFamily="34" charset="0"/>
              </a:rPr>
              <a:t>Government</a:t>
            </a:r>
          </a:p>
        </p:txBody>
      </p:sp>
      <p:pic>
        <p:nvPicPr>
          <p:cNvPr id="3076" name="Picture 4" descr="http://images02.f-i.com/nickelodeon/kca/design/cool-icon2.png">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2102" y="5729736"/>
            <a:ext cx="955319" cy="97279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03199" y="1377950"/>
            <a:ext cx="4818743" cy="4247317"/>
          </a:xfrm>
          <a:prstGeom prst="rect">
            <a:avLst/>
          </a:prstGeom>
        </p:spPr>
        <p:txBody>
          <a:bodyPr wrap="square">
            <a:spAutoFit/>
          </a:bodyPr>
          <a:lstStyle/>
          <a:p>
            <a:pPr algn="ctr"/>
            <a:r>
              <a:rPr lang="en-GB" dirty="0">
                <a:latin typeface="Calibri" panose="020F0502020204030204" pitchFamily="34" charset="0"/>
              </a:rPr>
              <a:t>Today our government is expected to take a lead in providing healthcare to help care for and treat the sick.</a:t>
            </a:r>
            <a:br>
              <a:rPr lang="en-GB" dirty="0">
                <a:latin typeface="Calibri" panose="020F0502020204030204" pitchFamily="34" charset="0"/>
              </a:rPr>
            </a:br>
            <a:br>
              <a:rPr lang="en-GB" dirty="0">
                <a:latin typeface="Calibri" panose="020F0502020204030204" pitchFamily="34" charset="0"/>
              </a:rPr>
            </a:br>
            <a:r>
              <a:rPr lang="en-GB" dirty="0">
                <a:latin typeface="Calibri" panose="020F0502020204030204" pitchFamily="34" charset="0"/>
              </a:rPr>
              <a:t>However, in the Middle Ages it was very unusual for monarchs and governments to get involved with medical advancement and issues of health.</a:t>
            </a:r>
            <a:br>
              <a:rPr lang="en-GB" dirty="0">
                <a:latin typeface="Calibri" panose="020F0502020204030204" pitchFamily="34" charset="0"/>
              </a:rPr>
            </a:br>
            <a:r>
              <a:rPr lang="en-GB" dirty="0">
                <a:latin typeface="Calibri" panose="020F0502020204030204" pitchFamily="34" charset="0"/>
              </a:rPr>
              <a:t>( A rare exception of this was during the Black Death when King Edward III ordered the cleaning of towns in 1349.)  </a:t>
            </a:r>
            <a:br>
              <a:rPr lang="en-GB" dirty="0">
                <a:latin typeface="Calibri" panose="020F0502020204030204" pitchFamily="34" charset="0"/>
              </a:rPr>
            </a:br>
            <a:br>
              <a:rPr lang="en-GB" dirty="0">
                <a:latin typeface="Calibri" panose="020F0502020204030204" pitchFamily="34" charset="0"/>
              </a:rPr>
            </a:br>
            <a:r>
              <a:rPr lang="en-GB" dirty="0">
                <a:latin typeface="Calibri" panose="020F0502020204030204" pitchFamily="34" charset="0"/>
              </a:rPr>
              <a:t>The role of government at this time was largely to keep the peace and defend the country NOT give money towards universities or advances in medical knowledge. </a:t>
            </a:r>
          </a:p>
        </p:txBody>
      </p:sp>
      <p:pic>
        <p:nvPicPr>
          <p:cNvPr id="6146" name="Picture 2" descr="Image result for the crusades"/>
          <p:cNvPicPr>
            <a:picLocks noChangeAspect="1" noChangeArrowheads="1"/>
          </p:cNvPicPr>
          <p:nvPr/>
        </p:nvPicPr>
        <p:blipFill rotWithShape="1">
          <a:blip r:embed="rId4">
            <a:extLst>
              <a:ext uri="{28A0092B-C50C-407E-A947-70E740481C1C}">
                <a14:useLocalDpi xmlns:a14="http://schemas.microsoft.com/office/drawing/2010/main" val="0"/>
              </a:ext>
            </a:extLst>
          </a:blip>
          <a:srcRect l="21044" t="-1295" r="12814" b="1295"/>
          <a:stretch/>
        </p:blipFill>
        <p:spPr bwMode="auto">
          <a:xfrm>
            <a:off x="5362575" y="517524"/>
            <a:ext cx="6346825" cy="588327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5362575" y="6031467"/>
            <a:ext cx="6346825" cy="369332"/>
          </a:xfrm>
          <a:prstGeom prst="rect">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2700000" scaled="1"/>
            <a:tileRect/>
          </a:gradFill>
        </p:spPr>
        <p:txBody>
          <a:bodyPr wrap="square" rtlCol="0">
            <a:spAutoFit/>
          </a:bodyPr>
          <a:lstStyle/>
          <a:p>
            <a:pPr algn="ctr"/>
            <a:r>
              <a:rPr lang="en-GB" b="1" dirty="0">
                <a:solidFill>
                  <a:schemeClr val="bg1"/>
                </a:solidFill>
              </a:rPr>
              <a:t>Fighting wars of religion more important than fighting disease</a:t>
            </a:r>
          </a:p>
        </p:txBody>
      </p:sp>
      <p:sp>
        <p:nvSpPr>
          <p:cNvPr id="7" name="TextBox 6"/>
          <p:cNvSpPr txBox="1"/>
          <p:nvPr/>
        </p:nvSpPr>
        <p:spPr>
          <a:xfrm>
            <a:off x="5362575" y="576412"/>
            <a:ext cx="1820103" cy="369332"/>
          </a:xfrm>
          <a:prstGeom prst="rect">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2700000" scaled="1"/>
            <a:tileRect/>
          </a:gradFill>
        </p:spPr>
        <p:txBody>
          <a:bodyPr wrap="square" rtlCol="0">
            <a:spAutoFit/>
          </a:bodyPr>
          <a:lstStyle/>
          <a:p>
            <a:pPr algn="ctr"/>
            <a:r>
              <a:rPr lang="en-GB" b="1" dirty="0">
                <a:solidFill>
                  <a:schemeClr val="bg1"/>
                </a:solidFill>
              </a:rPr>
              <a:t>The Crusades</a:t>
            </a:r>
          </a:p>
        </p:txBody>
      </p:sp>
    </p:spTree>
    <p:extLst>
      <p:ext uri="{BB962C8B-B14F-4D97-AF65-F5344CB8AC3E}">
        <p14:creationId xmlns:p14="http://schemas.microsoft.com/office/powerpoint/2010/main" val="2658098431"/>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4B4B4B"/>
      </a:dk2>
      <a:lt2>
        <a:srgbClr val="B5B5B5"/>
      </a:lt2>
      <a:accent1>
        <a:srgbClr val="9AC43E"/>
      </a:accent1>
      <a:accent2>
        <a:srgbClr val="44BA98"/>
      </a:accent2>
      <a:accent3>
        <a:srgbClr val="43A9D9"/>
      </a:accent3>
      <a:accent4>
        <a:srgbClr val="6274D8"/>
      </a:accent4>
      <a:accent5>
        <a:srgbClr val="AB54D7"/>
      </a:accent5>
      <a:accent6>
        <a:srgbClr val="D15B37"/>
      </a:accent6>
      <a:hlink>
        <a:srgbClr val="BFE962"/>
      </a:hlink>
      <a:folHlink>
        <a:srgbClr val="C0D591"/>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892FADA9-420D-4323-A7A4-C1060166525B}"/>
    </a:ext>
  </a:extLst>
</a:theme>
</file>

<file path=docProps/app.xml><?xml version="1.0" encoding="utf-8"?>
<Properties xmlns="http://schemas.openxmlformats.org/officeDocument/2006/extended-properties" xmlns:vt="http://schemas.openxmlformats.org/officeDocument/2006/docPropsVTypes">
  <Template>TM04033925[[fn=Droplet]]</Template>
  <TotalTime>3436</TotalTime>
  <Words>494</Words>
  <Application>Microsoft Office PowerPoint</Application>
  <PresentationFormat>Widescreen</PresentationFormat>
  <Paragraphs>30</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Tw Cen MT</vt:lpstr>
      <vt:lpstr>Droplet</vt:lpstr>
      <vt:lpstr>Why was there so little change in medicine During the middles ages? </vt:lpstr>
      <vt:lpstr>Navigation</vt:lpstr>
      <vt:lpstr>PowerPoint Presentation</vt:lpstr>
      <vt:lpstr>PowerPoint Presentation</vt:lpstr>
      <vt:lpstr>The Church</vt:lpstr>
      <vt:lpstr>EDUCATION</vt:lpstr>
      <vt:lpstr>GALEN AND COMPANY</vt:lpstr>
      <vt:lpstr>Conservative Mindset</vt:lpstr>
      <vt:lpstr>Government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causes of the first world war</dc:title>
  <dc:creator>Phil icHistory</dc:creator>
  <cp:lastModifiedBy>Phil icHistory</cp:lastModifiedBy>
  <cp:revision>79</cp:revision>
  <cp:lastPrinted>2014-12-22T18:04:16Z</cp:lastPrinted>
  <dcterms:created xsi:type="dcterms:W3CDTF">2014-12-22T16:57:23Z</dcterms:created>
  <dcterms:modified xsi:type="dcterms:W3CDTF">2017-05-28T21:12:23Z</dcterms:modified>
</cp:coreProperties>
</file>