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58" r:id="rId3"/>
    <p:sldId id="271" r:id="rId4"/>
    <p:sldId id="281" r:id="rId5"/>
    <p:sldId id="282" r:id="rId6"/>
    <p:sldId id="283" r:id="rId7"/>
    <p:sldId id="304" r:id="rId8"/>
    <p:sldId id="284" r:id="rId9"/>
    <p:sldId id="305" r:id="rId10"/>
    <p:sldId id="267" r:id="rId11"/>
    <p:sldId id="308" r:id="rId12"/>
    <p:sldId id="306" r:id="rId13"/>
    <p:sldId id="285" r:id="rId14"/>
    <p:sldId id="286" r:id="rId15"/>
    <p:sldId id="287" r:id="rId16"/>
    <p:sldId id="288" r:id="rId17"/>
    <p:sldId id="289" r:id="rId18"/>
    <p:sldId id="290" r:id="rId19"/>
    <p:sldId id="291" r:id="rId20"/>
    <p:sldId id="292" r:id="rId21"/>
    <p:sldId id="293" r:id="rId22"/>
    <p:sldId id="294" r:id="rId23"/>
    <p:sldId id="295" r:id="rId24"/>
    <p:sldId id="298" r:id="rId25"/>
    <p:sldId id="297" r:id="rId26"/>
    <p:sldId id="296" r:id="rId27"/>
    <p:sldId id="299" r:id="rId28"/>
    <p:sldId id="300" r:id="rId29"/>
    <p:sldId id="301" r:id="rId30"/>
    <p:sldId id="302" r:id="rId31"/>
    <p:sldId id="303" r:id="rId32"/>
    <p:sldId id="307" r:id="rId33"/>
    <p:sldId id="273" r:id="rId34"/>
    <p:sldId id="274" r:id="rId35"/>
    <p:sldId id="275" r:id="rId36"/>
    <p:sldId id="276" r:id="rId37"/>
    <p:sldId id="277" r:id="rId38"/>
    <p:sldId id="278" r:id="rId39"/>
    <p:sldId id="279" r:id="rId40"/>
    <p:sldId id="280" r:id="rId41"/>
    <p:sldId id="369" r:id="rId42"/>
    <p:sldId id="358" r:id="rId43"/>
    <p:sldId id="359" r:id="rId44"/>
    <p:sldId id="257" r:id="rId45"/>
    <p:sldId id="260" r:id="rId46"/>
    <p:sldId id="360" r:id="rId47"/>
    <p:sldId id="261" r:id="rId48"/>
    <p:sldId id="262" r:id="rId49"/>
    <p:sldId id="268" r:id="rId50"/>
    <p:sldId id="264" r:id="rId51"/>
    <p:sldId id="361" r:id="rId52"/>
    <p:sldId id="263" r:id="rId53"/>
    <p:sldId id="269" r:id="rId54"/>
    <p:sldId id="265" r:id="rId55"/>
    <p:sldId id="362" r:id="rId56"/>
    <p:sldId id="363" r:id="rId57"/>
    <p:sldId id="272" r:id="rId58"/>
    <p:sldId id="364" r:id="rId59"/>
    <p:sldId id="365" r:id="rId60"/>
    <p:sldId id="366" r:id="rId61"/>
    <p:sldId id="367" r:id="rId62"/>
    <p:sldId id="368"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806" autoAdjust="0"/>
    <p:restoredTop sz="94660"/>
  </p:normalViewPr>
  <p:slideViewPr>
    <p:cSldViewPr snapToGrid="0">
      <p:cViewPr varScale="1">
        <p:scale>
          <a:sx n="60" d="100"/>
          <a:sy n="60" d="100"/>
        </p:scale>
        <p:origin x="9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9/26/2018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33.xml"/></Relationships>
</file>

<file path=ppt/slides/_rels/slide1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youtube.com/watch?v=Cd2ch4XV84s" TargetMode="Externa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ichistory.com/free-member-area.html"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youtube.com/watch?v=_pFCpKtwCkI" TargetMode="External"/></Relationships>
</file>

<file path=ppt/slides/_rels/slide33.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35.jpeg"/><Relationship Id="rId18" Type="http://schemas.openxmlformats.org/officeDocument/2006/relationships/hyperlink" Target="http://www.ichistory.com/free-member-area.html" TargetMode="External"/><Relationship Id="rId3" Type="http://schemas.openxmlformats.org/officeDocument/2006/relationships/image" Target="../media/image31.jpeg"/><Relationship Id="rId7" Type="http://schemas.openxmlformats.org/officeDocument/2006/relationships/image" Target="../media/image33.jpeg"/><Relationship Id="rId12" Type="http://schemas.openxmlformats.org/officeDocument/2006/relationships/slide" Target="slide36.xml"/><Relationship Id="rId17" Type="http://schemas.openxmlformats.org/officeDocument/2006/relationships/image" Target="../media/image37.jpeg"/><Relationship Id="rId2" Type="http://schemas.openxmlformats.org/officeDocument/2006/relationships/slide" Target="slide34.xml"/><Relationship Id="rId16"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image" Target="../media/image6.png"/><Relationship Id="rId5" Type="http://schemas.openxmlformats.org/officeDocument/2006/relationships/image" Target="../media/image32.gif"/><Relationship Id="rId15" Type="http://schemas.openxmlformats.org/officeDocument/2006/relationships/image" Target="../media/image36.jpeg"/><Relationship Id="rId10" Type="http://schemas.openxmlformats.org/officeDocument/2006/relationships/slide" Target="slide3.xml"/><Relationship Id="rId19" Type="http://schemas.openxmlformats.org/officeDocument/2006/relationships/image" Target="../media/image5.png"/><Relationship Id="rId4" Type="http://schemas.openxmlformats.org/officeDocument/2006/relationships/slide" Target="slide37.xml"/><Relationship Id="rId9" Type="http://schemas.openxmlformats.org/officeDocument/2006/relationships/image" Target="../media/image34.jpeg"/><Relationship Id="rId14" Type="http://schemas.openxmlformats.org/officeDocument/2006/relationships/slide" Target="slide38.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kWp0mclpupI" TargetMode="Externa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33.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26.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hyperlink" Target="https://www.youtube.com/watch?v=AhgGIFLLOtc&amp;t=7s" TargetMode="External"/><Relationship Id="rId5" Type="http://schemas.openxmlformats.org/officeDocument/2006/relationships/image" Target="../media/image7.png"/><Relationship Id="rId4" Type="http://schemas.openxmlformats.org/officeDocument/2006/relationships/slide" Target="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youtube.com/watch?v=cH3I8nFyp6g" TargetMode="Externa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32.gi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youtube.com/watch?v=M544aFJ9090" TargetMode="Externa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hyperlink" Target="https://www.youtube.com/watch?v=6FgaL0xIazk" TargetMode="External"/><Relationship Id="rId3" Type="http://schemas.openxmlformats.org/officeDocument/2006/relationships/image" Target="../media/image16.jpe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youtube.com/watch?v=OfO7TduevHA" TargetMode="External"/><Relationship Id="rId5" Type="http://schemas.openxmlformats.org/officeDocument/2006/relationships/image" Target="../media/image7.png"/><Relationship Id="rId4" Type="http://schemas.openxmlformats.org/officeDocument/2006/relationships/slide" Target="slide33.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6.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hyperlink" Target="https://www.youtube.com/watch?v=LKlRC-Q4dvA" TargetMode="External"/><Relationship Id="rId5" Type="http://schemas.openxmlformats.org/officeDocument/2006/relationships/image" Target="../media/image7.png"/><Relationship Id="rId4" Type="http://schemas.openxmlformats.org/officeDocument/2006/relationships/slide" Target="slide33.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slide" Target="slide41.xml"/><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image" Target="../media/image6.png"/><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slide" Target="slide3.xml"/><Relationship Id="rId5" Type="http://schemas.openxmlformats.org/officeDocument/2006/relationships/image" Target="../media/image15.jpeg"/><Relationship Id="rId10" Type="http://schemas.microsoft.com/office/2007/relationships/hdphoto" Target="../media/hdphoto1.wdp"/><Relationship Id="rId4" Type="http://schemas.openxmlformats.org/officeDocument/2006/relationships/slide" Target="slide5.xml"/><Relationship Id="rId9" Type="http://schemas.openxmlformats.org/officeDocument/2006/relationships/image" Target="../media/image11.png"/><Relationship Id="rId1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youtube.com/watch?v=UeITIRL6B9Q" TargetMode="Externa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M2dhD9zR6hk" TargetMode="Externa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787613"/>
            <a:ext cx="10782300" cy="2509213"/>
          </a:xfrm>
        </p:spPr>
        <p:txBody>
          <a:bodyPr>
            <a:normAutofit/>
          </a:bodyPr>
          <a:lstStyle/>
          <a:p>
            <a:r>
              <a:rPr lang="en-GB" sz="8800" dirty="0">
                <a:latin typeface="Franklin Gothic Heavy" panose="020B0903020102020204" pitchFamily="34" charset="0"/>
              </a:rPr>
              <a:t>The first </a:t>
            </a:r>
            <a:br>
              <a:rPr lang="en-GB" sz="8800" dirty="0">
                <a:latin typeface="Franklin Gothic Heavy" panose="020B0903020102020204" pitchFamily="34" charset="0"/>
              </a:rPr>
            </a:br>
            <a:r>
              <a:rPr lang="en-GB" sz="8800" dirty="0">
                <a:latin typeface="Franklin Gothic Heavy" panose="020B0903020102020204" pitchFamily="34" charset="0"/>
              </a:rPr>
              <a:t>World war</a:t>
            </a:r>
          </a:p>
        </p:txBody>
      </p:sp>
      <p:sp>
        <p:nvSpPr>
          <p:cNvPr id="9" name="Rectangle 8"/>
          <p:cNvSpPr/>
          <p:nvPr/>
        </p:nvSpPr>
        <p:spPr>
          <a:xfrm>
            <a:off x="-1309681" y="5799473"/>
            <a:ext cx="5677738" cy="646331"/>
          </a:xfrm>
          <a:prstGeom prst="rect">
            <a:avLst/>
          </a:prstGeom>
        </p:spPr>
        <p:txBody>
          <a:bodyPr wrap="square">
            <a:spAutoFit/>
          </a:bodyPr>
          <a:lstStyle/>
          <a:p>
            <a:pPr algn="ctr"/>
            <a:r>
              <a:rPr lang="en-GB" sz="3600" b="1" dirty="0">
                <a:latin typeface="AR CHRISTY" panose="02000000000000000000" pitchFamily="2" charset="0"/>
              </a:rPr>
              <a:t>by icHistory</a:t>
            </a:r>
          </a:p>
        </p:txBody>
      </p:sp>
    </p:spTree>
    <p:extLst>
      <p:ext uri="{BB962C8B-B14F-4D97-AF65-F5344CB8AC3E}">
        <p14:creationId xmlns:p14="http://schemas.microsoft.com/office/powerpoint/2010/main" val="1879037906"/>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72102" y="541459"/>
            <a:ext cx="1583284" cy="338554"/>
          </a:xfrm>
          <a:prstGeom prst="rect">
            <a:avLst/>
          </a:prstGeom>
          <a:gradFill flip="none" rotWithShape="1">
            <a:gsLst>
              <a:gs pos="16000">
                <a:schemeClr val="accent5">
                  <a:lumMod val="60000"/>
                  <a:lumOff val="40000"/>
                </a:schemeClr>
              </a:gs>
              <a:gs pos="92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CAUSES</a:t>
            </a:r>
          </a:p>
        </p:txBody>
      </p:sp>
      <p:sp>
        <p:nvSpPr>
          <p:cNvPr id="36" name="TextBox 35">
            <a:extLst>
              <a:ext uri="{FF2B5EF4-FFF2-40B4-BE49-F238E27FC236}">
                <a16:creationId xmlns:a16="http://schemas.microsoft.com/office/drawing/2014/main" id="{19E72ABE-D3B5-47BB-82B5-E8D00745A83F}"/>
              </a:ext>
            </a:extLst>
          </p:cNvPr>
          <p:cNvSpPr txBox="1"/>
          <p:nvPr/>
        </p:nvSpPr>
        <p:spPr>
          <a:xfrm>
            <a:off x="472102" y="2298537"/>
            <a:ext cx="1583284" cy="338554"/>
          </a:xfrm>
          <a:prstGeom prst="rect">
            <a:avLst/>
          </a:prstGeom>
          <a:gradFill flip="none" rotWithShape="1">
            <a:gsLst>
              <a:gs pos="16000">
                <a:schemeClr val="accent5">
                  <a:lumMod val="60000"/>
                  <a:lumOff val="40000"/>
                </a:schemeClr>
              </a:gs>
              <a:gs pos="92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OUTBREAK</a:t>
            </a:r>
          </a:p>
        </p:txBody>
      </p:sp>
      <p:sp>
        <p:nvSpPr>
          <p:cNvPr id="37" name="TextBox 36">
            <a:extLst>
              <a:ext uri="{FF2B5EF4-FFF2-40B4-BE49-F238E27FC236}">
                <a16:creationId xmlns:a16="http://schemas.microsoft.com/office/drawing/2014/main" id="{F6BD9EAD-21D1-4EBD-AA66-773528050F89}"/>
              </a:ext>
            </a:extLst>
          </p:cNvPr>
          <p:cNvSpPr txBox="1"/>
          <p:nvPr/>
        </p:nvSpPr>
        <p:spPr>
          <a:xfrm>
            <a:off x="472102" y="4114972"/>
            <a:ext cx="1583284" cy="338554"/>
          </a:xfrm>
          <a:prstGeom prst="rect">
            <a:avLst/>
          </a:prstGeom>
          <a:gradFill flip="none" rotWithShape="1">
            <a:gsLst>
              <a:gs pos="16000">
                <a:schemeClr val="accent5">
                  <a:lumMod val="60000"/>
                  <a:lumOff val="40000"/>
                </a:schemeClr>
              </a:gs>
              <a:gs pos="92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JOINING UP </a:t>
            </a:r>
          </a:p>
        </p:txBody>
      </p:sp>
      <p:sp>
        <p:nvSpPr>
          <p:cNvPr id="4" name="TextBox 3">
            <a:extLst>
              <a:ext uri="{FF2B5EF4-FFF2-40B4-BE49-F238E27FC236}">
                <a16:creationId xmlns:a16="http://schemas.microsoft.com/office/drawing/2014/main" id="{AA1A0678-464B-4AD2-A4EC-F77421116405}"/>
              </a:ext>
            </a:extLst>
          </p:cNvPr>
          <p:cNvSpPr txBox="1"/>
          <p:nvPr/>
        </p:nvSpPr>
        <p:spPr>
          <a:xfrm>
            <a:off x="472102" y="983522"/>
            <a:ext cx="9558159" cy="1107996"/>
          </a:xfrm>
          <a:prstGeom prst="rect">
            <a:avLst/>
          </a:prstGeom>
          <a:noFill/>
        </p:spPr>
        <p:txBody>
          <a:bodyPr wrap="square" rtlCol="0">
            <a:spAutoFit/>
          </a:bodyPr>
          <a:lstStyle/>
          <a:p>
            <a:r>
              <a:rPr lang="en-GB" sz="2200" dirty="0"/>
              <a:t>Like almost all major events the First World War had several causes. Causation can be roughly sorted into long term, short term and trigger events. Click right to find out more about the causes of World War 1</a:t>
            </a:r>
            <a:r>
              <a:rPr lang="en-GB" dirty="0"/>
              <a:t>. </a:t>
            </a:r>
          </a:p>
        </p:txBody>
      </p:sp>
      <p:sp>
        <p:nvSpPr>
          <p:cNvPr id="38" name="TextBox 37">
            <a:extLst>
              <a:ext uri="{FF2B5EF4-FFF2-40B4-BE49-F238E27FC236}">
                <a16:creationId xmlns:a16="http://schemas.microsoft.com/office/drawing/2014/main" id="{E1D28986-D662-419F-B80E-955E7E84FDC2}"/>
              </a:ext>
            </a:extLst>
          </p:cNvPr>
          <p:cNvSpPr txBox="1"/>
          <p:nvPr/>
        </p:nvSpPr>
        <p:spPr>
          <a:xfrm>
            <a:off x="472102" y="2777296"/>
            <a:ext cx="9558159" cy="1107996"/>
          </a:xfrm>
          <a:prstGeom prst="rect">
            <a:avLst/>
          </a:prstGeom>
          <a:noFill/>
        </p:spPr>
        <p:txBody>
          <a:bodyPr wrap="square" rtlCol="0">
            <a:spAutoFit/>
          </a:bodyPr>
          <a:lstStyle/>
          <a:p>
            <a:r>
              <a:rPr lang="en-GB" sz="2200" dirty="0"/>
              <a:t>When the war began European countries scrambled to mobilise their armies ready for the fight. The initial start of the war saw a mobile war with armies moving across Europe. However, new technology meant that old methods of warfare were over.  </a:t>
            </a:r>
            <a:endParaRPr lang="en-GB" dirty="0"/>
          </a:p>
        </p:txBody>
      </p:sp>
      <p:sp>
        <p:nvSpPr>
          <p:cNvPr id="39" name="TextBox 38">
            <a:extLst>
              <a:ext uri="{FF2B5EF4-FFF2-40B4-BE49-F238E27FC236}">
                <a16:creationId xmlns:a16="http://schemas.microsoft.com/office/drawing/2014/main" id="{35BD4EBE-7FCC-4BBC-B04B-A5C7D72C0D79}"/>
              </a:ext>
            </a:extLst>
          </p:cNvPr>
          <p:cNvSpPr txBox="1"/>
          <p:nvPr/>
        </p:nvSpPr>
        <p:spPr>
          <a:xfrm>
            <a:off x="472102" y="4571070"/>
            <a:ext cx="9558159" cy="1446550"/>
          </a:xfrm>
          <a:prstGeom prst="rect">
            <a:avLst/>
          </a:prstGeom>
          <a:noFill/>
        </p:spPr>
        <p:txBody>
          <a:bodyPr wrap="square" rtlCol="0">
            <a:spAutoFit/>
          </a:bodyPr>
          <a:lstStyle/>
          <a:p>
            <a:r>
              <a:rPr lang="en-GB" sz="2200" dirty="0"/>
              <a:t>At the start of the war many men were excited to volunteer join the fight. They were filled with a sense of patriotism and perhaps saw war in a rather ‘romantic’ way. Many would go to fight, help win the war and return a hero. The reality was usually very different. </a:t>
            </a:r>
            <a:endParaRPr lang="en-GB" dirty="0"/>
          </a:p>
        </p:txBody>
      </p:sp>
      <p:pic>
        <p:nvPicPr>
          <p:cNvPr id="40" name="Picture 24" descr="Image result for main menu button icon">
            <a:extLst>
              <a:ext uri="{FF2B5EF4-FFF2-40B4-BE49-F238E27FC236}">
                <a16:creationId xmlns:a16="http://schemas.microsoft.com/office/drawing/2014/main" id="{C08694F7-16AF-4733-9A27-F0BF19CC3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0036" y="6017620"/>
            <a:ext cx="629476" cy="6251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0" descr="http://vimyridgehistory.com/wp-content/gallery/i-assassination/EveHeraldJune29-1914.jpg">
            <a:extLst>
              <a:ext uri="{FF2B5EF4-FFF2-40B4-BE49-F238E27FC236}">
                <a16:creationId xmlns:a16="http://schemas.microsoft.com/office/drawing/2014/main" id="{9D00D8BF-8D70-447B-ABE9-E74DE27F2F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643"/>
          <a:stretch/>
        </p:blipFill>
        <p:spPr bwMode="auto">
          <a:xfrm>
            <a:off x="10261614" y="2583123"/>
            <a:ext cx="1583284" cy="14963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Picture 20" descr="http://vimyridgehistory.com/wp-content/gallery/i-assassination/EveHeraldJune29-1914.jpg">
            <a:extLst>
              <a:ext uri="{FF2B5EF4-FFF2-40B4-BE49-F238E27FC236}">
                <a16:creationId xmlns:a16="http://schemas.microsoft.com/office/drawing/2014/main" id="{E8FF03BD-7180-4534-9B9F-331F05A490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643"/>
          <a:stretch/>
        </p:blipFill>
        <p:spPr bwMode="auto">
          <a:xfrm>
            <a:off x="10261614" y="4478780"/>
            <a:ext cx="1583284" cy="14963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Image result for cartoon explosion no background">
            <a:hlinkClick r:id="rId4" action="ppaction://hlinksldjump"/>
            <a:extLst>
              <a:ext uri="{FF2B5EF4-FFF2-40B4-BE49-F238E27FC236}">
                <a16:creationId xmlns:a16="http://schemas.microsoft.com/office/drawing/2014/main" id="{A2243B27-37B7-476B-A8C6-36284DB2FF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0261" y="456704"/>
            <a:ext cx="2161739" cy="19777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EB95DE7-F3C2-4E1C-8879-0683491E7456}"/>
              </a:ext>
            </a:extLst>
          </p:cNvPr>
          <p:cNvSpPr/>
          <p:nvPr/>
        </p:nvSpPr>
        <p:spPr>
          <a:xfrm>
            <a:off x="3048000" y="3105835"/>
            <a:ext cx="6096000" cy="646331"/>
          </a:xfrm>
          <a:prstGeom prst="rect">
            <a:avLst/>
          </a:prstGeom>
        </p:spPr>
        <p:txBody>
          <a:bodyPr>
            <a:spAutoFit/>
          </a:bodyPr>
          <a:lstStyle/>
          <a:p>
            <a:pPr algn="ctr"/>
            <a:r>
              <a:rPr lang="en-GB" dirty="0">
                <a:solidFill>
                  <a:schemeClr val="bg1"/>
                </a:solidFill>
              </a:rPr>
              <a:t>Germany initiates the </a:t>
            </a:r>
            <a:r>
              <a:rPr lang="en-GB" b="1" dirty="0">
                <a:solidFill>
                  <a:schemeClr val="bg1"/>
                </a:solidFill>
              </a:rPr>
              <a:t>Schlieffen Plan</a:t>
            </a:r>
            <a:r>
              <a:rPr lang="en-GB" dirty="0">
                <a:solidFill>
                  <a:schemeClr val="bg1"/>
                </a:solidFill>
              </a:rPr>
              <a:t>. </a:t>
            </a:r>
            <a:br>
              <a:rPr lang="en-GB" dirty="0">
                <a:solidFill>
                  <a:schemeClr val="bg1"/>
                </a:solidFill>
              </a:rPr>
            </a:br>
            <a:r>
              <a:rPr lang="en-GB" dirty="0">
                <a:solidFill>
                  <a:schemeClr val="bg1"/>
                </a:solidFill>
              </a:rPr>
              <a:t>Britain declares war on Germany.</a:t>
            </a:r>
          </a:p>
        </p:txBody>
      </p:sp>
    </p:spTree>
    <p:extLst>
      <p:ext uri="{BB962C8B-B14F-4D97-AF65-F5344CB8AC3E}">
        <p14:creationId xmlns:p14="http://schemas.microsoft.com/office/powerpoint/2010/main" val="132593345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july crisis">
            <a:extLst>
              <a:ext uri="{FF2B5EF4-FFF2-40B4-BE49-F238E27FC236}">
                <a16:creationId xmlns:a16="http://schemas.microsoft.com/office/drawing/2014/main" id="{681F7230-F7AB-476E-BC9C-2296FC4BA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497" y="675817"/>
            <a:ext cx="4714426" cy="2652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a:extLst>
              <a:ext uri="{FF2B5EF4-FFF2-40B4-BE49-F238E27FC236}">
                <a16:creationId xmlns:a16="http://schemas.microsoft.com/office/drawing/2014/main" id="{E993624C-8DF1-43B8-97AC-ABC97A481DB4}"/>
              </a:ext>
            </a:extLst>
          </p:cNvPr>
          <p:cNvSpPr txBox="1"/>
          <p:nvPr/>
        </p:nvSpPr>
        <p:spPr>
          <a:xfrm>
            <a:off x="1027262" y="3190842"/>
            <a:ext cx="2663483" cy="338554"/>
          </a:xfrm>
          <a:prstGeom prst="rect">
            <a:avLst/>
          </a:prstGeom>
          <a:gradFill flip="none" rotWithShape="1">
            <a:gsLst>
              <a:gs pos="16000">
                <a:schemeClr val="accent5">
                  <a:lumMod val="60000"/>
                  <a:lumOff val="40000"/>
                </a:schemeClr>
              </a:gs>
              <a:gs pos="92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THE JULY CRISIS ACTIVITY</a:t>
            </a:r>
          </a:p>
        </p:txBody>
      </p:sp>
      <p:pic>
        <p:nvPicPr>
          <p:cNvPr id="1028" name="Picture 4" descr="Image result for ww1 blame">
            <a:hlinkClick r:id="rId3" action="ppaction://hlinksldjump"/>
            <a:extLst>
              <a:ext uri="{FF2B5EF4-FFF2-40B4-BE49-F238E27FC236}">
                <a16:creationId xmlns:a16="http://schemas.microsoft.com/office/drawing/2014/main" id="{8895C84B-366A-4760-9246-5556C2B72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170" y="2804291"/>
            <a:ext cx="5085514" cy="3229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a:extLst>
              <a:ext uri="{FF2B5EF4-FFF2-40B4-BE49-F238E27FC236}">
                <a16:creationId xmlns:a16="http://schemas.microsoft.com/office/drawing/2014/main" id="{855D2744-C23C-4885-B876-B5ED44A470F8}"/>
              </a:ext>
            </a:extLst>
          </p:cNvPr>
          <p:cNvSpPr txBox="1"/>
          <p:nvPr/>
        </p:nvSpPr>
        <p:spPr>
          <a:xfrm>
            <a:off x="8539905" y="5865002"/>
            <a:ext cx="3108963" cy="338554"/>
          </a:xfrm>
          <a:prstGeom prst="rect">
            <a:avLst/>
          </a:prstGeom>
          <a:gradFill flip="none" rotWithShape="1">
            <a:gsLst>
              <a:gs pos="16000">
                <a:schemeClr val="accent5">
                  <a:lumMod val="60000"/>
                  <a:lumOff val="40000"/>
                </a:schemeClr>
              </a:gs>
              <a:gs pos="92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WHO WAS TO BLAME FOR WW1</a:t>
            </a:r>
          </a:p>
        </p:txBody>
      </p:sp>
      <p:sp>
        <p:nvSpPr>
          <p:cNvPr id="2" name="TextBox 1">
            <a:extLst>
              <a:ext uri="{FF2B5EF4-FFF2-40B4-BE49-F238E27FC236}">
                <a16:creationId xmlns:a16="http://schemas.microsoft.com/office/drawing/2014/main" id="{20AFD40C-E0F6-4FBF-8450-2BD810BE6CF9}"/>
              </a:ext>
            </a:extLst>
          </p:cNvPr>
          <p:cNvSpPr txBox="1"/>
          <p:nvPr/>
        </p:nvSpPr>
        <p:spPr>
          <a:xfrm>
            <a:off x="6096000" y="988202"/>
            <a:ext cx="2160105" cy="923330"/>
          </a:xfrm>
          <a:prstGeom prst="rect">
            <a:avLst/>
          </a:prstGeom>
          <a:noFill/>
        </p:spPr>
        <p:txBody>
          <a:bodyPr wrap="square" rtlCol="0">
            <a:spAutoFit/>
          </a:bodyPr>
          <a:lstStyle/>
          <a:p>
            <a:r>
              <a:rPr lang="en-GB" dirty="0"/>
              <a:t>Click on images to navigate to relevant activities …</a:t>
            </a:r>
          </a:p>
        </p:txBody>
      </p:sp>
      <p:pic>
        <p:nvPicPr>
          <p:cNvPr id="9" name="Picture 8" descr="Image result for youtube logo no background">
            <a:hlinkClick r:id="rId5"/>
            <a:extLst>
              <a:ext uri="{FF2B5EF4-FFF2-40B4-BE49-F238E27FC236}">
                <a16:creationId xmlns:a16="http://schemas.microsoft.com/office/drawing/2014/main" id="{1B868C17-1C05-4251-866E-27D55CF47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195" y="5626662"/>
            <a:ext cx="815233" cy="8152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24E1C42-A1D2-4B29-B0DD-98ADC2882D03}"/>
              </a:ext>
            </a:extLst>
          </p:cNvPr>
          <p:cNvSpPr txBox="1"/>
          <p:nvPr/>
        </p:nvSpPr>
        <p:spPr>
          <a:xfrm>
            <a:off x="1275428" y="5812851"/>
            <a:ext cx="3470045" cy="369332"/>
          </a:xfrm>
          <a:prstGeom prst="rect">
            <a:avLst/>
          </a:prstGeom>
          <a:noFill/>
        </p:spPr>
        <p:txBody>
          <a:bodyPr wrap="square" rtlCol="0">
            <a:spAutoFit/>
          </a:bodyPr>
          <a:lstStyle/>
          <a:p>
            <a:r>
              <a:rPr lang="en-GB" dirty="0"/>
              <a:t>Outbreak summary / plenary </a:t>
            </a:r>
          </a:p>
        </p:txBody>
      </p:sp>
    </p:spTree>
    <p:extLst>
      <p:ext uri="{BB962C8B-B14F-4D97-AF65-F5344CB8AC3E}">
        <p14:creationId xmlns:p14="http://schemas.microsoft.com/office/powerpoint/2010/main" val="1564515624"/>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D9590E-A032-463F-9D19-3F6718378CE1}"/>
              </a:ext>
            </a:extLst>
          </p:cNvPr>
          <p:cNvSpPr txBox="1"/>
          <p:nvPr/>
        </p:nvSpPr>
        <p:spPr>
          <a:xfrm>
            <a:off x="651803" y="292162"/>
            <a:ext cx="10888393" cy="4893647"/>
          </a:xfrm>
          <a:prstGeom prst="rect">
            <a:avLst/>
          </a:prstGeom>
          <a:noFill/>
        </p:spPr>
        <p:txBody>
          <a:bodyPr wrap="square" rtlCol="0">
            <a:spAutoFit/>
          </a:bodyPr>
          <a:lstStyle/>
          <a:p>
            <a:pPr algn="ctr"/>
            <a:r>
              <a:rPr lang="en-GB" sz="4000" b="1" dirty="0">
                <a:latin typeface="Calibri" panose="020F0502020204030204" pitchFamily="34" charset="0"/>
                <a:cs typeface="Calibri" panose="020F0502020204030204" pitchFamily="34" charset="0"/>
              </a:rPr>
              <a:t>The July Crisis: 1914.</a:t>
            </a:r>
            <a:br>
              <a:rPr lang="en-GB" sz="3000" dirty="0">
                <a:latin typeface="Calibri" panose="020F0502020204030204" pitchFamily="34" charset="0"/>
                <a:cs typeface="Calibri" panose="020F0502020204030204" pitchFamily="34" charset="0"/>
              </a:rPr>
            </a:br>
            <a:br>
              <a:rPr lang="en-GB" sz="3000" dirty="0">
                <a:latin typeface="Calibri" panose="020F0502020204030204" pitchFamily="34" charset="0"/>
                <a:cs typeface="Calibri" panose="020F0502020204030204" pitchFamily="34" charset="0"/>
              </a:rPr>
            </a:br>
            <a:r>
              <a:rPr lang="en-GB" sz="2200" dirty="0">
                <a:latin typeface="Calibri" panose="020F0502020204030204" pitchFamily="34" charset="0"/>
                <a:cs typeface="Calibri" panose="020F0502020204030204" pitchFamily="34" charset="0"/>
              </a:rPr>
              <a:t>The following activity will help you understand the process of events that led to the outbreak of World War One. Simply click the events in the correct order.</a:t>
            </a:r>
            <a:br>
              <a:rPr lang="en-GB" sz="2200" dirty="0">
                <a:latin typeface="Calibri" panose="020F0502020204030204" pitchFamily="34" charset="0"/>
                <a:cs typeface="Calibri" panose="020F0502020204030204" pitchFamily="34" charset="0"/>
              </a:rPr>
            </a:br>
            <a:r>
              <a:rPr lang="en-GB" sz="2200" dirty="0">
                <a:latin typeface="Calibri" panose="020F0502020204030204" pitchFamily="34" charset="0"/>
                <a:cs typeface="Calibri" panose="020F0502020204030204" pitchFamily="34" charset="0"/>
              </a:rPr>
              <a:t> </a:t>
            </a:r>
            <a:br>
              <a:rPr lang="en-GB" sz="2200" dirty="0">
                <a:latin typeface="Calibri" panose="020F0502020204030204" pitchFamily="34" charset="0"/>
                <a:cs typeface="Calibri" panose="020F0502020204030204" pitchFamily="34" charset="0"/>
              </a:rPr>
            </a:br>
            <a:r>
              <a:rPr lang="en-GB" sz="2200" dirty="0">
                <a:latin typeface="Calibri" panose="020F0502020204030204" pitchFamily="34" charset="0"/>
                <a:cs typeface="Calibri" panose="020F0502020204030204" pitchFamily="34" charset="0"/>
              </a:rPr>
              <a:t>Note - a wrong choice will reset the activity and you will have to start again.</a:t>
            </a:r>
            <a:br>
              <a:rPr lang="en-GB" sz="2200" dirty="0">
                <a:latin typeface="Calibri" panose="020F0502020204030204" pitchFamily="34" charset="0"/>
                <a:cs typeface="Calibri" panose="020F0502020204030204" pitchFamily="34" charset="0"/>
              </a:rPr>
            </a:br>
            <a:r>
              <a:rPr lang="en-GB" sz="2200" dirty="0">
                <a:latin typeface="Calibri" panose="020F0502020204030204" pitchFamily="34" charset="0"/>
                <a:cs typeface="Calibri" panose="020F0502020204030204" pitchFamily="34" charset="0"/>
              </a:rPr>
              <a:t>Note, note - Follow the navigation buttons carefully to ensure the activity works correctly.</a:t>
            </a:r>
            <a:br>
              <a:rPr lang="en-GB" sz="2200" dirty="0">
                <a:latin typeface="Calibri" panose="020F0502020204030204" pitchFamily="34" charset="0"/>
                <a:cs typeface="Calibri" panose="020F0502020204030204" pitchFamily="34" charset="0"/>
              </a:rPr>
            </a:br>
            <a:br>
              <a:rPr lang="en-GB" sz="2200" dirty="0">
                <a:latin typeface="Calibri" panose="020F0502020204030204" pitchFamily="34" charset="0"/>
                <a:cs typeface="Calibri" panose="020F0502020204030204" pitchFamily="34" charset="0"/>
              </a:rPr>
            </a:br>
            <a:r>
              <a:rPr lang="en-GB" sz="2200" dirty="0">
                <a:latin typeface="Calibri" panose="020F0502020204030204" pitchFamily="34" charset="0"/>
                <a:cs typeface="Calibri" panose="020F0502020204030204" pitchFamily="34" charset="0"/>
              </a:rPr>
              <a:t>This can be done </a:t>
            </a:r>
            <a:r>
              <a:rPr lang="en-GB" sz="2200" dirty="0" err="1">
                <a:latin typeface="Calibri" panose="020F0502020204030204" pitchFamily="34" charset="0"/>
                <a:cs typeface="Calibri" panose="020F0502020204030204" pitchFamily="34" charset="0"/>
              </a:rPr>
              <a:t>indivdually</a:t>
            </a:r>
            <a:r>
              <a:rPr lang="en-GB" sz="2200" dirty="0">
                <a:latin typeface="Calibri" panose="020F0502020204030204" pitchFamily="34" charset="0"/>
                <a:cs typeface="Calibri" panose="020F0502020204030204" pitchFamily="34" charset="0"/>
              </a:rPr>
              <a:t> or run as a class activity as suggested below.</a:t>
            </a:r>
            <a:br>
              <a:rPr lang="en-GB" sz="2200" dirty="0">
                <a:latin typeface="Calibri" panose="020F0502020204030204" pitchFamily="34" charset="0"/>
                <a:cs typeface="Calibri" panose="020F0502020204030204" pitchFamily="34" charset="0"/>
              </a:rPr>
            </a:br>
            <a:br>
              <a:rPr lang="en-GB" sz="2200" dirty="0">
                <a:latin typeface="Calibri" panose="020F0502020204030204" pitchFamily="34" charset="0"/>
                <a:cs typeface="Calibri" panose="020F0502020204030204" pitchFamily="34" charset="0"/>
              </a:rPr>
            </a:br>
            <a:r>
              <a:rPr lang="en-GB" sz="2200" dirty="0">
                <a:latin typeface="Calibri" panose="020F0502020204030204" pitchFamily="34" charset="0"/>
                <a:cs typeface="Calibri" panose="020F0502020204030204" pitchFamily="34" charset="0"/>
              </a:rPr>
              <a:t>1. Split the class into two teams and decide which team begins. ‘Team A’ should vote to choose which event comes first. ’Team A’ is in control until an error is made. Once an error is made ‘Team B’ takes over. The team that gets to the end is the ‘winner’. </a:t>
            </a:r>
          </a:p>
        </p:txBody>
      </p:sp>
      <p:pic>
        <p:nvPicPr>
          <p:cNvPr id="5" name="Picture 4" descr="Image result for forward button no background">
            <a:extLst>
              <a:ext uri="{FF2B5EF4-FFF2-40B4-BE49-F238E27FC236}">
                <a16:creationId xmlns:a16="http://schemas.microsoft.com/office/drawing/2014/main" id="{E1DD76B1-EEE4-48AA-B1D4-4705A437B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791" y="5185809"/>
            <a:ext cx="1472417" cy="147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77146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hlinkClick r:id="rId2" action="ppaction://hlinksldjump"/>
            <a:extLst>
              <a:ext uri="{FF2B5EF4-FFF2-40B4-BE49-F238E27FC236}">
                <a16:creationId xmlns:a16="http://schemas.microsoft.com/office/drawing/2014/main" id="{10C430CA-D30F-4171-B1E6-6E227067CC93}"/>
              </a:ext>
            </a:extLst>
          </p:cNvPr>
          <p:cNvSpPr/>
          <p:nvPr/>
        </p:nvSpPr>
        <p:spPr>
          <a:xfrm>
            <a:off x="4532241" y="4667900"/>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Gavrilo Princip </a:t>
            </a:r>
            <a:br>
              <a:rPr lang="en-GB" sz="2000" b="1" dirty="0">
                <a:solidFill>
                  <a:schemeClr val="bg1"/>
                </a:solidFill>
              </a:rPr>
            </a:br>
            <a:r>
              <a:rPr lang="en-GB" sz="2000" b="1" dirty="0">
                <a:solidFill>
                  <a:schemeClr val="bg1"/>
                </a:solidFill>
              </a:rPr>
              <a:t>shoots and kills Austrian</a:t>
            </a:r>
            <a:br>
              <a:rPr lang="en-GB" sz="2000" b="1" dirty="0">
                <a:solidFill>
                  <a:schemeClr val="bg1"/>
                </a:solidFill>
              </a:rPr>
            </a:br>
            <a:r>
              <a:rPr lang="en-GB" sz="2000" b="1" dirty="0">
                <a:solidFill>
                  <a:schemeClr val="bg1"/>
                </a:solidFill>
              </a:rPr>
              <a:t>Archduke </a:t>
            </a:r>
            <a:r>
              <a:rPr lang="en-GB" sz="2000" dirty="0">
                <a:solidFill>
                  <a:schemeClr val="bg1"/>
                </a:solidFill>
              </a:rPr>
              <a:t>Franz Ferdinand in </a:t>
            </a:r>
            <a:r>
              <a:rPr lang="en-GB" sz="2000" dirty="0" err="1">
                <a:solidFill>
                  <a:schemeClr val="bg1"/>
                </a:solidFill>
              </a:rPr>
              <a:t>Sarejvo</a:t>
            </a:r>
            <a:r>
              <a:rPr lang="en-GB" sz="2000" dirty="0">
                <a:solidFill>
                  <a:schemeClr val="bg1"/>
                </a:solidFill>
              </a:rPr>
              <a:t>, Bosnia.</a:t>
            </a:r>
          </a:p>
        </p:txBody>
      </p:sp>
      <p:sp>
        <p:nvSpPr>
          <p:cNvPr id="12" name="Rectangle: Rounded Corners 11">
            <a:hlinkClick r:id="rId3" action="ppaction://hlinksldjump"/>
            <a:extLst>
              <a:ext uri="{FF2B5EF4-FFF2-40B4-BE49-F238E27FC236}">
                <a16:creationId xmlns:a16="http://schemas.microsoft.com/office/drawing/2014/main" id="{52321337-4126-4A89-BAB7-657B7075F2DB}"/>
              </a:ext>
            </a:extLst>
          </p:cNvPr>
          <p:cNvSpPr/>
          <p:nvPr/>
        </p:nvSpPr>
        <p:spPr>
          <a:xfrm>
            <a:off x="649348" y="2524894"/>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July Crisis Begins</a:t>
            </a:r>
            <a:br>
              <a:rPr lang="en-GB" sz="2000" dirty="0">
                <a:solidFill>
                  <a:schemeClr val="bg1"/>
                </a:solidFill>
              </a:rPr>
            </a:br>
            <a:r>
              <a:rPr lang="en-GB" sz="2000" dirty="0">
                <a:solidFill>
                  <a:schemeClr val="bg1"/>
                </a:solidFill>
              </a:rPr>
              <a:t>Austria is given a ‘blank cheque’ from Germany. </a:t>
            </a:r>
          </a:p>
        </p:txBody>
      </p:sp>
      <p:sp>
        <p:nvSpPr>
          <p:cNvPr id="13" name="Rectangle: Rounded Corners 12">
            <a:hlinkClick r:id="rId3" action="ppaction://hlinksldjump"/>
            <a:extLst>
              <a:ext uri="{FF2B5EF4-FFF2-40B4-BE49-F238E27FC236}">
                <a16:creationId xmlns:a16="http://schemas.microsoft.com/office/drawing/2014/main" id="{D9563058-C39D-417D-905A-DB901B6BA29C}"/>
              </a:ext>
            </a:extLst>
          </p:cNvPr>
          <p:cNvSpPr/>
          <p:nvPr/>
        </p:nvSpPr>
        <p:spPr>
          <a:xfrm>
            <a:off x="8262730" y="352126"/>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Austria sends an unrealistic ultimatum to Serbia. </a:t>
            </a:r>
          </a:p>
        </p:txBody>
      </p:sp>
      <p:sp>
        <p:nvSpPr>
          <p:cNvPr id="14" name="Rectangle: Rounded Corners 13">
            <a:hlinkClick r:id="rId3" action="ppaction://hlinksldjump"/>
            <a:extLst>
              <a:ext uri="{FF2B5EF4-FFF2-40B4-BE49-F238E27FC236}">
                <a16:creationId xmlns:a16="http://schemas.microsoft.com/office/drawing/2014/main" id="{E319006B-87F2-4516-8C30-779253CDED07}"/>
              </a:ext>
            </a:extLst>
          </p:cNvPr>
          <p:cNvSpPr/>
          <p:nvPr/>
        </p:nvSpPr>
        <p:spPr>
          <a:xfrm>
            <a:off x="4532241" y="2472650"/>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Serbia accepts all but one of the terms of the ultimatum. Seeks Russian support. </a:t>
            </a:r>
          </a:p>
        </p:txBody>
      </p:sp>
      <p:sp>
        <p:nvSpPr>
          <p:cNvPr id="15" name="Rectangle: Rounded Corners 14">
            <a:hlinkClick r:id="rId3" action="ppaction://hlinksldjump"/>
            <a:extLst>
              <a:ext uri="{FF2B5EF4-FFF2-40B4-BE49-F238E27FC236}">
                <a16:creationId xmlns:a16="http://schemas.microsoft.com/office/drawing/2014/main" id="{D3B738E2-2B4B-429A-BF97-5903B75F343C}"/>
              </a:ext>
            </a:extLst>
          </p:cNvPr>
          <p:cNvSpPr/>
          <p:nvPr/>
        </p:nvSpPr>
        <p:spPr>
          <a:xfrm>
            <a:off x="4525612" y="357275"/>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Austria declares war on Serbia. Russia starts to mobilise its army.</a:t>
            </a:r>
          </a:p>
        </p:txBody>
      </p:sp>
      <p:sp>
        <p:nvSpPr>
          <p:cNvPr id="16" name="Rectangle: Rounded Corners 15">
            <a:hlinkClick r:id="rId3" action="ppaction://hlinksldjump"/>
            <a:extLst>
              <a:ext uri="{FF2B5EF4-FFF2-40B4-BE49-F238E27FC236}">
                <a16:creationId xmlns:a16="http://schemas.microsoft.com/office/drawing/2014/main" id="{0EB96218-0323-45E9-A3EB-1020D0CFF925}"/>
              </a:ext>
            </a:extLst>
          </p:cNvPr>
          <p:cNvSpPr/>
          <p:nvPr/>
        </p:nvSpPr>
        <p:spPr>
          <a:xfrm>
            <a:off x="649347" y="4667900"/>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Germany declares war</a:t>
            </a:r>
            <a:br>
              <a:rPr lang="en-GB" sz="2000" dirty="0">
                <a:solidFill>
                  <a:schemeClr val="bg1"/>
                </a:solidFill>
              </a:rPr>
            </a:br>
            <a:r>
              <a:rPr lang="en-GB" sz="2000" dirty="0">
                <a:solidFill>
                  <a:schemeClr val="bg1"/>
                </a:solidFill>
              </a:rPr>
              <a:t> on Russia. </a:t>
            </a:r>
          </a:p>
        </p:txBody>
      </p:sp>
      <p:sp>
        <p:nvSpPr>
          <p:cNvPr id="17" name="Rectangle: Rounded Corners 16">
            <a:hlinkClick r:id="rId3" action="ppaction://hlinksldjump"/>
            <a:extLst>
              <a:ext uri="{FF2B5EF4-FFF2-40B4-BE49-F238E27FC236}">
                <a16:creationId xmlns:a16="http://schemas.microsoft.com/office/drawing/2014/main" id="{72A0270F-7708-473E-AAE8-BCA82DBEF727}"/>
              </a:ext>
            </a:extLst>
          </p:cNvPr>
          <p:cNvSpPr/>
          <p:nvPr/>
        </p:nvSpPr>
        <p:spPr>
          <a:xfrm>
            <a:off x="8262727" y="2472650"/>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Germany declares war</a:t>
            </a:r>
            <a:br>
              <a:rPr lang="en-GB" sz="2000" dirty="0">
                <a:solidFill>
                  <a:schemeClr val="bg1"/>
                </a:solidFill>
              </a:rPr>
            </a:br>
            <a:r>
              <a:rPr lang="en-GB" sz="2000" dirty="0">
                <a:solidFill>
                  <a:schemeClr val="bg1"/>
                </a:solidFill>
              </a:rPr>
              <a:t> on France.</a:t>
            </a:r>
          </a:p>
        </p:txBody>
      </p:sp>
      <p:sp>
        <p:nvSpPr>
          <p:cNvPr id="18" name="Rectangle: Rounded Corners 17">
            <a:hlinkClick r:id="rId3" action="ppaction://hlinksldjump"/>
            <a:extLst>
              <a:ext uri="{FF2B5EF4-FFF2-40B4-BE49-F238E27FC236}">
                <a16:creationId xmlns:a16="http://schemas.microsoft.com/office/drawing/2014/main" id="{FCAC50DA-F1A9-48EF-A6CB-C614CD6BF6CA}"/>
              </a:ext>
            </a:extLst>
          </p:cNvPr>
          <p:cNvSpPr/>
          <p:nvPr/>
        </p:nvSpPr>
        <p:spPr>
          <a:xfrm>
            <a:off x="649347" y="352126"/>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Germany initiates the </a:t>
            </a:r>
            <a:r>
              <a:rPr lang="en-GB" sz="2000" b="1" dirty="0">
                <a:solidFill>
                  <a:schemeClr val="bg1"/>
                </a:solidFill>
              </a:rPr>
              <a:t>Schlieffen Plan</a:t>
            </a:r>
            <a:r>
              <a:rPr lang="en-GB" sz="2000" dirty="0">
                <a:solidFill>
                  <a:schemeClr val="bg1"/>
                </a:solidFill>
              </a:rPr>
              <a:t>. </a:t>
            </a:r>
            <a:br>
              <a:rPr lang="en-GB" sz="2000" dirty="0">
                <a:solidFill>
                  <a:schemeClr val="bg1"/>
                </a:solidFill>
              </a:rPr>
            </a:br>
            <a:r>
              <a:rPr lang="en-GB" sz="2000" dirty="0">
                <a:solidFill>
                  <a:schemeClr val="bg1"/>
                </a:solidFill>
              </a:rPr>
              <a:t>Britain declares war on Germany.</a:t>
            </a:r>
          </a:p>
        </p:txBody>
      </p:sp>
      <p:sp>
        <p:nvSpPr>
          <p:cNvPr id="19" name="Rectangle: Rounded Corners 18">
            <a:hlinkClick r:id="rId3" action="ppaction://hlinksldjump"/>
            <a:extLst>
              <a:ext uri="{FF2B5EF4-FFF2-40B4-BE49-F238E27FC236}">
                <a16:creationId xmlns:a16="http://schemas.microsoft.com/office/drawing/2014/main" id="{3012CD89-27B7-41A3-95E9-4D29386CAF03}"/>
              </a:ext>
            </a:extLst>
          </p:cNvPr>
          <p:cNvSpPr/>
          <p:nvPr/>
        </p:nvSpPr>
        <p:spPr>
          <a:xfrm>
            <a:off x="8262727" y="4667900"/>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2000" dirty="0">
                <a:solidFill>
                  <a:schemeClr val="bg1"/>
                </a:solidFill>
              </a:rPr>
            </a:br>
            <a:r>
              <a:rPr lang="en-GB" sz="2000" dirty="0">
                <a:solidFill>
                  <a:schemeClr val="bg1"/>
                </a:solidFill>
              </a:rPr>
              <a:t>Austria-Hungary declares war on Russia. Serbia declares war on Germany. </a:t>
            </a:r>
            <a:br>
              <a:rPr lang="en-GB" sz="2000" dirty="0">
                <a:solidFill>
                  <a:schemeClr val="bg1"/>
                </a:solidFill>
              </a:rPr>
            </a:br>
            <a:br>
              <a:rPr lang="en-GB" sz="2000" dirty="0">
                <a:solidFill>
                  <a:schemeClr val="bg1"/>
                </a:solidFill>
              </a:rPr>
            </a:br>
            <a:r>
              <a:rPr lang="en-GB" sz="2000" dirty="0">
                <a:solidFill>
                  <a:schemeClr val="bg1"/>
                </a:solidFill>
              </a:rPr>
              <a:t> </a:t>
            </a:r>
          </a:p>
        </p:txBody>
      </p:sp>
    </p:spTree>
    <p:extLst>
      <p:ext uri="{BB962C8B-B14F-4D97-AF65-F5344CB8AC3E}">
        <p14:creationId xmlns:p14="http://schemas.microsoft.com/office/powerpoint/2010/main" val="360664198"/>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Related image">
            <a:hlinkClick r:id="rId2" action="ppaction://hlinksldjump"/>
            <a:extLst>
              <a:ext uri="{FF2B5EF4-FFF2-40B4-BE49-F238E27FC236}">
                <a16:creationId xmlns:a16="http://schemas.microsoft.com/office/drawing/2014/main" id="{622B2FB0-4B41-473D-A37E-A14DC4A27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4632" y="1667367"/>
            <a:ext cx="3517119" cy="3517119"/>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wrong no background">
            <a:extLst>
              <a:ext uri="{FF2B5EF4-FFF2-40B4-BE49-F238E27FC236}">
                <a16:creationId xmlns:a16="http://schemas.microsoft.com/office/drawing/2014/main" id="{79982147-C4E8-4A7E-8562-1A2BB25B9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2336" y="1667368"/>
            <a:ext cx="3517120" cy="3517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DB7E2F-7870-4016-ADC2-F5FD237385DD}"/>
              </a:ext>
            </a:extLst>
          </p:cNvPr>
          <p:cNvSpPr txBox="1"/>
          <p:nvPr/>
        </p:nvSpPr>
        <p:spPr>
          <a:xfrm>
            <a:off x="5261113" y="2143515"/>
            <a:ext cx="1987821" cy="2246769"/>
          </a:xfrm>
          <a:prstGeom prst="rect">
            <a:avLst/>
          </a:prstGeom>
          <a:noFill/>
        </p:spPr>
        <p:txBody>
          <a:bodyPr wrap="square" rtlCol="0">
            <a:spAutoFit/>
          </a:bodyPr>
          <a:lstStyle/>
          <a:p>
            <a:pPr algn="ctr"/>
            <a:r>
              <a:rPr lang="en-GB" sz="2800" b="1" dirty="0"/>
              <a:t>Incorrect…</a:t>
            </a:r>
            <a:br>
              <a:rPr lang="en-GB" sz="2800" b="1" dirty="0"/>
            </a:br>
            <a:br>
              <a:rPr lang="en-GB" sz="2800" b="1" dirty="0"/>
            </a:br>
            <a:r>
              <a:rPr lang="en-GB" sz="2800" b="1" dirty="0"/>
              <a:t>Click Left To</a:t>
            </a:r>
            <a:br>
              <a:rPr lang="en-GB" sz="2800" b="1" dirty="0"/>
            </a:br>
            <a:r>
              <a:rPr lang="en-GB" sz="2800" b="1" dirty="0"/>
              <a:t>Restart The Activity </a:t>
            </a:r>
          </a:p>
        </p:txBody>
      </p:sp>
    </p:spTree>
    <p:extLst>
      <p:ext uri="{BB962C8B-B14F-4D97-AF65-F5344CB8AC3E}">
        <p14:creationId xmlns:p14="http://schemas.microsoft.com/office/powerpoint/2010/main" val="417621713"/>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5" name="Picture 2">
            <a:extLst>
              <a:ext uri="{FF2B5EF4-FFF2-40B4-BE49-F238E27FC236}">
                <a16:creationId xmlns:a16="http://schemas.microsoft.com/office/drawing/2014/main" id="{0C625AC3-22F8-400B-B551-764979C92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D65CC16C-9244-40EE-9E86-D285843027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9" name="Rectangle 138">
            <a:extLst>
              <a:ext uri="{FF2B5EF4-FFF2-40B4-BE49-F238E27FC236}">
                <a16:creationId xmlns:a16="http://schemas.microsoft.com/office/drawing/2014/main" id="{DB4CBE54-B954-4608-AE4C-A15BE277F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2">
            <a:extLst>
              <a:ext uri="{FF2B5EF4-FFF2-40B4-BE49-F238E27FC236}">
                <a16:creationId xmlns:a16="http://schemas.microsoft.com/office/drawing/2014/main" id="{507F98F5-8C4A-4C1C-BA38-C3FD9DCEB9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go forward button">
            <a:hlinkClick r:id="rId4" action="ppaction://hlinksldjump"/>
            <a:extLst>
              <a:ext uri="{FF2B5EF4-FFF2-40B4-BE49-F238E27FC236}">
                <a16:creationId xmlns:a16="http://schemas.microsoft.com/office/drawing/2014/main" id="{961D72A5-E578-4509-973F-51220A94B9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70" r="-2624" b="1"/>
          <a:stretch/>
        </p:blipFill>
        <p:spPr bwMode="auto">
          <a:xfrm>
            <a:off x="6294782" y="447317"/>
            <a:ext cx="4678018" cy="43397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6" descr="Related image">
            <a:extLst>
              <a:ext uri="{FF2B5EF4-FFF2-40B4-BE49-F238E27FC236}">
                <a16:creationId xmlns:a16="http://schemas.microsoft.com/office/drawing/2014/main" id="{342BB08C-92C7-4925-8072-7176A344C2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06" r="-4579" b="-2"/>
          <a:stretch/>
        </p:blipFill>
        <p:spPr bwMode="auto">
          <a:xfrm>
            <a:off x="1219200" y="1595581"/>
            <a:ext cx="3681052" cy="3408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92ABA5-8011-466A-A778-A0E31352CF1F}"/>
              </a:ext>
            </a:extLst>
          </p:cNvPr>
          <p:cNvSpPr txBox="1"/>
          <p:nvPr/>
        </p:nvSpPr>
        <p:spPr>
          <a:xfrm>
            <a:off x="7291750" y="4862691"/>
            <a:ext cx="3405809" cy="1569660"/>
          </a:xfrm>
          <a:prstGeom prst="rect">
            <a:avLst/>
          </a:prstGeom>
          <a:noFill/>
        </p:spPr>
        <p:txBody>
          <a:bodyPr wrap="square" rtlCol="0">
            <a:spAutoFit/>
          </a:bodyPr>
          <a:lstStyle/>
          <a:p>
            <a:r>
              <a:rPr lang="en-GB" sz="2400" dirty="0"/>
              <a:t>Well done …you must click the green arrow to ensure the PowerPoint navigates correctly</a:t>
            </a:r>
            <a:r>
              <a:rPr lang="en-GB" dirty="0"/>
              <a:t>.</a:t>
            </a:r>
          </a:p>
        </p:txBody>
      </p:sp>
    </p:spTree>
    <p:extLst>
      <p:ext uri="{BB962C8B-B14F-4D97-AF65-F5344CB8AC3E}">
        <p14:creationId xmlns:p14="http://schemas.microsoft.com/office/powerpoint/2010/main" val="1892814825"/>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Rounded Corners 11">
            <a:hlinkClick r:id="rId2" action="ppaction://hlinksldjump"/>
            <a:extLst>
              <a:ext uri="{FF2B5EF4-FFF2-40B4-BE49-F238E27FC236}">
                <a16:creationId xmlns:a16="http://schemas.microsoft.com/office/drawing/2014/main" id="{52321337-4126-4A89-BAB7-657B7075F2DB}"/>
              </a:ext>
            </a:extLst>
          </p:cNvPr>
          <p:cNvSpPr/>
          <p:nvPr/>
        </p:nvSpPr>
        <p:spPr>
          <a:xfrm>
            <a:off x="649349" y="2564831"/>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July Crisis Begins</a:t>
            </a:r>
            <a:br>
              <a:rPr lang="en-GB" sz="2000" dirty="0">
                <a:solidFill>
                  <a:schemeClr val="bg1"/>
                </a:solidFill>
              </a:rPr>
            </a:br>
            <a:r>
              <a:rPr lang="en-GB" sz="2000" dirty="0">
                <a:solidFill>
                  <a:schemeClr val="bg1"/>
                </a:solidFill>
              </a:rPr>
              <a:t>Austria is given a ‘blank cheque’ from Germany. </a:t>
            </a:r>
          </a:p>
        </p:txBody>
      </p:sp>
      <p:sp>
        <p:nvSpPr>
          <p:cNvPr id="13" name="Rectangle: Rounded Corners 12">
            <a:hlinkClick r:id="rId3" action="ppaction://hlinksldjump"/>
            <a:extLst>
              <a:ext uri="{FF2B5EF4-FFF2-40B4-BE49-F238E27FC236}">
                <a16:creationId xmlns:a16="http://schemas.microsoft.com/office/drawing/2014/main" id="{D9563058-C39D-417D-905A-DB901B6BA29C}"/>
              </a:ext>
            </a:extLst>
          </p:cNvPr>
          <p:cNvSpPr/>
          <p:nvPr/>
        </p:nvSpPr>
        <p:spPr>
          <a:xfrm>
            <a:off x="8262730" y="352126"/>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Austria sends an unrealistic ultimatum to Serbia. </a:t>
            </a:r>
          </a:p>
        </p:txBody>
      </p:sp>
      <p:sp>
        <p:nvSpPr>
          <p:cNvPr id="14" name="Rectangle: Rounded Corners 13">
            <a:hlinkClick r:id="rId3" action="ppaction://hlinksldjump"/>
            <a:extLst>
              <a:ext uri="{FF2B5EF4-FFF2-40B4-BE49-F238E27FC236}">
                <a16:creationId xmlns:a16="http://schemas.microsoft.com/office/drawing/2014/main" id="{E319006B-87F2-4516-8C30-779253CDED07}"/>
              </a:ext>
            </a:extLst>
          </p:cNvPr>
          <p:cNvSpPr/>
          <p:nvPr/>
        </p:nvSpPr>
        <p:spPr>
          <a:xfrm>
            <a:off x="4359964" y="4811382"/>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Serbia accepts all but one of the terms of the ultimatum. Seeks Russian support. </a:t>
            </a:r>
          </a:p>
        </p:txBody>
      </p:sp>
      <p:sp>
        <p:nvSpPr>
          <p:cNvPr id="15" name="Rectangle: Rounded Corners 14">
            <a:hlinkClick r:id="rId3" action="ppaction://hlinksldjump"/>
            <a:extLst>
              <a:ext uri="{FF2B5EF4-FFF2-40B4-BE49-F238E27FC236}">
                <a16:creationId xmlns:a16="http://schemas.microsoft.com/office/drawing/2014/main" id="{D3B738E2-2B4B-429A-BF97-5903B75F343C}"/>
              </a:ext>
            </a:extLst>
          </p:cNvPr>
          <p:cNvSpPr/>
          <p:nvPr/>
        </p:nvSpPr>
        <p:spPr>
          <a:xfrm>
            <a:off x="4532243" y="352126"/>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Austria declares war on Serbia. Russia starts to mobilise its army.</a:t>
            </a:r>
          </a:p>
        </p:txBody>
      </p:sp>
      <p:sp>
        <p:nvSpPr>
          <p:cNvPr id="16" name="Rectangle: Rounded Corners 15">
            <a:hlinkClick r:id="rId3" action="ppaction://hlinksldjump"/>
            <a:extLst>
              <a:ext uri="{FF2B5EF4-FFF2-40B4-BE49-F238E27FC236}">
                <a16:creationId xmlns:a16="http://schemas.microsoft.com/office/drawing/2014/main" id="{0EB96218-0323-45E9-A3EB-1020D0CFF925}"/>
              </a:ext>
            </a:extLst>
          </p:cNvPr>
          <p:cNvSpPr/>
          <p:nvPr/>
        </p:nvSpPr>
        <p:spPr>
          <a:xfrm>
            <a:off x="649348" y="4811382"/>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Germany declares war</a:t>
            </a:r>
            <a:br>
              <a:rPr lang="en-GB" sz="2000" dirty="0">
                <a:solidFill>
                  <a:schemeClr val="bg1"/>
                </a:solidFill>
              </a:rPr>
            </a:br>
            <a:r>
              <a:rPr lang="en-GB" sz="2000" dirty="0">
                <a:solidFill>
                  <a:schemeClr val="bg1"/>
                </a:solidFill>
              </a:rPr>
              <a:t> on Russia. </a:t>
            </a:r>
          </a:p>
        </p:txBody>
      </p:sp>
      <p:sp>
        <p:nvSpPr>
          <p:cNvPr id="17" name="Rectangle: Rounded Corners 16">
            <a:hlinkClick r:id="rId3" action="ppaction://hlinksldjump"/>
            <a:extLst>
              <a:ext uri="{FF2B5EF4-FFF2-40B4-BE49-F238E27FC236}">
                <a16:creationId xmlns:a16="http://schemas.microsoft.com/office/drawing/2014/main" id="{72A0270F-7708-473E-AAE8-BCA82DBEF727}"/>
              </a:ext>
            </a:extLst>
          </p:cNvPr>
          <p:cNvSpPr/>
          <p:nvPr/>
        </p:nvSpPr>
        <p:spPr>
          <a:xfrm>
            <a:off x="8262728" y="2512587"/>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Germany declares war</a:t>
            </a:r>
            <a:br>
              <a:rPr lang="en-GB" sz="2000" dirty="0">
                <a:solidFill>
                  <a:schemeClr val="bg1"/>
                </a:solidFill>
              </a:rPr>
            </a:br>
            <a:r>
              <a:rPr lang="en-GB" sz="2000" dirty="0">
                <a:solidFill>
                  <a:schemeClr val="bg1"/>
                </a:solidFill>
              </a:rPr>
              <a:t> on France.</a:t>
            </a:r>
          </a:p>
        </p:txBody>
      </p:sp>
      <p:sp>
        <p:nvSpPr>
          <p:cNvPr id="18" name="Rectangle: Rounded Corners 17">
            <a:hlinkClick r:id="rId3" action="ppaction://hlinksldjump"/>
            <a:extLst>
              <a:ext uri="{FF2B5EF4-FFF2-40B4-BE49-F238E27FC236}">
                <a16:creationId xmlns:a16="http://schemas.microsoft.com/office/drawing/2014/main" id="{FCAC50DA-F1A9-48EF-A6CB-C614CD6BF6CA}"/>
              </a:ext>
            </a:extLst>
          </p:cNvPr>
          <p:cNvSpPr/>
          <p:nvPr/>
        </p:nvSpPr>
        <p:spPr>
          <a:xfrm>
            <a:off x="649347" y="352126"/>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rPr>
              <a:t>Germany initiates the </a:t>
            </a:r>
            <a:r>
              <a:rPr lang="en-GB" sz="2000" b="1">
                <a:solidFill>
                  <a:schemeClr val="bg1"/>
                </a:solidFill>
              </a:rPr>
              <a:t>Schlieffen Plan</a:t>
            </a:r>
            <a:r>
              <a:rPr lang="en-GB" sz="2000">
                <a:solidFill>
                  <a:schemeClr val="bg1"/>
                </a:solidFill>
              </a:rPr>
              <a:t>. </a:t>
            </a:r>
            <a:br>
              <a:rPr lang="en-GB" sz="2000">
                <a:solidFill>
                  <a:schemeClr val="bg1"/>
                </a:solidFill>
              </a:rPr>
            </a:br>
            <a:r>
              <a:rPr lang="en-GB" sz="2000">
                <a:solidFill>
                  <a:schemeClr val="bg1"/>
                </a:solidFill>
              </a:rPr>
              <a:t>Britain declares war on Germany.</a:t>
            </a:r>
            <a:endParaRPr lang="en-GB" sz="2000" dirty="0">
              <a:solidFill>
                <a:schemeClr val="bg1"/>
              </a:solidFill>
            </a:endParaRPr>
          </a:p>
        </p:txBody>
      </p:sp>
      <p:sp>
        <p:nvSpPr>
          <p:cNvPr id="19" name="Rectangle: Rounded Corners 18">
            <a:hlinkClick r:id="rId3" action="ppaction://hlinksldjump"/>
            <a:extLst>
              <a:ext uri="{FF2B5EF4-FFF2-40B4-BE49-F238E27FC236}">
                <a16:creationId xmlns:a16="http://schemas.microsoft.com/office/drawing/2014/main" id="{3012CD89-27B7-41A3-95E9-4D29386CAF03}"/>
              </a:ext>
            </a:extLst>
          </p:cNvPr>
          <p:cNvSpPr/>
          <p:nvPr/>
        </p:nvSpPr>
        <p:spPr>
          <a:xfrm>
            <a:off x="8262728" y="4811382"/>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2000" dirty="0">
                <a:solidFill>
                  <a:schemeClr val="bg1"/>
                </a:solidFill>
              </a:rPr>
            </a:br>
            <a:r>
              <a:rPr lang="en-GB" sz="2000" dirty="0">
                <a:solidFill>
                  <a:schemeClr val="bg1"/>
                </a:solidFill>
              </a:rPr>
              <a:t>Austria-Hungary declares war on Russia. Serbia declares war on Germany. </a:t>
            </a:r>
            <a:br>
              <a:rPr lang="en-GB" sz="2000" dirty="0">
                <a:solidFill>
                  <a:schemeClr val="bg1"/>
                </a:solidFill>
              </a:rPr>
            </a:br>
            <a:br>
              <a:rPr lang="en-GB" sz="2000" dirty="0">
                <a:solidFill>
                  <a:schemeClr val="bg1"/>
                </a:solidFill>
              </a:rPr>
            </a:br>
            <a:r>
              <a:rPr lang="en-GB" sz="2000" dirty="0">
                <a:solidFill>
                  <a:schemeClr val="bg1"/>
                </a:solidFill>
              </a:rPr>
              <a:t> </a:t>
            </a:r>
          </a:p>
        </p:txBody>
      </p:sp>
    </p:spTree>
    <p:extLst>
      <p:ext uri="{BB962C8B-B14F-4D97-AF65-F5344CB8AC3E}">
        <p14:creationId xmlns:p14="http://schemas.microsoft.com/office/powerpoint/2010/main" val="2315276641"/>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5" name="Picture 2">
            <a:extLst>
              <a:ext uri="{FF2B5EF4-FFF2-40B4-BE49-F238E27FC236}">
                <a16:creationId xmlns:a16="http://schemas.microsoft.com/office/drawing/2014/main" id="{0C625AC3-22F8-400B-B551-764979C92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D65CC16C-9244-40EE-9E86-D285843027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9" name="Rectangle 138">
            <a:extLst>
              <a:ext uri="{FF2B5EF4-FFF2-40B4-BE49-F238E27FC236}">
                <a16:creationId xmlns:a16="http://schemas.microsoft.com/office/drawing/2014/main" id="{DB4CBE54-B954-4608-AE4C-A15BE277F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2">
            <a:extLst>
              <a:ext uri="{FF2B5EF4-FFF2-40B4-BE49-F238E27FC236}">
                <a16:creationId xmlns:a16="http://schemas.microsoft.com/office/drawing/2014/main" id="{507F98F5-8C4A-4C1C-BA38-C3FD9DCEB9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go forward button">
            <a:hlinkClick r:id="rId4" action="ppaction://hlinksldjump"/>
            <a:extLst>
              <a:ext uri="{FF2B5EF4-FFF2-40B4-BE49-F238E27FC236}">
                <a16:creationId xmlns:a16="http://schemas.microsoft.com/office/drawing/2014/main" id="{961D72A5-E578-4509-973F-51220A94B9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70" r="-2624" b="1"/>
          <a:stretch/>
        </p:blipFill>
        <p:spPr bwMode="auto">
          <a:xfrm>
            <a:off x="6096000" y="1066043"/>
            <a:ext cx="5094276" cy="4725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6" descr="Related image">
            <a:extLst>
              <a:ext uri="{FF2B5EF4-FFF2-40B4-BE49-F238E27FC236}">
                <a16:creationId xmlns:a16="http://schemas.microsoft.com/office/drawing/2014/main" id="{342BB08C-92C7-4925-8072-7176A344C2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06" r="-4579" b="-2"/>
          <a:stretch/>
        </p:blipFill>
        <p:spPr bwMode="auto">
          <a:xfrm>
            <a:off x="982192" y="1537132"/>
            <a:ext cx="3901579" cy="3613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061285"/>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Rounded Corners 12">
            <a:hlinkClick r:id="rId2" action="ppaction://hlinksldjump"/>
            <a:extLst>
              <a:ext uri="{FF2B5EF4-FFF2-40B4-BE49-F238E27FC236}">
                <a16:creationId xmlns:a16="http://schemas.microsoft.com/office/drawing/2014/main" id="{D9563058-C39D-417D-905A-DB901B6BA29C}"/>
              </a:ext>
            </a:extLst>
          </p:cNvPr>
          <p:cNvSpPr/>
          <p:nvPr/>
        </p:nvSpPr>
        <p:spPr>
          <a:xfrm>
            <a:off x="4456036" y="2581754"/>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Austria sends an unrealistic ultimatum to Serbia. </a:t>
            </a:r>
          </a:p>
        </p:txBody>
      </p:sp>
      <p:sp>
        <p:nvSpPr>
          <p:cNvPr id="14" name="Rectangle: Rounded Corners 13">
            <a:hlinkClick r:id="rId3" action="ppaction://hlinksldjump"/>
            <a:extLst>
              <a:ext uri="{FF2B5EF4-FFF2-40B4-BE49-F238E27FC236}">
                <a16:creationId xmlns:a16="http://schemas.microsoft.com/office/drawing/2014/main" id="{E319006B-87F2-4516-8C30-779253CDED07}"/>
              </a:ext>
            </a:extLst>
          </p:cNvPr>
          <p:cNvSpPr/>
          <p:nvPr/>
        </p:nvSpPr>
        <p:spPr>
          <a:xfrm>
            <a:off x="4456038" y="4811382"/>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Serbia accepts all but one of the terms of the ultimatum. Seeks Russian support. </a:t>
            </a:r>
          </a:p>
        </p:txBody>
      </p:sp>
      <p:sp>
        <p:nvSpPr>
          <p:cNvPr id="15" name="Rectangle: Rounded Corners 14">
            <a:hlinkClick r:id="rId3" action="ppaction://hlinksldjump"/>
            <a:extLst>
              <a:ext uri="{FF2B5EF4-FFF2-40B4-BE49-F238E27FC236}">
                <a16:creationId xmlns:a16="http://schemas.microsoft.com/office/drawing/2014/main" id="{D3B738E2-2B4B-429A-BF97-5903B75F343C}"/>
              </a:ext>
            </a:extLst>
          </p:cNvPr>
          <p:cNvSpPr/>
          <p:nvPr/>
        </p:nvSpPr>
        <p:spPr>
          <a:xfrm>
            <a:off x="4456037" y="352126"/>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Austria declares war on Serbia. Russia starts to mobilise its army.</a:t>
            </a:r>
          </a:p>
        </p:txBody>
      </p:sp>
      <p:sp>
        <p:nvSpPr>
          <p:cNvPr id="16" name="Rectangle: Rounded Corners 15">
            <a:hlinkClick r:id="rId3" action="ppaction://hlinksldjump"/>
            <a:extLst>
              <a:ext uri="{FF2B5EF4-FFF2-40B4-BE49-F238E27FC236}">
                <a16:creationId xmlns:a16="http://schemas.microsoft.com/office/drawing/2014/main" id="{0EB96218-0323-45E9-A3EB-1020D0CFF925}"/>
              </a:ext>
            </a:extLst>
          </p:cNvPr>
          <p:cNvSpPr/>
          <p:nvPr/>
        </p:nvSpPr>
        <p:spPr>
          <a:xfrm>
            <a:off x="649348" y="4811382"/>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Germany declares war</a:t>
            </a:r>
            <a:br>
              <a:rPr lang="en-GB" sz="2000" dirty="0">
                <a:solidFill>
                  <a:schemeClr val="bg1"/>
                </a:solidFill>
              </a:rPr>
            </a:br>
            <a:r>
              <a:rPr lang="en-GB" sz="2000" dirty="0">
                <a:solidFill>
                  <a:schemeClr val="bg1"/>
                </a:solidFill>
              </a:rPr>
              <a:t> on Russia. </a:t>
            </a:r>
          </a:p>
        </p:txBody>
      </p:sp>
      <p:sp>
        <p:nvSpPr>
          <p:cNvPr id="17" name="Rectangle: Rounded Corners 16">
            <a:hlinkClick r:id="rId3" action="ppaction://hlinksldjump"/>
            <a:extLst>
              <a:ext uri="{FF2B5EF4-FFF2-40B4-BE49-F238E27FC236}">
                <a16:creationId xmlns:a16="http://schemas.microsoft.com/office/drawing/2014/main" id="{72A0270F-7708-473E-AAE8-BCA82DBEF727}"/>
              </a:ext>
            </a:extLst>
          </p:cNvPr>
          <p:cNvSpPr/>
          <p:nvPr/>
        </p:nvSpPr>
        <p:spPr>
          <a:xfrm>
            <a:off x="8262728" y="2512587"/>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Germany declares war</a:t>
            </a:r>
            <a:br>
              <a:rPr lang="en-GB" sz="2000" dirty="0">
                <a:solidFill>
                  <a:schemeClr val="bg1"/>
                </a:solidFill>
              </a:rPr>
            </a:br>
            <a:r>
              <a:rPr lang="en-GB" sz="2000" dirty="0">
                <a:solidFill>
                  <a:schemeClr val="bg1"/>
                </a:solidFill>
              </a:rPr>
              <a:t> on France.</a:t>
            </a:r>
          </a:p>
        </p:txBody>
      </p:sp>
      <p:sp>
        <p:nvSpPr>
          <p:cNvPr id="18" name="Rectangle: Rounded Corners 17">
            <a:hlinkClick r:id="rId3" action="ppaction://hlinksldjump"/>
            <a:extLst>
              <a:ext uri="{FF2B5EF4-FFF2-40B4-BE49-F238E27FC236}">
                <a16:creationId xmlns:a16="http://schemas.microsoft.com/office/drawing/2014/main" id="{FCAC50DA-F1A9-48EF-A6CB-C614CD6BF6CA}"/>
              </a:ext>
            </a:extLst>
          </p:cNvPr>
          <p:cNvSpPr/>
          <p:nvPr/>
        </p:nvSpPr>
        <p:spPr>
          <a:xfrm>
            <a:off x="649348" y="2581754"/>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rPr>
              <a:t>Germany initiates the </a:t>
            </a:r>
            <a:r>
              <a:rPr lang="en-GB" sz="2000" b="1">
                <a:solidFill>
                  <a:schemeClr val="bg1"/>
                </a:solidFill>
              </a:rPr>
              <a:t>Schlieffen Plan</a:t>
            </a:r>
            <a:r>
              <a:rPr lang="en-GB" sz="2000">
                <a:solidFill>
                  <a:schemeClr val="bg1"/>
                </a:solidFill>
              </a:rPr>
              <a:t>. </a:t>
            </a:r>
            <a:br>
              <a:rPr lang="en-GB" sz="2000">
                <a:solidFill>
                  <a:schemeClr val="bg1"/>
                </a:solidFill>
              </a:rPr>
            </a:br>
            <a:r>
              <a:rPr lang="en-GB" sz="2000">
                <a:solidFill>
                  <a:schemeClr val="bg1"/>
                </a:solidFill>
              </a:rPr>
              <a:t>Britain declares war on Germany.</a:t>
            </a:r>
            <a:endParaRPr lang="en-GB" sz="2000" dirty="0">
              <a:solidFill>
                <a:schemeClr val="bg1"/>
              </a:solidFill>
            </a:endParaRPr>
          </a:p>
        </p:txBody>
      </p:sp>
      <p:sp>
        <p:nvSpPr>
          <p:cNvPr id="19" name="Rectangle: Rounded Corners 18">
            <a:hlinkClick r:id="rId3" action="ppaction://hlinksldjump"/>
            <a:extLst>
              <a:ext uri="{FF2B5EF4-FFF2-40B4-BE49-F238E27FC236}">
                <a16:creationId xmlns:a16="http://schemas.microsoft.com/office/drawing/2014/main" id="{3012CD89-27B7-41A3-95E9-4D29386CAF03}"/>
              </a:ext>
            </a:extLst>
          </p:cNvPr>
          <p:cNvSpPr/>
          <p:nvPr/>
        </p:nvSpPr>
        <p:spPr>
          <a:xfrm>
            <a:off x="8262728" y="4811382"/>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2000" dirty="0">
                <a:solidFill>
                  <a:schemeClr val="bg1"/>
                </a:solidFill>
              </a:rPr>
            </a:br>
            <a:r>
              <a:rPr lang="en-GB" sz="2000" dirty="0">
                <a:solidFill>
                  <a:schemeClr val="bg1"/>
                </a:solidFill>
              </a:rPr>
              <a:t>Austria-Hungary declares war on Russia. Serbia declares war on Germany. </a:t>
            </a:r>
            <a:br>
              <a:rPr lang="en-GB" sz="2000" dirty="0">
                <a:solidFill>
                  <a:schemeClr val="bg1"/>
                </a:solidFill>
              </a:rPr>
            </a:br>
            <a:br>
              <a:rPr lang="en-GB" sz="2000" dirty="0">
                <a:solidFill>
                  <a:schemeClr val="bg1"/>
                </a:solidFill>
              </a:rPr>
            </a:br>
            <a:r>
              <a:rPr lang="en-GB" sz="2000" dirty="0">
                <a:solidFill>
                  <a:schemeClr val="bg1"/>
                </a:solidFill>
              </a:rPr>
              <a:t> </a:t>
            </a:r>
          </a:p>
        </p:txBody>
      </p:sp>
    </p:spTree>
    <p:extLst>
      <p:ext uri="{BB962C8B-B14F-4D97-AF65-F5344CB8AC3E}">
        <p14:creationId xmlns:p14="http://schemas.microsoft.com/office/powerpoint/2010/main" val="3742311650"/>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5" name="Picture 2">
            <a:extLst>
              <a:ext uri="{FF2B5EF4-FFF2-40B4-BE49-F238E27FC236}">
                <a16:creationId xmlns:a16="http://schemas.microsoft.com/office/drawing/2014/main" id="{0C625AC3-22F8-400B-B551-764979C92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D65CC16C-9244-40EE-9E86-D285843027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9" name="Rectangle 138">
            <a:extLst>
              <a:ext uri="{FF2B5EF4-FFF2-40B4-BE49-F238E27FC236}">
                <a16:creationId xmlns:a16="http://schemas.microsoft.com/office/drawing/2014/main" id="{DB4CBE54-B954-4608-AE4C-A15BE277F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2">
            <a:extLst>
              <a:ext uri="{FF2B5EF4-FFF2-40B4-BE49-F238E27FC236}">
                <a16:creationId xmlns:a16="http://schemas.microsoft.com/office/drawing/2014/main" id="{507F98F5-8C4A-4C1C-BA38-C3FD9DCEB9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go forward button">
            <a:hlinkClick r:id="rId4" action="ppaction://hlinksldjump"/>
            <a:extLst>
              <a:ext uri="{FF2B5EF4-FFF2-40B4-BE49-F238E27FC236}">
                <a16:creationId xmlns:a16="http://schemas.microsoft.com/office/drawing/2014/main" id="{961D72A5-E578-4509-973F-51220A94B9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70" r="-2624" b="1"/>
          <a:stretch/>
        </p:blipFill>
        <p:spPr bwMode="auto">
          <a:xfrm>
            <a:off x="5983702" y="1149258"/>
            <a:ext cx="5146611" cy="4774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6" descr="Related image">
            <a:extLst>
              <a:ext uri="{FF2B5EF4-FFF2-40B4-BE49-F238E27FC236}">
                <a16:creationId xmlns:a16="http://schemas.microsoft.com/office/drawing/2014/main" id="{342BB08C-92C7-4925-8072-7176A344C2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06" r="-4579" b="-2"/>
          <a:stretch/>
        </p:blipFill>
        <p:spPr bwMode="auto">
          <a:xfrm>
            <a:off x="887896" y="1449808"/>
            <a:ext cx="3995875" cy="37004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79743"/>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72004" y="112865"/>
            <a:ext cx="9972730" cy="816583"/>
          </a:xfrm>
        </p:spPr>
        <p:txBody>
          <a:bodyPr>
            <a:normAutofit/>
          </a:bodyPr>
          <a:lstStyle/>
          <a:p>
            <a:pPr algn="l"/>
            <a:r>
              <a:rPr lang="en-GB" dirty="0"/>
              <a:t>Navigation and action buttons</a:t>
            </a:r>
          </a:p>
        </p:txBody>
      </p:sp>
      <p:sp>
        <p:nvSpPr>
          <p:cNvPr id="5" name="TextBox 4"/>
          <p:cNvSpPr txBox="1"/>
          <p:nvPr/>
        </p:nvSpPr>
        <p:spPr>
          <a:xfrm>
            <a:off x="1696868" y="4393416"/>
            <a:ext cx="9972730" cy="954107"/>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Click the YouTube symbol to connect to external videos.  If a link has been removed you can insert a new one independently. </a:t>
            </a:r>
          </a:p>
        </p:txBody>
      </p:sp>
      <p:sp>
        <p:nvSpPr>
          <p:cNvPr id="7" name="TextBox 6"/>
          <p:cNvSpPr txBox="1"/>
          <p:nvPr/>
        </p:nvSpPr>
        <p:spPr>
          <a:xfrm>
            <a:off x="1696868" y="2629990"/>
            <a:ext cx="690596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Click to return to sub menus.</a:t>
            </a:r>
            <a:endParaRPr lang="en-GB" sz="2800" dirty="0"/>
          </a:p>
        </p:txBody>
      </p:sp>
      <p:pic>
        <p:nvPicPr>
          <p:cNvPr id="9218" name="Picture 2" descr="Image result for youtube icon no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75" y="4502763"/>
            <a:ext cx="872597" cy="8725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Image result for pdf file no backgrou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060" y="5632849"/>
            <a:ext cx="887057" cy="8870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96869" y="5632849"/>
            <a:ext cx="8798261" cy="954107"/>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Click the PDF symbol on pages to access free supporting student resources, PowerPoint  and worksheets.</a:t>
            </a:r>
          </a:p>
        </p:txBody>
      </p:sp>
      <p:sp>
        <p:nvSpPr>
          <p:cNvPr id="13" name="TextBox 12"/>
          <p:cNvSpPr txBox="1"/>
          <p:nvPr/>
        </p:nvSpPr>
        <p:spPr>
          <a:xfrm>
            <a:off x="1696868" y="1615952"/>
            <a:ext cx="690596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Click to return to the main menu.</a:t>
            </a:r>
            <a:endParaRPr lang="en-GB" sz="2800" dirty="0"/>
          </a:p>
        </p:txBody>
      </p:sp>
      <p:pic>
        <p:nvPicPr>
          <p:cNvPr id="14" name="Picture 2" descr="Related image">
            <a:hlinkClick r:id="rId5" action="ppaction://hlinksldjump"/>
            <a:extLst>
              <a:ext uri="{FF2B5EF4-FFF2-40B4-BE49-F238E27FC236}">
                <a16:creationId xmlns:a16="http://schemas.microsoft.com/office/drawing/2014/main" id="{5C073894-9B58-4E5D-89D7-1A53C6F4FC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393" y="1432917"/>
            <a:ext cx="891363" cy="88517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a:extLst>
              <a:ext uri="{FF2B5EF4-FFF2-40B4-BE49-F238E27FC236}">
                <a16:creationId xmlns:a16="http://schemas.microsoft.com/office/drawing/2014/main" id="{AE2715D6-6196-4E86-9665-3881D0B40D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394" y="2466853"/>
            <a:ext cx="891364" cy="8913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forward button no background">
            <a:extLst>
              <a:ext uri="{FF2B5EF4-FFF2-40B4-BE49-F238E27FC236}">
                <a16:creationId xmlns:a16="http://schemas.microsoft.com/office/drawing/2014/main" id="{CC0A3866-C794-460F-9D02-3E5E72C2CC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36117" y="2436588"/>
            <a:ext cx="1539064" cy="15390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2649C84-1CB9-4C7B-86B8-0A25792F9CF7}"/>
              </a:ext>
            </a:extLst>
          </p:cNvPr>
          <p:cNvSpPr txBox="1"/>
          <p:nvPr/>
        </p:nvSpPr>
        <p:spPr>
          <a:xfrm>
            <a:off x="1572004" y="788249"/>
            <a:ext cx="10447002" cy="477054"/>
          </a:xfrm>
          <a:prstGeom prst="rect">
            <a:avLst/>
          </a:prstGeom>
          <a:noFill/>
        </p:spPr>
        <p:txBody>
          <a:bodyPr wrap="square" rtlCol="0">
            <a:spAutoFit/>
          </a:bodyPr>
          <a:lstStyle/>
          <a:p>
            <a:r>
              <a:rPr lang="en-GB" sz="2500" dirty="0">
                <a:latin typeface="Calibri" panose="020F0502020204030204" pitchFamily="34" charset="0"/>
                <a:cs typeface="Calibri" panose="020F0502020204030204" pitchFamily="34" charset="0"/>
              </a:rPr>
              <a:t>(If there is no clear navigation path click relevant image to progress)</a:t>
            </a:r>
            <a:endParaRPr lang="en-GB" sz="2500" dirty="0"/>
          </a:p>
        </p:txBody>
      </p:sp>
      <p:pic>
        <p:nvPicPr>
          <p:cNvPr id="16" name="Picture 4" descr="Image result for forward button no background">
            <a:hlinkClick r:id="rId5" action="ppaction://hlinksldjump"/>
            <a:extLst>
              <a:ext uri="{FF2B5EF4-FFF2-40B4-BE49-F238E27FC236}">
                <a16:creationId xmlns:a16="http://schemas.microsoft.com/office/drawing/2014/main" id="{892559FC-C3D8-40E3-9337-EF473570A8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393" y="3462637"/>
            <a:ext cx="856724" cy="85672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15F6A58-0875-4043-89A2-0610E4894F2D}"/>
              </a:ext>
            </a:extLst>
          </p:cNvPr>
          <p:cNvSpPr txBox="1"/>
          <p:nvPr/>
        </p:nvSpPr>
        <p:spPr>
          <a:xfrm>
            <a:off x="1696868" y="3584870"/>
            <a:ext cx="690596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Next slide.</a:t>
            </a:r>
            <a:endParaRPr lang="en-GB" sz="2800" dirty="0"/>
          </a:p>
        </p:txBody>
      </p:sp>
    </p:spTree>
    <p:extLst>
      <p:ext uri="{BB962C8B-B14F-4D97-AF65-F5344CB8AC3E}">
        <p14:creationId xmlns:p14="http://schemas.microsoft.com/office/powerpoint/2010/main" val="3639593670"/>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Rounded Corners 13">
            <a:hlinkClick r:id="rId2" action="ppaction://hlinksldjump"/>
            <a:extLst>
              <a:ext uri="{FF2B5EF4-FFF2-40B4-BE49-F238E27FC236}">
                <a16:creationId xmlns:a16="http://schemas.microsoft.com/office/drawing/2014/main" id="{E319006B-87F2-4516-8C30-779253CDED07}"/>
              </a:ext>
            </a:extLst>
          </p:cNvPr>
          <p:cNvSpPr/>
          <p:nvPr/>
        </p:nvSpPr>
        <p:spPr>
          <a:xfrm>
            <a:off x="4456038" y="4811382"/>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Serbia accepts all but one of the terms of the ultimatum. Seeks Russian support. </a:t>
            </a:r>
          </a:p>
        </p:txBody>
      </p:sp>
      <p:sp>
        <p:nvSpPr>
          <p:cNvPr id="15" name="Rectangle: Rounded Corners 14">
            <a:hlinkClick r:id="rId3" action="ppaction://hlinksldjump"/>
            <a:extLst>
              <a:ext uri="{FF2B5EF4-FFF2-40B4-BE49-F238E27FC236}">
                <a16:creationId xmlns:a16="http://schemas.microsoft.com/office/drawing/2014/main" id="{D3B738E2-2B4B-429A-BF97-5903B75F343C}"/>
              </a:ext>
            </a:extLst>
          </p:cNvPr>
          <p:cNvSpPr/>
          <p:nvPr/>
        </p:nvSpPr>
        <p:spPr>
          <a:xfrm>
            <a:off x="4456037" y="352126"/>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Austria declares war on Serbia. Russia starts to mobilise its army.</a:t>
            </a:r>
          </a:p>
        </p:txBody>
      </p:sp>
      <p:sp>
        <p:nvSpPr>
          <p:cNvPr id="16" name="Rectangle: Rounded Corners 15">
            <a:hlinkClick r:id="rId3" action="ppaction://hlinksldjump"/>
            <a:extLst>
              <a:ext uri="{FF2B5EF4-FFF2-40B4-BE49-F238E27FC236}">
                <a16:creationId xmlns:a16="http://schemas.microsoft.com/office/drawing/2014/main" id="{0EB96218-0323-45E9-A3EB-1020D0CFF925}"/>
              </a:ext>
            </a:extLst>
          </p:cNvPr>
          <p:cNvSpPr/>
          <p:nvPr/>
        </p:nvSpPr>
        <p:spPr>
          <a:xfrm>
            <a:off x="649348" y="4811382"/>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Germany declares war</a:t>
            </a:r>
            <a:br>
              <a:rPr lang="en-GB" sz="2000" dirty="0">
                <a:solidFill>
                  <a:schemeClr val="bg1"/>
                </a:solidFill>
              </a:rPr>
            </a:br>
            <a:r>
              <a:rPr lang="en-GB" sz="2000" dirty="0">
                <a:solidFill>
                  <a:schemeClr val="bg1"/>
                </a:solidFill>
              </a:rPr>
              <a:t> on Russia. </a:t>
            </a:r>
          </a:p>
        </p:txBody>
      </p:sp>
      <p:sp>
        <p:nvSpPr>
          <p:cNvPr id="17" name="Rectangle: Rounded Corners 16">
            <a:hlinkClick r:id="rId3" action="ppaction://hlinksldjump"/>
            <a:extLst>
              <a:ext uri="{FF2B5EF4-FFF2-40B4-BE49-F238E27FC236}">
                <a16:creationId xmlns:a16="http://schemas.microsoft.com/office/drawing/2014/main" id="{72A0270F-7708-473E-AAE8-BCA82DBEF727}"/>
              </a:ext>
            </a:extLst>
          </p:cNvPr>
          <p:cNvSpPr/>
          <p:nvPr/>
        </p:nvSpPr>
        <p:spPr>
          <a:xfrm>
            <a:off x="8262727" y="360052"/>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Germany declares war</a:t>
            </a:r>
            <a:br>
              <a:rPr lang="en-GB" sz="2000" dirty="0">
                <a:solidFill>
                  <a:schemeClr val="bg1"/>
                </a:solidFill>
              </a:rPr>
            </a:br>
            <a:r>
              <a:rPr lang="en-GB" sz="2000" dirty="0">
                <a:solidFill>
                  <a:schemeClr val="bg1"/>
                </a:solidFill>
              </a:rPr>
              <a:t> on France.</a:t>
            </a:r>
          </a:p>
        </p:txBody>
      </p:sp>
      <p:sp>
        <p:nvSpPr>
          <p:cNvPr id="18" name="Rectangle: Rounded Corners 17">
            <a:hlinkClick r:id="rId3" action="ppaction://hlinksldjump"/>
            <a:extLst>
              <a:ext uri="{FF2B5EF4-FFF2-40B4-BE49-F238E27FC236}">
                <a16:creationId xmlns:a16="http://schemas.microsoft.com/office/drawing/2014/main" id="{FCAC50DA-F1A9-48EF-A6CB-C614CD6BF6CA}"/>
              </a:ext>
            </a:extLst>
          </p:cNvPr>
          <p:cNvSpPr/>
          <p:nvPr/>
        </p:nvSpPr>
        <p:spPr>
          <a:xfrm>
            <a:off x="781870" y="352126"/>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rPr>
              <a:t>Germany initiates the </a:t>
            </a:r>
            <a:r>
              <a:rPr lang="en-GB" sz="2000" b="1">
                <a:solidFill>
                  <a:schemeClr val="bg1"/>
                </a:solidFill>
              </a:rPr>
              <a:t>Schlieffen Plan</a:t>
            </a:r>
            <a:r>
              <a:rPr lang="en-GB" sz="2000">
                <a:solidFill>
                  <a:schemeClr val="bg1"/>
                </a:solidFill>
              </a:rPr>
              <a:t>. </a:t>
            </a:r>
            <a:br>
              <a:rPr lang="en-GB" sz="2000">
                <a:solidFill>
                  <a:schemeClr val="bg1"/>
                </a:solidFill>
              </a:rPr>
            </a:br>
            <a:r>
              <a:rPr lang="en-GB" sz="2000">
                <a:solidFill>
                  <a:schemeClr val="bg1"/>
                </a:solidFill>
              </a:rPr>
              <a:t>Britain declares war on Germany.</a:t>
            </a:r>
            <a:endParaRPr lang="en-GB" sz="2000" dirty="0">
              <a:solidFill>
                <a:schemeClr val="bg1"/>
              </a:solidFill>
            </a:endParaRPr>
          </a:p>
        </p:txBody>
      </p:sp>
      <p:sp>
        <p:nvSpPr>
          <p:cNvPr id="19" name="Rectangle: Rounded Corners 18">
            <a:hlinkClick r:id="rId3" action="ppaction://hlinksldjump"/>
            <a:extLst>
              <a:ext uri="{FF2B5EF4-FFF2-40B4-BE49-F238E27FC236}">
                <a16:creationId xmlns:a16="http://schemas.microsoft.com/office/drawing/2014/main" id="{3012CD89-27B7-41A3-95E9-4D29386CAF03}"/>
              </a:ext>
            </a:extLst>
          </p:cNvPr>
          <p:cNvSpPr/>
          <p:nvPr/>
        </p:nvSpPr>
        <p:spPr>
          <a:xfrm>
            <a:off x="8262728" y="4811382"/>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2000" dirty="0">
                <a:solidFill>
                  <a:schemeClr val="bg1"/>
                </a:solidFill>
              </a:rPr>
            </a:br>
            <a:r>
              <a:rPr lang="en-GB" sz="2000" dirty="0">
                <a:solidFill>
                  <a:schemeClr val="bg1"/>
                </a:solidFill>
              </a:rPr>
              <a:t>Austria-Hungary declares war on Russia. Serbia declares war on Germany. </a:t>
            </a:r>
            <a:br>
              <a:rPr lang="en-GB" sz="2000" dirty="0">
                <a:solidFill>
                  <a:schemeClr val="bg1"/>
                </a:solidFill>
              </a:rPr>
            </a:br>
            <a:br>
              <a:rPr lang="en-GB" sz="2000" dirty="0">
                <a:solidFill>
                  <a:schemeClr val="bg1"/>
                </a:solidFill>
              </a:rPr>
            </a:br>
            <a:r>
              <a:rPr lang="en-GB" sz="2000" dirty="0">
                <a:solidFill>
                  <a:schemeClr val="bg1"/>
                </a:solidFill>
              </a:rPr>
              <a:t> </a:t>
            </a:r>
          </a:p>
        </p:txBody>
      </p:sp>
    </p:spTree>
    <p:extLst>
      <p:ext uri="{BB962C8B-B14F-4D97-AF65-F5344CB8AC3E}">
        <p14:creationId xmlns:p14="http://schemas.microsoft.com/office/powerpoint/2010/main" val="638099180"/>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5" name="Picture 2">
            <a:extLst>
              <a:ext uri="{FF2B5EF4-FFF2-40B4-BE49-F238E27FC236}">
                <a16:creationId xmlns:a16="http://schemas.microsoft.com/office/drawing/2014/main" id="{0C625AC3-22F8-400B-B551-764979C92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D65CC16C-9244-40EE-9E86-D285843027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9" name="Rectangle 138">
            <a:extLst>
              <a:ext uri="{FF2B5EF4-FFF2-40B4-BE49-F238E27FC236}">
                <a16:creationId xmlns:a16="http://schemas.microsoft.com/office/drawing/2014/main" id="{DB4CBE54-B954-4608-AE4C-A15BE277F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2">
            <a:extLst>
              <a:ext uri="{FF2B5EF4-FFF2-40B4-BE49-F238E27FC236}">
                <a16:creationId xmlns:a16="http://schemas.microsoft.com/office/drawing/2014/main" id="{507F98F5-8C4A-4C1C-BA38-C3FD9DCEB9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go forward button">
            <a:hlinkClick r:id="rId4" action="ppaction://hlinksldjump"/>
            <a:extLst>
              <a:ext uri="{FF2B5EF4-FFF2-40B4-BE49-F238E27FC236}">
                <a16:creationId xmlns:a16="http://schemas.microsoft.com/office/drawing/2014/main" id="{961D72A5-E578-4509-973F-51220A94B9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70" r="-2624" b="1"/>
          <a:stretch/>
        </p:blipFill>
        <p:spPr bwMode="auto">
          <a:xfrm>
            <a:off x="5614034" y="734997"/>
            <a:ext cx="5807974" cy="53880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6" descr="Related image">
            <a:extLst>
              <a:ext uri="{FF2B5EF4-FFF2-40B4-BE49-F238E27FC236}">
                <a16:creationId xmlns:a16="http://schemas.microsoft.com/office/drawing/2014/main" id="{342BB08C-92C7-4925-8072-7176A344C2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06" r="-4579" b="-2"/>
          <a:stretch/>
        </p:blipFill>
        <p:spPr bwMode="auto">
          <a:xfrm>
            <a:off x="902540" y="1463368"/>
            <a:ext cx="3981232" cy="36868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739808"/>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Rounded Corners 14">
            <a:hlinkClick r:id="rId2" action="ppaction://hlinksldjump"/>
            <a:extLst>
              <a:ext uri="{FF2B5EF4-FFF2-40B4-BE49-F238E27FC236}">
                <a16:creationId xmlns:a16="http://schemas.microsoft.com/office/drawing/2014/main" id="{D3B738E2-2B4B-429A-BF97-5903B75F343C}"/>
              </a:ext>
            </a:extLst>
          </p:cNvPr>
          <p:cNvSpPr/>
          <p:nvPr/>
        </p:nvSpPr>
        <p:spPr>
          <a:xfrm>
            <a:off x="4416280" y="2512587"/>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Austria declares war on Serbia. Russia starts to mobilise its army.</a:t>
            </a:r>
          </a:p>
        </p:txBody>
      </p:sp>
      <p:sp>
        <p:nvSpPr>
          <p:cNvPr id="16" name="Rectangle: Rounded Corners 15">
            <a:hlinkClick r:id="rId3" action="ppaction://hlinksldjump"/>
            <a:extLst>
              <a:ext uri="{FF2B5EF4-FFF2-40B4-BE49-F238E27FC236}">
                <a16:creationId xmlns:a16="http://schemas.microsoft.com/office/drawing/2014/main" id="{0EB96218-0323-45E9-A3EB-1020D0CFF925}"/>
              </a:ext>
            </a:extLst>
          </p:cNvPr>
          <p:cNvSpPr/>
          <p:nvPr/>
        </p:nvSpPr>
        <p:spPr>
          <a:xfrm>
            <a:off x="649347" y="4673049"/>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Germany declares war</a:t>
            </a:r>
            <a:br>
              <a:rPr lang="en-GB" sz="2000" dirty="0">
                <a:solidFill>
                  <a:schemeClr val="bg1"/>
                </a:solidFill>
              </a:rPr>
            </a:br>
            <a:r>
              <a:rPr lang="en-GB" sz="2000" dirty="0">
                <a:solidFill>
                  <a:schemeClr val="bg1"/>
                </a:solidFill>
              </a:rPr>
              <a:t> on Russia. </a:t>
            </a:r>
          </a:p>
        </p:txBody>
      </p:sp>
      <p:sp>
        <p:nvSpPr>
          <p:cNvPr id="17" name="Rectangle: Rounded Corners 16">
            <a:hlinkClick r:id="rId3" action="ppaction://hlinksldjump"/>
            <a:extLst>
              <a:ext uri="{FF2B5EF4-FFF2-40B4-BE49-F238E27FC236}">
                <a16:creationId xmlns:a16="http://schemas.microsoft.com/office/drawing/2014/main" id="{72A0270F-7708-473E-AAE8-BCA82DBEF727}"/>
              </a:ext>
            </a:extLst>
          </p:cNvPr>
          <p:cNvSpPr/>
          <p:nvPr/>
        </p:nvSpPr>
        <p:spPr>
          <a:xfrm>
            <a:off x="8262727" y="360052"/>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Germany declares war</a:t>
            </a:r>
            <a:br>
              <a:rPr lang="en-GB" sz="2000" dirty="0">
                <a:solidFill>
                  <a:schemeClr val="bg1"/>
                </a:solidFill>
              </a:rPr>
            </a:br>
            <a:r>
              <a:rPr lang="en-GB" sz="2000" dirty="0">
                <a:solidFill>
                  <a:schemeClr val="bg1"/>
                </a:solidFill>
              </a:rPr>
              <a:t> on France.</a:t>
            </a:r>
          </a:p>
        </p:txBody>
      </p:sp>
      <p:sp>
        <p:nvSpPr>
          <p:cNvPr id="18" name="Rectangle: Rounded Corners 17">
            <a:hlinkClick r:id="rId3" action="ppaction://hlinksldjump"/>
            <a:extLst>
              <a:ext uri="{FF2B5EF4-FFF2-40B4-BE49-F238E27FC236}">
                <a16:creationId xmlns:a16="http://schemas.microsoft.com/office/drawing/2014/main" id="{FCAC50DA-F1A9-48EF-A6CB-C614CD6BF6CA}"/>
              </a:ext>
            </a:extLst>
          </p:cNvPr>
          <p:cNvSpPr/>
          <p:nvPr/>
        </p:nvSpPr>
        <p:spPr>
          <a:xfrm>
            <a:off x="781870" y="352126"/>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rPr>
              <a:t>Germany initiates the </a:t>
            </a:r>
            <a:r>
              <a:rPr lang="en-GB" sz="2000" b="1">
                <a:solidFill>
                  <a:schemeClr val="bg1"/>
                </a:solidFill>
              </a:rPr>
              <a:t>Schlieffen Plan</a:t>
            </a:r>
            <a:r>
              <a:rPr lang="en-GB" sz="2000">
                <a:solidFill>
                  <a:schemeClr val="bg1"/>
                </a:solidFill>
              </a:rPr>
              <a:t>. </a:t>
            </a:r>
            <a:br>
              <a:rPr lang="en-GB" sz="2000">
                <a:solidFill>
                  <a:schemeClr val="bg1"/>
                </a:solidFill>
              </a:rPr>
            </a:br>
            <a:r>
              <a:rPr lang="en-GB" sz="2000">
                <a:solidFill>
                  <a:schemeClr val="bg1"/>
                </a:solidFill>
              </a:rPr>
              <a:t>Britain declares war on Germany.</a:t>
            </a:r>
            <a:endParaRPr lang="en-GB" sz="2000" dirty="0">
              <a:solidFill>
                <a:schemeClr val="bg1"/>
              </a:solidFill>
            </a:endParaRPr>
          </a:p>
        </p:txBody>
      </p:sp>
      <p:sp>
        <p:nvSpPr>
          <p:cNvPr id="19" name="Rectangle: Rounded Corners 18">
            <a:hlinkClick r:id="rId2" action="ppaction://hlinksldjump"/>
            <a:extLst>
              <a:ext uri="{FF2B5EF4-FFF2-40B4-BE49-F238E27FC236}">
                <a16:creationId xmlns:a16="http://schemas.microsoft.com/office/drawing/2014/main" id="{3012CD89-27B7-41A3-95E9-4D29386CAF03}"/>
              </a:ext>
            </a:extLst>
          </p:cNvPr>
          <p:cNvSpPr/>
          <p:nvPr/>
        </p:nvSpPr>
        <p:spPr>
          <a:xfrm>
            <a:off x="8262727" y="4673049"/>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2000" dirty="0">
                <a:solidFill>
                  <a:schemeClr val="bg1"/>
                </a:solidFill>
              </a:rPr>
            </a:br>
            <a:r>
              <a:rPr lang="en-GB" sz="2000" dirty="0">
                <a:solidFill>
                  <a:schemeClr val="bg1"/>
                </a:solidFill>
              </a:rPr>
              <a:t>Austria-Hungary declares war on Russia. Serbia declares war on Germany. </a:t>
            </a:r>
            <a:br>
              <a:rPr lang="en-GB" sz="2000" dirty="0">
                <a:solidFill>
                  <a:schemeClr val="bg1"/>
                </a:solidFill>
              </a:rPr>
            </a:br>
            <a:br>
              <a:rPr lang="en-GB" sz="2000" dirty="0">
                <a:solidFill>
                  <a:schemeClr val="bg1"/>
                </a:solidFill>
              </a:rPr>
            </a:br>
            <a:r>
              <a:rPr lang="en-GB" sz="2000" dirty="0">
                <a:solidFill>
                  <a:schemeClr val="bg1"/>
                </a:solidFill>
              </a:rPr>
              <a:t> </a:t>
            </a:r>
          </a:p>
        </p:txBody>
      </p:sp>
    </p:spTree>
    <p:extLst>
      <p:ext uri="{BB962C8B-B14F-4D97-AF65-F5344CB8AC3E}">
        <p14:creationId xmlns:p14="http://schemas.microsoft.com/office/powerpoint/2010/main" val="29377440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5" name="Picture 2">
            <a:extLst>
              <a:ext uri="{FF2B5EF4-FFF2-40B4-BE49-F238E27FC236}">
                <a16:creationId xmlns:a16="http://schemas.microsoft.com/office/drawing/2014/main" id="{0C625AC3-22F8-400B-B551-764979C92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D65CC16C-9244-40EE-9E86-D285843027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9" name="Rectangle 138">
            <a:extLst>
              <a:ext uri="{FF2B5EF4-FFF2-40B4-BE49-F238E27FC236}">
                <a16:creationId xmlns:a16="http://schemas.microsoft.com/office/drawing/2014/main" id="{DB4CBE54-B954-4608-AE4C-A15BE277F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2">
            <a:extLst>
              <a:ext uri="{FF2B5EF4-FFF2-40B4-BE49-F238E27FC236}">
                <a16:creationId xmlns:a16="http://schemas.microsoft.com/office/drawing/2014/main" id="{507F98F5-8C4A-4C1C-BA38-C3FD9DCEB9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go forward button">
            <a:hlinkClick r:id="rId4" action="ppaction://hlinksldjump"/>
            <a:extLst>
              <a:ext uri="{FF2B5EF4-FFF2-40B4-BE49-F238E27FC236}">
                <a16:creationId xmlns:a16="http://schemas.microsoft.com/office/drawing/2014/main" id="{961D72A5-E578-4509-973F-51220A94B9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70" r="-2624" b="1"/>
          <a:stretch/>
        </p:blipFill>
        <p:spPr bwMode="auto">
          <a:xfrm>
            <a:off x="5627286" y="787507"/>
            <a:ext cx="6050822" cy="56132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6" descr="Related image">
            <a:extLst>
              <a:ext uri="{FF2B5EF4-FFF2-40B4-BE49-F238E27FC236}">
                <a16:creationId xmlns:a16="http://schemas.microsoft.com/office/drawing/2014/main" id="{342BB08C-92C7-4925-8072-7176A344C2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06" r="-4579" b="-2"/>
          <a:stretch/>
        </p:blipFill>
        <p:spPr bwMode="auto">
          <a:xfrm>
            <a:off x="902540" y="1463368"/>
            <a:ext cx="3981232" cy="36868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20086"/>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Rounded Corners 15">
            <a:hlinkClick r:id="rId2" action="ppaction://hlinksldjump"/>
            <a:extLst>
              <a:ext uri="{FF2B5EF4-FFF2-40B4-BE49-F238E27FC236}">
                <a16:creationId xmlns:a16="http://schemas.microsoft.com/office/drawing/2014/main" id="{0EB96218-0323-45E9-A3EB-1020D0CFF925}"/>
              </a:ext>
            </a:extLst>
          </p:cNvPr>
          <p:cNvSpPr/>
          <p:nvPr/>
        </p:nvSpPr>
        <p:spPr>
          <a:xfrm>
            <a:off x="1895052" y="3429000"/>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Germany declares war</a:t>
            </a:r>
            <a:br>
              <a:rPr lang="en-GB" sz="2000" dirty="0">
                <a:solidFill>
                  <a:schemeClr val="bg1"/>
                </a:solidFill>
              </a:rPr>
            </a:br>
            <a:r>
              <a:rPr lang="en-GB" sz="2000" dirty="0">
                <a:solidFill>
                  <a:schemeClr val="bg1"/>
                </a:solidFill>
              </a:rPr>
              <a:t> on Russia. </a:t>
            </a:r>
          </a:p>
        </p:txBody>
      </p:sp>
      <p:sp>
        <p:nvSpPr>
          <p:cNvPr id="17" name="Rectangle: Rounded Corners 16">
            <a:hlinkClick r:id="rId2" action="ppaction://hlinksldjump"/>
            <a:extLst>
              <a:ext uri="{FF2B5EF4-FFF2-40B4-BE49-F238E27FC236}">
                <a16:creationId xmlns:a16="http://schemas.microsoft.com/office/drawing/2014/main" id="{72A0270F-7708-473E-AAE8-BCA82DBEF727}"/>
              </a:ext>
            </a:extLst>
          </p:cNvPr>
          <p:cNvSpPr/>
          <p:nvPr/>
        </p:nvSpPr>
        <p:spPr>
          <a:xfrm>
            <a:off x="6520079" y="1102173"/>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Germany declares war</a:t>
            </a:r>
            <a:br>
              <a:rPr lang="en-GB" sz="2000" dirty="0">
                <a:solidFill>
                  <a:schemeClr val="bg1"/>
                </a:solidFill>
              </a:rPr>
            </a:br>
            <a:r>
              <a:rPr lang="en-GB" sz="2000" dirty="0">
                <a:solidFill>
                  <a:schemeClr val="bg1"/>
                </a:solidFill>
              </a:rPr>
              <a:t> on France.</a:t>
            </a:r>
          </a:p>
        </p:txBody>
      </p:sp>
      <p:sp>
        <p:nvSpPr>
          <p:cNvPr id="18" name="Rectangle: Rounded Corners 17">
            <a:hlinkClick r:id="rId3" action="ppaction://hlinksldjump"/>
            <a:extLst>
              <a:ext uri="{FF2B5EF4-FFF2-40B4-BE49-F238E27FC236}">
                <a16:creationId xmlns:a16="http://schemas.microsoft.com/office/drawing/2014/main" id="{FCAC50DA-F1A9-48EF-A6CB-C614CD6BF6CA}"/>
              </a:ext>
            </a:extLst>
          </p:cNvPr>
          <p:cNvSpPr/>
          <p:nvPr/>
        </p:nvSpPr>
        <p:spPr>
          <a:xfrm>
            <a:off x="1895051" y="988230"/>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rPr>
              <a:t>Germany initiates the </a:t>
            </a:r>
            <a:r>
              <a:rPr lang="en-GB" sz="2000" b="1">
                <a:solidFill>
                  <a:schemeClr val="bg1"/>
                </a:solidFill>
              </a:rPr>
              <a:t>Schlieffen Plan</a:t>
            </a:r>
            <a:r>
              <a:rPr lang="en-GB" sz="2000">
                <a:solidFill>
                  <a:schemeClr val="bg1"/>
                </a:solidFill>
              </a:rPr>
              <a:t>. </a:t>
            </a:r>
            <a:br>
              <a:rPr lang="en-GB" sz="2000">
                <a:solidFill>
                  <a:schemeClr val="bg1"/>
                </a:solidFill>
              </a:rPr>
            </a:br>
            <a:r>
              <a:rPr lang="en-GB" sz="2000">
                <a:solidFill>
                  <a:schemeClr val="bg1"/>
                </a:solidFill>
              </a:rPr>
              <a:t>Britain declares war on Germany.</a:t>
            </a:r>
            <a:endParaRPr lang="en-GB" sz="2000" dirty="0">
              <a:solidFill>
                <a:schemeClr val="bg1"/>
              </a:solidFill>
            </a:endParaRPr>
          </a:p>
        </p:txBody>
      </p:sp>
      <p:sp>
        <p:nvSpPr>
          <p:cNvPr id="6" name="Rectangle: Rounded Corners 5">
            <a:hlinkClick r:id="rId3" action="ppaction://hlinksldjump"/>
            <a:extLst>
              <a:ext uri="{FF2B5EF4-FFF2-40B4-BE49-F238E27FC236}">
                <a16:creationId xmlns:a16="http://schemas.microsoft.com/office/drawing/2014/main" id="{BF1DC05A-4A64-4F76-96DA-729BE5B69F4F}"/>
              </a:ext>
            </a:extLst>
          </p:cNvPr>
          <p:cNvSpPr/>
          <p:nvPr/>
        </p:nvSpPr>
        <p:spPr>
          <a:xfrm>
            <a:off x="6520079" y="3429000"/>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2000" dirty="0">
                <a:solidFill>
                  <a:schemeClr val="bg1"/>
                </a:solidFill>
              </a:rPr>
            </a:br>
            <a:r>
              <a:rPr lang="en-GB" sz="2000" dirty="0">
                <a:solidFill>
                  <a:schemeClr val="bg1"/>
                </a:solidFill>
              </a:rPr>
              <a:t>Austria-Hungary declares war on Russia. Serbia declares war on Germany. </a:t>
            </a:r>
            <a:br>
              <a:rPr lang="en-GB" sz="2000" dirty="0">
                <a:solidFill>
                  <a:schemeClr val="bg1"/>
                </a:solidFill>
              </a:rPr>
            </a:br>
            <a:br>
              <a:rPr lang="en-GB" sz="2000" dirty="0">
                <a:solidFill>
                  <a:schemeClr val="bg1"/>
                </a:solidFill>
              </a:rPr>
            </a:br>
            <a:r>
              <a:rPr lang="en-GB" sz="2000" dirty="0">
                <a:solidFill>
                  <a:schemeClr val="bg1"/>
                </a:solidFill>
              </a:rPr>
              <a:t> </a:t>
            </a:r>
          </a:p>
        </p:txBody>
      </p:sp>
    </p:spTree>
    <p:extLst>
      <p:ext uri="{BB962C8B-B14F-4D97-AF65-F5344CB8AC3E}">
        <p14:creationId xmlns:p14="http://schemas.microsoft.com/office/powerpoint/2010/main" val="1898229285"/>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5" name="Picture 2">
            <a:extLst>
              <a:ext uri="{FF2B5EF4-FFF2-40B4-BE49-F238E27FC236}">
                <a16:creationId xmlns:a16="http://schemas.microsoft.com/office/drawing/2014/main" id="{0C625AC3-22F8-400B-B551-764979C92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D65CC16C-9244-40EE-9E86-D285843027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9" name="Rectangle 138">
            <a:extLst>
              <a:ext uri="{FF2B5EF4-FFF2-40B4-BE49-F238E27FC236}">
                <a16:creationId xmlns:a16="http://schemas.microsoft.com/office/drawing/2014/main" id="{DB4CBE54-B954-4608-AE4C-A15BE277F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2">
            <a:extLst>
              <a:ext uri="{FF2B5EF4-FFF2-40B4-BE49-F238E27FC236}">
                <a16:creationId xmlns:a16="http://schemas.microsoft.com/office/drawing/2014/main" id="{507F98F5-8C4A-4C1C-BA38-C3FD9DCEB9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go forward button">
            <a:hlinkClick r:id="rId4" action="ppaction://hlinksldjump"/>
            <a:extLst>
              <a:ext uri="{FF2B5EF4-FFF2-40B4-BE49-F238E27FC236}">
                <a16:creationId xmlns:a16="http://schemas.microsoft.com/office/drawing/2014/main" id="{961D72A5-E578-4509-973F-51220A94B9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70" r="-2624" b="1"/>
          <a:stretch/>
        </p:blipFill>
        <p:spPr bwMode="auto">
          <a:xfrm>
            <a:off x="5579166" y="552506"/>
            <a:ext cx="6201404" cy="57529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6" descr="Related image">
            <a:extLst>
              <a:ext uri="{FF2B5EF4-FFF2-40B4-BE49-F238E27FC236}">
                <a16:creationId xmlns:a16="http://schemas.microsoft.com/office/drawing/2014/main" id="{342BB08C-92C7-4925-8072-7176A344C2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06" r="-4579" b="-2"/>
          <a:stretch/>
        </p:blipFill>
        <p:spPr bwMode="auto">
          <a:xfrm>
            <a:off x="968916" y="1524838"/>
            <a:ext cx="3914855" cy="3625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77154"/>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Rounded Corners 16">
            <a:hlinkClick r:id="rId2" action="ppaction://hlinksldjump"/>
            <a:extLst>
              <a:ext uri="{FF2B5EF4-FFF2-40B4-BE49-F238E27FC236}">
                <a16:creationId xmlns:a16="http://schemas.microsoft.com/office/drawing/2014/main" id="{72A0270F-7708-473E-AAE8-BCA82DBEF727}"/>
              </a:ext>
            </a:extLst>
          </p:cNvPr>
          <p:cNvSpPr/>
          <p:nvPr/>
        </p:nvSpPr>
        <p:spPr>
          <a:xfrm>
            <a:off x="4399710" y="4654954"/>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Germany declares war</a:t>
            </a:r>
            <a:br>
              <a:rPr lang="en-GB" sz="2000" dirty="0">
                <a:solidFill>
                  <a:schemeClr val="bg1"/>
                </a:solidFill>
              </a:rPr>
            </a:br>
            <a:r>
              <a:rPr lang="en-GB" sz="2000" dirty="0">
                <a:solidFill>
                  <a:schemeClr val="bg1"/>
                </a:solidFill>
              </a:rPr>
              <a:t> on France.</a:t>
            </a:r>
          </a:p>
        </p:txBody>
      </p:sp>
      <p:sp>
        <p:nvSpPr>
          <p:cNvPr id="18" name="Rectangle: Rounded Corners 17">
            <a:hlinkClick r:id="rId3" action="ppaction://hlinksldjump"/>
            <a:extLst>
              <a:ext uri="{FF2B5EF4-FFF2-40B4-BE49-F238E27FC236}">
                <a16:creationId xmlns:a16="http://schemas.microsoft.com/office/drawing/2014/main" id="{FCAC50DA-F1A9-48EF-A6CB-C614CD6BF6CA}"/>
              </a:ext>
            </a:extLst>
          </p:cNvPr>
          <p:cNvSpPr/>
          <p:nvPr/>
        </p:nvSpPr>
        <p:spPr>
          <a:xfrm>
            <a:off x="4399712" y="370220"/>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rPr>
              <a:t>Germany initiates the </a:t>
            </a:r>
            <a:r>
              <a:rPr lang="en-GB" sz="2000" b="1">
                <a:solidFill>
                  <a:schemeClr val="bg1"/>
                </a:solidFill>
              </a:rPr>
              <a:t>Schlieffen Plan</a:t>
            </a:r>
            <a:r>
              <a:rPr lang="en-GB" sz="2000">
                <a:solidFill>
                  <a:schemeClr val="bg1"/>
                </a:solidFill>
              </a:rPr>
              <a:t>. </a:t>
            </a:r>
            <a:br>
              <a:rPr lang="en-GB" sz="2000">
                <a:solidFill>
                  <a:schemeClr val="bg1"/>
                </a:solidFill>
              </a:rPr>
            </a:br>
            <a:r>
              <a:rPr lang="en-GB" sz="2000">
                <a:solidFill>
                  <a:schemeClr val="bg1"/>
                </a:solidFill>
              </a:rPr>
              <a:t>Britain declares war on Germany.</a:t>
            </a:r>
            <a:endParaRPr lang="en-GB" sz="2000" dirty="0">
              <a:solidFill>
                <a:schemeClr val="bg1"/>
              </a:solidFill>
            </a:endParaRPr>
          </a:p>
        </p:txBody>
      </p:sp>
      <p:sp>
        <p:nvSpPr>
          <p:cNvPr id="7" name="Rectangle: Rounded Corners 6">
            <a:hlinkClick r:id="rId3" action="ppaction://hlinksldjump"/>
            <a:extLst>
              <a:ext uri="{FF2B5EF4-FFF2-40B4-BE49-F238E27FC236}">
                <a16:creationId xmlns:a16="http://schemas.microsoft.com/office/drawing/2014/main" id="{C805D8D2-D894-49D8-8E0C-78C107469380}"/>
              </a:ext>
            </a:extLst>
          </p:cNvPr>
          <p:cNvSpPr/>
          <p:nvPr/>
        </p:nvSpPr>
        <p:spPr>
          <a:xfrm>
            <a:off x="4399709" y="2512587"/>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2000" dirty="0">
                <a:solidFill>
                  <a:schemeClr val="bg1"/>
                </a:solidFill>
              </a:rPr>
            </a:br>
            <a:r>
              <a:rPr lang="en-GB" sz="2000" dirty="0">
                <a:solidFill>
                  <a:schemeClr val="bg1"/>
                </a:solidFill>
              </a:rPr>
              <a:t>Austria-Hungary declares war on Russia. Serbia declares war on Germany. </a:t>
            </a:r>
            <a:br>
              <a:rPr lang="en-GB" sz="2000" dirty="0">
                <a:solidFill>
                  <a:schemeClr val="bg1"/>
                </a:solidFill>
              </a:rPr>
            </a:br>
            <a:br>
              <a:rPr lang="en-GB" sz="2000" dirty="0">
                <a:solidFill>
                  <a:schemeClr val="bg1"/>
                </a:solidFill>
              </a:rPr>
            </a:br>
            <a:r>
              <a:rPr lang="en-GB" sz="2000" dirty="0">
                <a:solidFill>
                  <a:schemeClr val="bg1"/>
                </a:solidFill>
              </a:rPr>
              <a:t> </a:t>
            </a:r>
          </a:p>
        </p:txBody>
      </p:sp>
    </p:spTree>
    <p:extLst>
      <p:ext uri="{BB962C8B-B14F-4D97-AF65-F5344CB8AC3E}">
        <p14:creationId xmlns:p14="http://schemas.microsoft.com/office/powerpoint/2010/main" val="3539912160"/>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5" name="Picture 2">
            <a:extLst>
              <a:ext uri="{FF2B5EF4-FFF2-40B4-BE49-F238E27FC236}">
                <a16:creationId xmlns:a16="http://schemas.microsoft.com/office/drawing/2014/main" id="{0C625AC3-22F8-400B-B551-764979C92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D65CC16C-9244-40EE-9E86-D285843027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9" name="Rectangle 138">
            <a:extLst>
              <a:ext uri="{FF2B5EF4-FFF2-40B4-BE49-F238E27FC236}">
                <a16:creationId xmlns:a16="http://schemas.microsoft.com/office/drawing/2014/main" id="{DB4CBE54-B954-4608-AE4C-A15BE277F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2">
            <a:extLst>
              <a:ext uri="{FF2B5EF4-FFF2-40B4-BE49-F238E27FC236}">
                <a16:creationId xmlns:a16="http://schemas.microsoft.com/office/drawing/2014/main" id="{507F98F5-8C4A-4C1C-BA38-C3FD9DCEB9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go forward button">
            <a:hlinkClick r:id="rId4" action="ppaction://hlinksldjump"/>
            <a:extLst>
              <a:ext uri="{FF2B5EF4-FFF2-40B4-BE49-F238E27FC236}">
                <a16:creationId xmlns:a16="http://schemas.microsoft.com/office/drawing/2014/main" id="{961D72A5-E578-4509-973F-51220A94B9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70" r="-2624" b="1"/>
          <a:stretch/>
        </p:blipFill>
        <p:spPr bwMode="auto">
          <a:xfrm>
            <a:off x="5584289" y="628481"/>
            <a:ext cx="6250812" cy="5798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6" descr="Related image">
            <a:extLst>
              <a:ext uri="{FF2B5EF4-FFF2-40B4-BE49-F238E27FC236}">
                <a16:creationId xmlns:a16="http://schemas.microsoft.com/office/drawing/2014/main" id="{342BB08C-92C7-4925-8072-7176A344C2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06" r="-4579" b="-2"/>
          <a:stretch/>
        </p:blipFill>
        <p:spPr bwMode="auto">
          <a:xfrm>
            <a:off x="902540" y="1463368"/>
            <a:ext cx="3981232" cy="36868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265274"/>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Rounded Corners 17">
            <a:hlinkClick r:id="rId2" action="ppaction://hlinksldjump"/>
            <a:extLst>
              <a:ext uri="{FF2B5EF4-FFF2-40B4-BE49-F238E27FC236}">
                <a16:creationId xmlns:a16="http://schemas.microsoft.com/office/drawing/2014/main" id="{FCAC50DA-F1A9-48EF-A6CB-C614CD6BF6CA}"/>
              </a:ext>
            </a:extLst>
          </p:cNvPr>
          <p:cNvSpPr/>
          <p:nvPr/>
        </p:nvSpPr>
        <p:spPr>
          <a:xfrm>
            <a:off x="8176582" y="2520513"/>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rPr>
              <a:t>Germany initiates the </a:t>
            </a:r>
            <a:r>
              <a:rPr lang="en-GB" sz="2000" b="1">
                <a:solidFill>
                  <a:schemeClr val="bg1"/>
                </a:solidFill>
              </a:rPr>
              <a:t>Schlieffen Plan</a:t>
            </a:r>
            <a:r>
              <a:rPr lang="en-GB" sz="2000">
                <a:solidFill>
                  <a:schemeClr val="bg1"/>
                </a:solidFill>
              </a:rPr>
              <a:t>. </a:t>
            </a:r>
            <a:br>
              <a:rPr lang="en-GB" sz="2000">
                <a:solidFill>
                  <a:schemeClr val="bg1"/>
                </a:solidFill>
              </a:rPr>
            </a:br>
            <a:r>
              <a:rPr lang="en-GB" sz="2000">
                <a:solidFill>
                  <a:schemeClr val="bg1"/>
                </a:solidFill>
              </a:rPr>
              <a:t>Britain declares war on Germany.</a:t>
            </a:r>
            <a:endParaRPr lang="en-GB" sz="2000" dirty="0">
              <a:solidFill>
                <a:schemeClr val="bg1"/>
              </a:solidFill>
            </a:endParaRPr>
          </a:p>
        </p:txBody>
      </p:sp>
      <p:sp>
        <p:nvSpPr>
          <p:cNvPr id="5" name="Rectangle: Rounded Corners 4">
            <a:hlinkClick r:id="rId3" action="ppaction://hlinksldjump"/>
            <a:extLst>
              <a:ext uri="{FF2B5EF4-FFF2-40B4-BE49-F238E27FC236}">
                <a16:creationId xmlns:a16="http://schemas.microsoft.com/office/drawing/2014/main" id="{676E4975-49CD-42FB-BCCD-246293CA1AC4}"/>
              </a:ext>
            </a:extLst>
          </p:cNvPr>
          <p:cNvSpPr/>
          <p:nvPr/>
        </p:nvSpPr>
        <p:spPr>
          <a:xfrm>
            <a:off x="887906" y="2512587"/>
            <a:ext cx="3127513" cy="18328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2000" dirty="0">
                <a:solidFill>
                  <a:schemeClr val="bg1"/>
                </a:solidFill>
              </a:rPr>
            </a:br>
            <a:r>
              <a:rPr lang="en-GB" sz="2000" dirty="0">
                <a:solidFill>
                  <a:schemeClr val="bg1"/>
                </a:solidFill>
              </a:rPr>
              <a:t>Austria-Hungary declares war on Russia. Serbia declares war on Germany. </a:t>
            </a:r>
            <a:br>
              <a:rPr lang="en-GB" sz="2000" dirty="0">
                <a:solidFill>
                  <a:schemeClr val="bg1"/>
                </a:solidFill>
              </a:rPr>
            </a:br>
            <a:br>
              <a:rPr lang="en-GB" sz="2000" dirty="0">
                <a:solidFill>
                  <a:schemeClr val="bg1"/>
                </a:solidFill>
              </a:rPr>
            </a:br>
            <a:r>
              <a:rPr lang="en-GB" sz="2000" dirty="0">
                <a:solidFill>
                  <a:schemeClr val="bg1"/>
                </a:solidFill>
              </a:rPr>
              <a:t> </a:t>
            </a:r>
          </a:p>
        </p:txBody>
      </p:sp>
    </p:spTree>
    <p:extLst>
      <p:ext uri="{BB962C8B-B14F-4D97-AF65-F5344CB8AC3E}">
        <p14:creationId xmlns:p14="http://schemas.microsoft.com/office/powerpoint/2010/main" val="325879575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5" name="Picture 2">
            <a:extLst>
              <a:ext uri="{FF2B5EF4-FFF2-40B4-BE49-F238E27FC236}">
                <a16:creationId xmlns:a16="http://schemas.microsoft.com/office/drawing/2014/main" id="{0C625AC3-22F8-400B-B551-764979C92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D65CC16C-9244-40EE-9E86-D285843027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9" name="Rectangle 138">
            <a:extLst>
              <a:ext uri="{FF2B5EF4-FFF2-40B4-BE49-F238E27FC236}">
                <a16:creationId xmlns:a16="http://schemas.microsoft.com/office/drawing/2014/main" id="{DB4CBE54-B954-4608-AE4C-A15BE277F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2">
            <a:extLst>
              <a:ext uri="{FF2B5EF4-FFF2-40B4-BE49-F238E27FC236}">
                <a16:creationId xmlns:a16="http://schemas.microsoft.com/office/drawing/2014/main" id="{507F98F5-8C4A-4C1C-BA38-C3FD9DCEB9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go forward button">
            <a:hlinkClick r:id="rId4" action="ppaction://hlinksldjump"/>
            <a:extLst>
              <a:ext uri="{FF2B5EF4-FFF2-40B4-BE49-F238E27FC236}">
                <a16:creationId xmlns:a16="http://schemas.microsoft.com/office/drawing/2014/main" id="{961D72A5-E578-4509-973F-51220A94B9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70" r="-2624" b="1"/>
          <a:stretch/>
        </p:blipFill>
        <p:spPr bwMode="auto">
          <a:xfrm>
            <a:off x="5605671" y="756353"/>
            <a:ext cx="5984408" cy="55516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6" descr="Related image">
            <a:extLst>
              <a:ext uri="{FF2B5EF4-FFF2-40B4-BE49-F238E27FC236}">
                <a16:creationId xmlns:a16="http://schemas.microsoft.com/office/drawing/2014/main" id="{342BB08C-92C7-4925-8072-7176A344C2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06" r="-4579" b="-2"/>
          <a:stretch/>
        </p:blipFill>
        <p:spPr bwMode="auto">
          <a:xfrm>
            <a:off x="996632" y="1550504"/>
            <a:ext cx="3887140" cy="35997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99191"/>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6" name="Picture 8" descr="Related image">
            <a:extLst>
              <a:ext uri="{FF2B5EF4-FFF2-40B4-BE49-F238E27FC236}">
                <a16:creationId xmlns:a16="http://schemas.microsoft.com/office/drawing/2014/main" id="{74B36F7A-F458-4D63-B805-A1A02BE8F1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1663"/>
          <a:stretch/>
        </p:blipFill>
        <p:spPr bwMode="auto">
          <a:xfrm>
            <a:off x="9230156" y="454573"/>
            <a:ext cx="2491409" cy="49425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76DA0F-546B-43BF-94AC-BA9B5670F414}"/>
              </a:ext>
            </a:extLst>
          </p:cNvPr>
          <p:cNvSpPr txBox="1"/>
          <p:nvPr/>
        </p:nvSpPr>
        <p:spPr>
          <a:xfrm>
            <a:off x="9329526" y="5776269"/>
            <a:ext cx="2199861" cy="584775"/>
          </a:xfrm>
          <a:prstGeom prst="rect">
            <a:avLst/>
          </a:prstGeom>
          <a:noFill/>
        </p:spPr>
        <p:txBody>
          <a:bodyPr wrap="square" rtlCol="0">
            <a:spAutoFit/>
          </a:bodyPr>
          <a:lstStyle/>
          <a:p>
            <a:pPr algn="ctr"/>
            <a:r>
              <a:rPr lang="en-GB" sz="3200" dirty="0"/>
              <a:t>More  </a:t>
            </a:r>
          </a:p>
        </p:txBody>
      </p:sp>
      <p:cxnSp>
        <p:nvCxnSpPr>
          <p:cNvPr id="6" name="Straight Connector 5">
            <a:extLst>
              <a:ext uri="{FF2B5EF4-FFF2-40B4-BE49-F238E27FC236}">
                <a16:creationId xmlns:a16="http://schemas.microsoft.com/office/drawing/2014/main" id="{7572F81C-0514-4EEB-BAC9-FA3BDEF766FF}"/>
              </a:ext>
            </a:extLst>
          </p:cNvPr>
          <p:cNvCxnSpPr/>
          <p:nvPr/>
        </p:nvCxnSpPr>
        <p:spPr>
          <a:xfrm>
            <a:off x="9183753" y="5645426"/>
            <a:ext cx="249140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AB02D7B-3192-4AA8-A25A-25C282DB6D97}"/>
              </a:ext>
            </a:extLst>
          </p:cNvPr>
          <p:cNvCxnSpPr/>
          <p:nvPr/>
        </p:nvCxnSpPr>
        <p:spPr>
          <a:xfrm>
            <a:off x="9912625" y="6480313"/>
            <a:ext cx="125895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E15D3B7-FB48-4C36-A9C3-1BF436F79EA0}"/>
              </a:ext>
            </a:extLst>
          </p:cNvPr>
          <p:cNvSpPr txBox="1"/>
          <p:nvPr/>
        </p:nvSpPr>
        <p:spPr>
          <a:xfrm>
            <a:off x="662613" y="5776269"/>
            <a:ext cx="2199861" cy="584775"/>
          </a:xfrm>
          <a:prstGeom prst="rect">
            <a:avLst/>
          </a:prstGeom>
          <a:noFill/>
        </p:spPr>
        <p:txBody>
          <a:bodyPr wrap="square" rtlCol="0">
            <a:spAutoFit/>
          </a:bodyPr>
          <a:lstStyle/>
          <a:p>
            <a:pPr algn="ctr"/>
            <a:r>
              <a:rPr lang="en-GB" sz="3200" dirty="0"/>
              <a:t>Beginnings  </a:t>
            </a:r>
          </a:p>
        </p:txBody>
      </p:sp>
      <p:cxnSp>
        <p:nvCxnSpPr>
          <p:cNvPr id="10" name="Straight Connector 9">
            <a:extLst>
              <a:ext uri="{FF2B5EF4-FFF2-40B4-BE49-F238E27FC236}">
                <a16:creationId xmlns:a16="http://schemas.microsoft.com/office/drawing/2014/main" id="{5E4DCB64-C1DD-465F-A61D-7709E777D008}"/>
              </a:ext>
            </a:extLst>
          </p:cNvPr>
          <p:cNvCxnSpPr/>
          <p:nvPr/>
        </p:nvCxnSpPr>
        <p:spPr>
          <a:xfrm>
            <a:off x="516840" y="5645426"/>
            <a:ext cx="24914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1A6916-4603-483C-A746-6A3B5B283365}"/>
              </a:ext>
            </a:extLst>
          </p:cNvPr>
          <p:cNvCxnSpPr/>
          <p:nvPr/>
        </p:nvCxnSpPr>
        <p:spPr>
          <a:xfrm>
            <a:off x="1139695" y="6480313"/>
            <a:ext cx="12589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1C2237-8B71-49BA-BF87-96D22003E9BF}"/>
              </a:ext>
            </a:extLst>
          </p:cNvPr>
          <p:cNvSpPr txBox="1"/>
          <p:nvPr/>
        </p:nvSpPr>
        <p:spPr>
          <a:xfrm>
            <a:off x="6493577" y="5776269"/>
            <a:ext cx="2199861" cy="584775"/>
          </a:xfrm>
          <a:prstGeom prst="rect">
            <a:avLst/>
          </a:prstGeom>
          <a:noFill/>
        </p:spPr>
        <p:txBody>
          <a:bodyPr wrap="square" rtlCol="0">
            <a:spAutoFit/>
          </a:bodyPr>
          <a:lstStyle/>
          <a:p>
            <a:pPr algn="ctr"/>
            <a:r>
              <a:rPr lang="en-GB" sz="3200" dirty="0"/>
              <a:t>End  </a:t>
            </a:r>
          </a:p>
        </p:txBody>
      </p:sp>
      <p:cxnSp>
        <p:nvCxnSpPr>
          <p:cNvPr id="14" name="Straight Connector 13">
            <a:extLst>
              <a:ext uri="{FF2B5EF4-FFF2-40B4-BE49-F238E27FC236}">
                <a16:creationId xmlns:a16="http://schemas.microsoft.com/office/drawing/2014/main" id="{B2F224BD-847A-4326-A4B6-E6638E8D2FCA}"/>
              </a:ext>
            </a:extLst>
          </p:cNvPr>
          <p:cNvCxnSpPr/>
          <p:nvPr/>
        </p:nvCxnSpPr>
        <p:spPr>
          <a:xfrm>
            <a:off x="6347804" y="5645426"/>
            <a:ext cx="24914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6F1628-413E-4D5B-8F90-F804E8B517E1}"/>
              </a:ext>
            </a:extLst>
          </p:cNvPr>
          <p:cNvCxnSpPr/>
          <p:nvPr/>
        </p:nvCxnSpPr>
        <p:spPr>
          <a:xfrm>
            <a:off x="7076676" y="6480313"/>
            <a:ext cx="125895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0F7F3C6-0CB3-458B-A9C2-84F3CE872FA9}"/>
              </a:ext>
            </a:extLst>
          </p:cNvPr>
          <p:cNvSpPr txBox="1"/>
          <p:nvPr/>
        </p:nvSpPr>
        <p:spPr>
          <a:xfrm>
            <a:off x="3601282" y="5776269"/>
            <a:ext cx="2199861" cy="584775"/>
          </a:xfrm>
          <a:prstGeom prst="rect">
            <a:avLst/>
          </a:prstGeom>
          <a:noFill/>
        </p:spPr>
        <p:txBody>
          <a:bodyPr wrap="square" rtlCol="0">
            <a:spAutoFit/>
          </a:bodyPr>
          <a:lstStyle/>
          <a:p>
            <a:pPr algn="ctr"/>
            <a:r>
              <a:rPr lang="en-GB" sz="3200" dirty="0"/>
              <a:t>Process</a:t>
            </a:r>
          </a:p>
        </p:txBody>
      </p:sp>
      <p:cxnSp>
        <p:nvCxnSpPr>
          <p:cNvPr id="17" name="Straight Connector 16">
            <a:extLst>
              <a:ext uri="{FF2B5EF4-FFF2-40B4-BE49-F238E27FC236}">
                <a16:creationId xmlns:a16="http://schemas.microsoft.com/office/drawing/2014/main" id="{62F3CFE5-6427-427A-88C3-8609A34FD6D9}"/>
              </a:ext>
            </a:extLst>
          </p:cNvPr>
          <p:cNvCxnSpPr/>
          <p:nvPr/>
        </p:nvCxnSpPr>
        <p:spPr>
          <a:xfrm>
            <a:off x="3455509" y="5645426"/>
            <a:ext cx="2491409"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Image result for ww1 painting free">
            <a:extLst>
              <a:ext uri="{FF2B5EF4-FFF2-40B4-BE49-F238E27FC236}">
                <a16:creationId xmlns:a16="http://schemas.microsoft.com/office/drawing/2014/main" id="{BAC44634-988F-43F8-BDE5-E02B53E9BD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56" t="-1124" r="36838" b="562"/>
          <a:stretch/>
        </p:blipFill>
        <p:spPr bwMode="auto">
          <a:xfrm>
            <a:off x="3490289" y="405333"/>
            <a:ext cx="2482022" cy="497015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62CBB44A-831B-4E5F-883A-904C88A57AD8}"/>
              </a:ext>
            </a:extLst>
          </p:cNvPr>
          <p:cNvCxnSpPr/>
          <p:nvPr/>
        </p:nvCxnSpPr>
        <p:spPr>
          <a:xfrm>
            <a:off x="4184381" y="6480313"/>
            <a:ext cx="1258957"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Image result for coming soon no background">
            <a:extLst>
              <a:ext uri="{FF2B5EF4-FFF2-40B4-BE49-F238E27FC236}">
                <a16:creationId xmlns:a16="http://schemas.microsoft.com/office/drawing/2014/main" id="{F5477853-C451-422E-8E43-87641799BF7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433496" y="673315"/>
            <a:ext cx="1662504" cy="83683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Image result for coming soon no background">
            <a:extLst>
              <a:ext uri="{FF2B5EF4-FFF2-40B4-BE49-F238E27FC236}">
                <a16:creationId xmlns:a16="http://schemas.microsoft.com/office/drawing/2014/main" id="{4C127904-6BFD-43BF-A390-4A57926F35B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706524" y="2925830"/>
            <a:ext cx="1999259" cy="10063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Image result for coming soon no background">
            <a:extLst>
              <a:ext uri="{FF2B5EF4-FFF2-40B4-BE49-F238E27FC236}">
                <a16:creationId xmlns:a16="http://schemas.microsoft.com/office/drawing/2014/main" id="{BB126441-A443-4420-8418-4E94AEA2CC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970498" y="4390748"/>
            <a:ext cx="1999259" cy="10063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end of ww1">
            <a:extLst>
              <a:ext uri="{FF2B5EF4-FFF2-40B4-BE49-F238E27FC236}">
                <a16:creationId xmlns:a16="http://schemas.microsoft.com/office/drawing/2014/main" id="{B4623D76-647E-42EF-A555-929AED3E7A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681" r="38502"/>
          <a:stretch/>
        </p:blipFill>
        <p:spPr bwMode="auto">
          <a:xfrm>
            <a:off x="6288172" y="432982"/>
            <a:ext cx="2576603" cy="49641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w1 army">
            <a:extLst>
              <a:ext uri="{FF2B5EF4-FFF2-40B4-BE49-F238E27FC236}">
                <a16:creationId xmlns:a16="http://schemas.microsoft.com/office/drawing/2014/main" id="{D4712194-4010-44AC-86E4-ED21D655A1C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5568" t="1119" r="29160" b="1146"/>
          <a:stretch/>
        </p:blipFill>
        <p:spPr bwMode="auto">
          <a:xfrm>
            <a:off x="611560" y="496956"/>
            <a:ext cx="2482022" cy="49001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Image result for coming soon no background">
            <a:extLst>
              <a:ext uri="{FF2B5EF4-FFF2-40B4-BE49-F238E27FC236}">
                <a16:creationId xmlns:a16="http://schemas.microsoft.com/office/drawing/2014/main" id="{63F9B06F-1DD9-4682-8A52-104CF011B04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673129" y="2259072"/>
            <a:ext cx="1662504" cy="83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286510"/>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hlinkClick r:id="rId2" action="ppaction://hlinksldjump"/>
            <a:extLst>
              <a:ext uri="{FF2B5EF4-FFF2-40B4-BE49-F238E27FC236}">
                <a16:creationId xmlns:a16="http://schemas.microsoft.com/office/drawing/2014/main" id="{676E4975-49CD-42FB-BCCD-246293CA1AC4}"/>
              </a:ext>
            </a:extLst>
          </p:cNvPr>
          <p:cNvSpPr/>
          <p:nvPr/>
        </p:nvSpPr>
        <p:spPr>
          <a:xfrm>
            <a:off x="4280463" y="2491409"/>
            <a:ext cx="3127513" cy="185400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2000" dirty="0">
                <a:solidFill>
                  <a:schemeClr val="bg1"/>
                </a:solidFill>
              </a:rPr>
            </a:br>
            <a:r>
              <a:rPr lang="en-GB" sz="2000" dirty="0">
                <a:solidFill>
                  <a:schemeClr val="bg1"/>
                </a:solidFill>
              </a:rPr>
              <a:t>Austria-Hungary declares war on Russia. Serbia declares war on Germany.</a:t>
            </a:r>
            <a:br>
              <a:rPr lang="en-GB" sz="2000" dirty="0">
                <a:solidFill>
                  <a:schemeClr val="bg1"/>
                </a:solidFill>
              </a:rPr>
            </a:br>
            <a:br>
              <a:rPr lang="en-GB" sz="2000" dirty="0">
                <a:solidFill>
                  <a:schemeClr val="bg1"/>
                </a:solidFill>
              </a:rPr>
            </a:br>
            <a:r>
              <a:rPr lang="en-GB" sz="2000" dirty="0">
                <a:solidFill>
                  <a:schemeClr val="bg1"/>
                </a:solidFill>
              </a:rPr>
              <a:t> </a:t>
            </a:r>
          </a:p>
        </p:txBody>
      </p:sp>
    </p:spTree>
    <p:extLst>
      <p:ext uri="{BB962C8B-B14F-4D97-AF65-F5344CB8AC3E}">
        <p14:creationId xmlns:p14="http://schemas.microsoft.com/office/powerpoint/2010/main" val="3697340155"/>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hlinkClick r:id="rId2" action="ppaction://hlinksldjump"/>
            <a:extLst>
              <a:ext uri="{FF2B5EF4-FFF2-40B4-BE49-F238E27FC236}">
                <a16:creationId xmlns:a16="http://schemas.microsoft.com/office/drawing/2014/main" id="{AF7E4B6C-5EA0-4136-ACEE-E7AC7C749B2C}"/>
              </a:ext>
            </a:extLst>
          </p:cNvPr>
          <p:cNvSpPr/>
          <p:nvPr/>
        </p:nvSpPr>
        <p:spPr>
          <a:xfrm>
            <a:off x="2332383" y="689113"/>
            <a:ext cx="7010400" cy="512859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bg1"/>
                </a:solidFill>
                <a:latin typeface="Calibri" panose="020F0502020204030204" pitchFamily="34" charset="0"/>
                <a:cs typeface="Calibri" panose="020F0502020204030204" pitchFamily="34" charset="0"/>
              </a:rPr>
              <a:t>Well Done !</a:t>
            </a:r>
            <a:br>
              <a:rPr lang="en-GB" sz="4000" dirty="0">
                <a:solidFill>
                  <a:schemeClr val="bg1"/>
                </a:solidFill>
                <a:latin typeface="Calibri" panose="020F0502020204030204" pitchFamily="34" charset="0"/>
                <a:cs typeface="Calibri" panose="020F0502020204030204" pitchFamily="34" charset="0"/>
              </a:rPr>
            </a:br>
            <a:br>
              <a:rPr lang="en-GB" sz="4000" dirty="0">
                <a:solidFill>
                  <a:schemeClr val="bg1"/>
                </a:solidFill>
                <a:latin typeface="Calibri" panose="020F0502020204030204" pitchFamily="34" charset="0"/>
                <a:cs typeface="Calibri" panose="020F0502020204030204" pitchFamily="34" charset="0"/>
              </a:rPr>
            </a:br>
            <a:r>
              <a:rPr lang="en-GB" sz="4000" dirty="0">
                <a:solidFill>
                  <a:schemeClr val="bg1"/>
                </a:solidFill>
                <a:latin typeface="Calibri" panose="020F0502020204030204" pitchFamily="34" charset="0"/>
                <a:cs typeface="Calibri" panose="020F0502020204030204" pitchFamily="34" charset="0"/>
              </a:rPr>
              <a:t>The First World War</a:t>
            </a:r>
            <a:br>
              <a:rPr lang="en-GB" sz="4000" dirty="0">
                <a:solidFill>
                  <a:schemeClr val="bg1"/>
                </a:solidFill>
                <a:latin typeface="Calibri" panose="020F0502020204030204" pitchFamily="34" charset="0"/>
                <a:cs typeface="Calibri" panose="020F0502020204030204" pitchFamily="34" charset="0"/>
              </a:rPr>
            </a:br>
            <a:r>
              <a:rPr lang="en-GB" sz="4000" dirty="0">
                <a:solidFill>
                  <a:schemeClr val="bg1"/>
                </a:solidFill>
                <a:latin typeface="Calibri" panose="020F0502020204030204" pitchFamily="34" charset="0"/>
                <a:cs typeface="Calibri" panose="020F0502020204030204" pitchFamily="34" charset="0"/>
              </a:rPr>
              <a:t>Has Begun …</a:t>
            </a:r>
            <a:br>
              <a:rPr lang="en-GB" sz="4000" dirty="0">
                <a:solidFill>
                  <a:schemeClr val="bg1"/>
                </a:solidFill>
                <a:latin typeface="Calibri" panose="020F0502020204030204" pitchFamily="34" charset="0"/>
                <a:cs typeface="Calibri" panose="020F0502020204030204" pitchFamily="34" charset="0"/>
              </a:rPr>
            </a:br>
            <a:br>
              <a:rPr lang="en-GB" sz="4000" dirty="0">
                <a:solidFill>
                  <a:schemeClr val="bg1"/>
                </a:solidFill>
                <a:latin typeface="Calibri" panose="020F0502020204030204" pitchFamily="34" charset="0"/>
                <a:cs typeface="Calibri" panose="020F0502020204030204" pitchFamily="34" charset="0"/>
              </a:rPr>
            </a:br>
            <a:r>
              <a:rPr lang="en-GB" sz="4000" dirty="0">
                <a:solidFill>
                  <a:schemeClr val="bg1"/>
                </a:solidFill>
                <a:latin typeface="Calibri" panose="020F0502020204030204" pitchFamily="34" charset="0"/>
                <a:cs typeface="Calibri" panose="020F0502020204030204" pitchFamily="34" charset="0"/>
              </a:rPr>
              <a:t>Now consider … who was most to blame? </a:t>
            </a:r>
            <a:br>
              <a:rPr lang="en-GB" sz="2000" dirty="0">
                <a:solidFill>
                  <a:schemeClr val="bg1"/>
                </a:solidFill>
              </a:rPr>
            </a:br>
            <a:r>
              <a:rPr lang="en-GB" sz="2000" dirty="0">
                <a:solidFill>
                  <a:schemeClr val="bg1"/>
                </a:solidFill>
              </a:rPr>
              <a:t> </a:t>
            </a:r>
          </a:p>
        </p:txBody>
      </p:sp>
      <p:pic>
        <p:nvPicPr>
          <p:cNvPr id="7" name="Picture 6" descr="Image result for forward button no background">
            <a:extLst>
              <a:ext uri="{FF2B5EF4-FFF2-40B4-BE49-F238E27FC236}">
                <a16:creationId xmlns:a16="http://schemas.microsoft.com/office/drawing/2014/main" id="{E8CD5CD7-0213-4C43-B282-7B6A0D271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4101" y="2400300"/>
            <a:ext cx="20573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66949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66600D8-00DA-459E-B346-41C3A54A0933}"/>
              </a:ext>
            </a:extLst>
          </p:cNvPr>
          <p:cNvGraphicFramePr>
            <a:graphicFrameLocks noGrp="1"/>
          </p:cNvGraphicFramePr>
          <p:nvPr>
            <p:extLst>
              <p:ext uri="{D42A27DB-BD31-4B8C-83A1-F6EECF244321}">
                <p14:modId xmlns:p14="http://schemas.microsoft.com/office/powerpoint/2010/main" val="3856569196"/>
              </p:ext>
            </p:extLst>
          </p:nvPr>
        </p:nvGraphicFramePr>
        <p:xfrm>
          <a:off x="599322" y="426803"/>
          <a:ext cx="10930069" cy="6004393"/>
        </p:xfrm>
        <a:graphic>
          <a:graphicData uri="http://schemas.openxmlformats.org/drawingml/2006/table">
            <a:tbl>
              <a:tblPr>
                <a:tableStyleId>{2D5ABB26-0587-4C30-8999-92F81FD0307C}</a:tableStyleId>
              </a:tblPr>
              <a:tblGrid>
                <a:gridCol w="2199883">
                  <a:extLst>
                    <a:ext uri="{9D8B030D-6E8A-4147-A177-3AD203B41FA5}">
                      <a16:colId xmlns:a16="http://schemas.microsoft.com/office/drawing/2014/main" val="416212020"/>
                    </a:ext>
                  </a:extLst>
                </a:gridCol>
                <a:gridCol w="1888071">
                  <a:extLst>
                    <a:ext uri="{9D8B030D-6E8A-4147-A177-3AD203B41FA5}">
                      <a16:colId xmlns:a16="http://schemas.microsoft.com/office/drawing/2014/main" val="797616146"/>
                    </a:ext>
                  </a:extLst>
                </a:gridCol>
                <a:gridCol w="5702428">
                  <a:extLst>
                    <a:ext uri="{9D8B030D-6E8A-4147-A177-3AD203B41FA5}">
                      <a16:colId xmlns:a16="http://schemas.microsoft.com/office/drawing/2014/main" val="2727923508"/>
                    </a:ext>
                  </a:extLst>
                </a:gridCol>
                <a:gridCol w="1139687">
                  <a:extLst>
                    <a:ext uri="{9D8B030D-6E8A-4147-A177-3AD203B41FA5}">
                      <a16:colId xmlns:a16="http://schemas.microsoft.com/office/drawing/2014/main" val="1023351900"/>
                    </a:ext>
                  </a:extLst>
                </a:gridCol>
              </a:tblGrid>
              <a:tr h="563561">
                <a:tc gridSpan="4">
                  <a:txBody>
                    <a:bodyPr/>
                    <a:lstStyle/>
                    <a:p>
                      <a:pPr marR="0" indent="0" algn="ctr" rtl="0">
                        <a:lnSpc>
                          <a:spcPct val="119000"/>
                        </a:lnSpc>
                        <a:spcBef>
                          <a:spcPts val="0"/>
                        </a:spcBef>
                        <a:spcAft>
                          <a:spcPts val="600"/>
                        </a:spcAft>
                      </a:pPr>
                      <a:r>
                        <a:rPr lang="en-GB" sz="3200" kern="1400" dirty="0">
                          <a:ln>
                            <a:noFill/>
                          </a:ln>
                          <a:effectLst/>
                          <a:latin typeface="Calibri" panose="020F0502020204030204" pitchFamily="34" charset="0"/>
                          <a:cs typeface="Calibri" panose="020F0502020204030204" pitchFamily="34" charset="0"/>
                        </a:rPr>
                        <a:t>Which country was to blame for the First World War?</a:t>
                      </a:r>
                      <a:endParaRPr lang="en-GB" sz="3200" kern="1400" dirty="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75174443"/>
                  </a:ext>
                </a:extLst>
              </a:tr>
              <a:tr h="452700">
                <a:tc>
                  <a:txBody>
                    <a:bodyPr/>
                    <a:lstStyle/>
                    <a:p>
                      <a:pPr marR="0" indent="0" algn="ctr" rtl="0">
                        <a:lnSpc>
                          <a:spcPct val="119000"/>
                        </a:lnSpc>
                        <a:spcBef>
                          <a:spcPts val="0"/>
                        </a:spcBef>
                        <a:spcAft>
                          <a:spcPts val="600"/>
                        </a:spcAft>
                      </a:pPr>
                      <a:endParaRPr lang="en-GB" sz="2400" kern="1400" dirty="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ctr" rtl="0">
                        <a:lnSpc>
                          <a:spcPct val="119000"/>
                        </a:lnSpc>
                        <a:spcBef>
                          <a:spcPts val="0"/>
                        </a:spcBef>
                        <a:spcAft>
                          <a:spcPts val="600"/>
                        </a:spcAft>
                      </a:pPr>
                      <a:r>
                        <a:rPr lang="en-GB" sz="2400" kern="1400" dirty="0">
                          <a:ln>
                            <a:noFill/>
                          </a:ln>
                          <a:effectLst/>
                          <a:latin typeface="Calibri" panose="020F0502020204030204" pitchFamily="34" charset="0"/>
                          <a:cs typeface="Calibri" panose="020F0502020204030204" pitchFamily="34" charset="0"/>
                        </a:rPr>
                        <a:t>Blame 100% </a:t>
                      </a:r>
                      <a:endParaRPr lang="en-GB" sz="2400" kern="1400" dirty="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ctr" rtl="0">
                        <a:lnSpc>
                          <a:spcPct val="119000"/>
                        </a:lnSpc>
                        <a:spcBef>
                          <a:spcPts val="0"/>
                        </a:spcBef>
                        <a:spcAft>
                          <a:spcPts val="600"/>
                        </a:spcAft>
                      </a:pPr>
                      <a:r>
                        <a:rPr lang="en-GB" sz="2400" kern="1400" dirty="0">
                          <a:ln>
                            <a:noFill/>
                          </a:ln>
                          <a:solidFill>
                            <a:schemeClr val="tx1"/>
                          </a:solidFill>
                          <a:effectLst/>
                          <a:latin typeface="Calibri" panose="020F0502020204030204" pitchFamily="34" charset="0"/>
                          <a:cs typeface="Calibri" panose="020F0502020204030204" pitchFamily="34" charset="0"/>
                        </a:rPr>
                        <a:t>Key Reason </a:t>
                      </a: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ctr" rtl="0">
                        <a:lnSpc>
                          <a:spcPct val="119000"/>
                        </a:lnSpc>
                        <a:spcBef>
                          <a:spcPts val="0"/>
                        </a:spcBef>
                        <a:spcAft>
                          <a:spcPts val="600"/>
                        </a:spcAft>
                      </a:pPr>
                      <a:r>
                        <a:rPr lang="en-GB" sz="2400" kern="1400" dirty="0">
                          <a:ln>
                            <a:noFill/>
                          </a:ln>
                          <a:effectLst/>
                          <a:latin typeface="Calibri" panose="020F0502020204030204" pitchFamily="34" charset="0"/>
                          <a:cs typeface="Calibri" panose="020F0502020204030204" pitchFamily="34" charset="0"/>
                        </a:rPr>
                        <a:t>Rank</a:t>
                      </a:r>
                      <a:endParaRPr lang="en-GB" sz="2400" kern="1400" dirty="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extLst>
                  <a:ext uri="{0D108BD9-81ED-4DB2-BD59-A6C34878D82A}">
                    <a16:rowId xmlns:a16="http://schemas.microsoft.com/office/drawing/2014/main" val="2240338024"/>
                  </a:ext>
                </a:extLst>
              </a:tr>
              <a:tr h="618399">
                <a:tc>
                  <a:txBody>
                    <a:bodyPr/>
                    <a:lstStyle/>
                    <a:p>
                      <a:pPr marR="0" indent="0" algn="ctr" rtl="0">
                        <a:lnSpc>
                          <a:spcPct val="119000"/>
                        </a:lnSpc>
                        <a:spcBef>
                          <a:spcPts val="0"/>
                        </a:spcBef>
                        <a:spcAft>
                          <a:spcPts val="600"/>
                        </a:spcAft>
                      </a:pPr>
                      <a:r>
                        <a:rPr lang="en-GB" sz="2400" b="1" kern="1400">
                          <a:ln>
                            <a:noFill/>
                          </a:ln>
                          <a:effectLst/>
                          <a:latin typeface="Calibri" panose="020F0502020204030204" pitchFamily="34" charset="0"/>
                          <a:cs typeface="Calibri" panose="020F0502020204030204" pitchFamily="34" charset="0"/>
                        </a:rPr>
                        <a:t>Austria</a:t>
                      </a:r>
                      <a:endParaRPr lang="en-GB" sz="2400" b="1"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dirty="0">
                          <a:ln>
                            <a:noFill/>
                          </a:ln>
                          <a:effectLst/>
                          <a:latin typeface="Calibri" panose="020F0502020204030204" pitchFamily="34" charset="0"/>
                          <a:cs typeface="Calibri" panose="020F0502020204030204" pitchFamily="34" charset="0"/>
                        </a:rPr>
                        <a:t> </a:t>
                      </a:r>
                      <a:endParaRPr lang="en-GB" sz="2400" kern="1400" dirty="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extLst>
                  <a:ext uri="{0D108BD9-81ED-4DB2-BD59-A6C34878D82A}">
                    <a16:rowId xmlns:a16="http://schemas.microsoft.com/office/drawing/2014/main" val="3207535251"/>
                  </a:ext>
                </a:extLst>
              </a:tr>
              <a:tr h="618399">
                <a:tc>
                  <a:txBody>
                    <a:bodyPr/>
                    <a:lstStyle/>
                    <a:p>
                      <a:pPr marR="0" indent="0" algn="ctr" rtl="0">
                        <a:lnSpc>
                          <a:spcPct val="119000"/>
                        </a:lnSpc>
                        <a:spcBef>
                          <a:spcPts val="0"/>
                        </a:spcBef>
                        <a:spcAft>
                          <a:spcPts val="600"/>
                        </a:spcAft>
                      </a:pPr>
                      <a:r>
                        <a:rPr lang="en-GB" sz="2400" b="1" kern="1400">
                          <a:ln>
                            <a:noFill/>
                          </a:ln>
                          <a:effectLst/>
                          <a:latin typeface="Calibri" panose="020F0502020204030204" pitchFamily="34" charset="0"/>
                          <a:cs typeface="Calibri" panose="020F0502020204030204" pitchFamily="34" charset="0"/>
                        </a:rPr>
                        <a:t>Belgium</a:t>
                      </a:r>
                      <a:endParaRPr lang="en-GB" sz="2400" b="1"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extLst>
                  <a:ext uri="{0D108BD9-81ED-4DB2-BD59-A6C34878D82A}">
                    <a16:rowId xmlns:a16="http://schemas.microsoft.com/office/drawing/2014/main" val="262857618"/>
                  </a:ext>
                </a:extLst>
              </a:tr>
              <a:tr h="618380">
                <a:tc>
                  <a:txBody>
                    <a:bodyPr/>
                    <a:lstStyle/>
                    <a:p>
                      <a:pPr marR="0" indent="0" algn="ctr" rtl="0">
                        <a:lnSpc>
                          <a:spcPct val="119000"/>
                        </a:lnSpc>
                        <a:spcBef>
                          <a:spcPts val="0"/>
                        </a:spcBef>
                        <a:spcAft>
                          <a:spcPts val="600"/>
                        </a:spcAft>
                      </a:pPr>
                      <a:r>
                        <a:rPr lang="en-GB" sz="2400" b="1" kern="1400">
                          <a:ln>
                            <a:noFill/>
                          </a:ln>
                          <a:effectLst/>
                          <a:latin typeface="Calibri" panose="020F0502020204030204" pitchFamily="34" charset="0"/>
                          <a:cs typeface="Calibri" panose="020F0502020204030204" pitchFamily="34" charset="0"/>
                        </a:rPr>
                        <a:t>Britain</a:t>
                      </a:r>
                      <a:endParaRPr lang="en-GB" sz="2400" b="1"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extLst>
                  <a:ext uri="{0D108BD9-81ED-4DB2-BD59-A6C34878D82A}">
                    <a16:rowId xmlns:a16="http://schemas.microsoft.com/office/drawing/2014/main" val="2917647378"/>
                  </a:ext>
                </a:extLst>
              </a:tr>
              <a:tr h="618399">
                <a:tc>
                  <a:txBody>
                    <a:bodyPr/>
                    <a:lstStyle/>
                    <a:p>
                      <a:pPr marR="0" indent="0" algn="ctr" rtl="0">
                        <a:lnSpc>
                          <a:spcPct val="119000"/>
                        </a:lnSpc>
                        <a:spcBef>
                          <a:spcPts val="0"/>
                        </a:spcBef>
                        <a:spcAft>
                          <a:spcPts val="600"/>
                        </a:spcAft>
                      </a:pPr>
                      <a:r>
                        <a:rPr lang="en-GB" sz="2400" b="1" kern="1400">
                          <a:ln>
                            <a:noFill/>
                          </a:ln>
                          <a:effectLst/>
                          <a:latin typeface="Calibri" panose="020F0502020204030204" pitchFamily="34" charset="0"/>
                          <a:cs typeface="Calibri" panose="020F0502020204030204" pitchFamily="34" charset="0"/>
                        </a:rPr>
                        <a:t>France</a:t>
                      </a:r>
                      <a:endParaRPr lang="en-GB" sz="2400" b="1"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extLst>
                  <a:ext uri="{0D108BD9-81ED-4DB2-BD59-A6C34878D82A}">
                    <a16:rowId xmlns:a16="http://schemas.microsoft.com/office/drawing/2014/main" val="3683855398"/>
                  </a:ext>
                </a:extLst>
              </a:tr>
              <a:tr h="618399">
                <a:tc>
                  <a:txBody>
                    <a:bodyPr/>
                    <a:lstStyle/>
                    <a:p>
                      <a:pPr marR="0" indent="0" algn="ctr" rtl="0">
                        <a:lnSpc>
                          <a:spcPct val="119000"/>
                        </a:lnSpc>
                        <a:spcBef>
                          <a:spcPts val="0"/>
                        </a:spcBef>
                        <a:spcAft>
                          <a:spcPts val="600"/>
                        </a:spcAft>
                      </a:pPr>
                      <a:r>
                        <a:rPr lang="en-GB" sz="2400" b="1" kern="1400">
                          <a:ln>
                            <a:noFill/>
                          </a:ln>
                          <a:effectLst/>
                          <a:latin typeface="Calibri" panose="020F0502020204030204" pitchFamily="34" charset="0"/>
                          <a:cs typeface="Calibri" panose="020F0502020204030204" pitchFamily="34" charset="0"/>
                        </a:rPr>
                        <a:t>Germany</a:t>
                      </a:r>
                      <a:endParaRPr lang="en-GB" sz="2400" b="1"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extLst>
                  <a:ext uri="{0D108BD9-81ED-4DB2-BD59-A6C34878D82A}">
                    <a16:rowId xmlns:a16="http://schemas.microsoft.com/office/drawing/2014/main" val="180453403"/>
                  </a:ext>
                </a:extLst>
              </a:tr>
              <a:tr h="618380">
                <a:tc>
                  <a:txBody>
                    <a:bodyPr/>
                    <a:lstStyle/>
                    <a:p>
                      <a:pPr marR="0" indent="0" algn="ctr" rtl="0">
                        <a:lnSpc>
                          <a:spcPct val="119000"/>
                        </a:lnSpc>
                        <a:spcBef>
                          <a:spcPts val="0"/>
                        </a:spcBef>
                        <a:spcAft>
                          <a:spcPts val="600"/>
                        </a:spcAft>
                      </a:pPr>
                      <a:r>
                        <a:rPr lang="en-GB" sz="2400" b="1" kern="1400">
                          <a:ln>
                            <a:noFill/>
                          </a:ln>
                          <a:effectLst/>
                          <a:latin typeface="Calibri" panose="020F0502020204030204" pitchFamily="34" charset="0"/>
                          <a:cs typeface="Calibri" panose="020F0502020204030204" pitchFamily="34" charset="0"/>
                        </a:rPr>
                        <a:t>Italy</a:t>
                      </a:r>
                      <a:endParaRPr lang="en-GB" sz="2400" b="1"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extLst>
                  <a:ext uri="{0D108BD9-81ED-4DB2-BD59-A6C34878D82A}">
                    <a16:rowId xmlns:a16="http://schemas.microsoft.com/office/drawing/2014/main" val="3035463578"/>
                  </a:ext>
                </a:extLst>
              </a:tr>
              <a:tr h="618399">
                <a:tc>
                  <a:txBody>
                    <a:bodyPr/>
                    <a:lstStyle/>
                    <a:p>
                      <a:pPr marR="0" indent="0" algn="ctr" rtl="0">
                        <a:lnSpc>
                          <a:spcPct val="119000"/>
                        </a:lnSpc>
                        <a:spcBef>
                          <a:spcPts val="0"/>
                        </a:spcBef>
                        <a:spcAft>
                          <a:spcPts val="600"/>
                        </a:spcAft>
                      </a:pPr>
                      <a:r>
                        <a:rPr lang="en-GB" sz="2400" b="1" kern="1400">
                          <a:ln>
                            <a:noFill/>
                          </a:ln>
                          <a:effectLst/>
                          <a:latin typeface="Calibri" panose="020F0502020204030204" pitchFamily="34" charset="0"/>
                          <a:cs typeface="Calibri" panose="020F0502020204030204" pitchFamily="34" charset="0"/>
                        </a:rPr>
                        <a:t>Russia</a:t>
                      </a:r>
                      <a:endParaRPr lang="en-GB" sz="2400" b="1"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extLst>
                  <a:ext uri="{0D108BD9-81ED-4DB2-BD59-A6C34878D82A}">
                    <a16:rowId xmlns:a16="http://schemas.microsoft.com/office/drawing/2014/main" val="3116520167"/>
                  </a:ext>
                </a:extLst>
              </a:tr>
              <a:tr h="587958">
                <a:tc>
                  <a:txBody>
                    <a:bodyPr/>
                    <a:lstStyle/>
                    <a:p>
                      <a:pPr marR="0" indent="0" algn="ctr" rtl="0">
                        <a:lnSpc>
                          <a:spcPct val="119000"/>
                        </a:lnSpc>
                        <a:spcBef>
                          <a:spcPts val="0"/>
                        </a:spcBef>
                        <a:spcAft>
                          <a:spcPts val="600"/>
                        </a:spcAft>
                      </a:pPr>
                      <a:r>
                        <a:rPr lang="en-GB" sz="2400" b="1" kern="1400" dirty="0">
                          <a:ln>
                            <a:noFill/>
                          </a:ln>
                          <a:effectLst/>
                          <a:latin typeface="Calibri" panose="020F0502020204030204" pitchFamily="34" charset="0"/>
                          <a:cs typeface="Calibri" panose="020F0502020204030204" pitchFamily="34" charset="0"/>
                        </a:rPr>
                        <a:t>Serbia</a:t>
                      </a:r>
                      <a:endParaRPr lang="en-GB" sz="2400" b="1" kern="1400" dirty="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a:ln>
                            <a:noFill/>
                          </a:ln>
                          <a:effectLst/>
                          <a:latin typeface="Calibri" panose="020F0502020204030204" pitchFamily="34" charset="0"/>
                          <a:cs typeface="Calibri" panose="020F0502020204030204" pitchFamily="34" charset="0"/>
                        </a:rPr>
                        <a:t> </a:t>
                      </a:r>
                      <a:endParaRPr lang="en-GB" sz="2400" kern="140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tc>
                  <a:txBody>
                    <a:bodyPr/>
                    <a:lstStyle/>
                    <a:p>
                      <a:pPr marR="0" indent="0" algn="l" rtl="0">
                        <a:lnSpc>
                          <a:spcPct val="119000"/>
                        </a:lnSpc>
                        <a:spcBef>
                          <a:spcPts val="0"/>
                        </a:spcBef>
                        <a:spcAft>
                          <a:spcPts val="600"/>
                        </a:spcAft>
                      </a:pPr>
                      <a:r>
                        <a:rPr lang="en-GB" sz="2400" kern="1400" dirty="0">
                          <a:ln>
                            <a:noFill/>
                          </a:ln>
                          <a:effectLst/>
                          <a:latin typeface="Calibri" panose="020F0502020204030204" pitchFamily="34" charset="0"/>
                          <a:cs typeface="Calibri" panose="020F0502020204030204" pitchFamily="34" charset="0"/>
                        </a:rPr>
                        <a:t> </a:t>
                      </a:r>
                      <a:endParaRPr lang="en-GB" sz="2400" kern="1400" dirty="0">
                        <a:ln>
                          <a:noFill/>
                        </a:ln>
                        <a:solidFill>
                          <a:schemeClr val="tx1"/>
                        </a:solidFill>
                        <a:effectLst/>
                        <a:latin typeface="Calibri" panose="020F0502020204030204" pitchFamily="34" charset="0"/>
                        <a:cs typeface="Calibri" panose="020F0502020204030204" pitchFamily="34" charset="0"/>
                      </a:endParaRPr>
                    </a:p>
                  </a:txBody>
                  <a:tcPr marL="34541" marR="34541" marT="34541" marB="34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tcPr>
                </a:tc>
                <a:extLst>
                  <a:ext uri="{0D108BD9-81ED-4DB2-BD59-A6C34878D82A}">
                    <a16:rowId xmlns:a16="http://schemas.microsoft.com/office/drawing/2014/main" val="233962514"/>
                  </a:ext>
                </a:extLst>
              </a:tr>
            </a:tbl>
          </a:graphicData>
        </a:graphic>
      </p:graphicFrame>
      <p:pic>
        <p:nvPicPr>
          <p:cNvPr id="3" name="Picture 2" descr="Related image">
            <a:hlinkClick r:id="rId2" action="ppaction://hlinksldjump"/>
            <a:extLst>
              <a:ext uri="{FF2B5EF4-FFF2-40B4-BE49-F238E27FC236}">
                <a16:creationId xmlns:a16="http://schemas.microsoft.com/office/drawing/2014/main" id="{EB0A374A-5FF5-44F8-A0E5-D5666D095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7288" y="5447220"/>
            <a:ext cx="1099354" cy="10993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youtube logo no background">
            <a:hlinkClick r:id="rId4"/>
            <a:extLst>
              <a:ext uri="{FF2B5EF4-FFF2-40B4-BE49-F238E27FC236}">
                <a16:creationId xmlns:a16="http://schemas.microsoft.com/office/drawing/2014/main" id="{462AB36E-1921-49BC-8C8C-F591CAC7D6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04" y="113273"/>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066955"/>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6" descr="http://johnlarroquetteproject.com/wordpress/wp-content/uploads/2007/11/fwwwilhelm2.jpg">
            <a:hlinkClick r:id="rId2" action="ppaction://hlinksldjump"/>
            <a:extLst>
              <a:ext uri="{FF2B5EF4-FFF2-40B4-BE49-F238E27FC236}">
                <a16:creationId xmlns:a16="http://schemas.microsoft.com/office/drawing/2014/main" id="{D4197A3E-927A-457E-9195-3ABB7B69D1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640"/>
          <a:stretch/>
        </p:blipFill>
        <p:spPr bwMode="auto">
          <a:xfrm>
            <a:off x="218987" y="1328431"/>
            <a:ext cx="3210378" cy="51849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3FAC3DD-6A97-4756-B80D-B4068A54C9E5}"/>
              </a:ext>
            </a:extLst>
          </p:cNvPr>
          <p:cNvSpPr/>
          <p:nvPr/>
        </p:nvSpPr>
        <p:spPr>
          <a:xfrm>
            <a:off x="233251" y="201219"/>
            <a:ext cx="9828875" cy="954107"/>
          </a:xfrm>
          <a:prstGeom prst="rect">
            <a:avLst/>
          </a:prstGeom>
        </p:spPr>
        <p:txBody>
          <a:bodyPr wrap="square">
            <a:spAutoFit/>
          </a:bodyPr>
          <a:lstStyle/>
          <a:p>
            <a:r>
              <a:rPr lang="en-GB" sz="3200" b="1" dirty="0">
                <a:latin typeface="Calibri Light" panose="020F0302020204030204" pitchFamily="34" charset="0"/>
              </a:rPr>
              <a:t>Starter… use the images to guess the causes of WW1. </a:t>
            </a:r>
          </a:p>
          <a:p>
            <a:r>
              <a:rPr lang="en-GB" sz="2400" b="1" dirty="0">
                <a:latin typeface="Calibri Light" panose="020F0302020204030204" pitchFamily="34" charset="0"/>
              </a:rPr>
              <a:t>Click on each image to find out more.</a:t>
            </a:r>
          </a:p>
        </p:txBody>
      </p:sp>
      <p:pic>
        <p:nvPicPr>
          <p:cNvPr id="15" name="Picture 12" descr="http://www.bbc.co.uk/staticarchive/f3471bc169448a8ab452c90fa3b092baa78adeaa.gif">
            <a:hlinkClick r:id="rId4" action="ppaction://hlinksldjump"/>
            <a:extLst>
              <a:ext uri="{FF2B5EF4-FFF2-40B4-BE49-F238E27FC236}">
                <a16:creationId xmlns:a16="http://schemas.microsoft.com/office/drawing/2014/main" id="{5614625A-122F-4491-9DDC-A57987BF6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6966" y="1375360"/>
            <a:ext cx="4155045" cy="2940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ance v germany">
            <a:hlinkClick r:id="rId6" action="ppaction://hlinksldjump"/>
            <a:extLst>
              <a:ext uri="{FF2B5EF4-FFF2-40B4-BE49-F238E27FC236}">
                <a16:creationId xmlns:a16="http://schemas.microsoft.com/office/drawing/2014/main" id="{27DD5224-10AC-4045-8600-6A642CA69B8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168"/>
          <a:stretch/>
        </p:blipFill>
        <p:spPr bwMode="auto">
          <a:xfrm>
            <a:off x="9297810" y="2845471"/>
            <a:ext cx="2541017" cy="1507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litarism">
            <a:hlinkClick r:id="rId8" action="ppaction://hlinksldjump"/>
            <a:extLst>
              <a:ext uri="{FF2B5EF4-FFF2-40B4-BE49-F238E27FC236}">
                <a16:creationId xmlns:a16="http://schemas.microsoft.com/office/drawing/2014/main" id="{B2D6467F-47CF-4709-B5BB-07B69BC4E03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739" r="15210"/>
          <a:stretch/>
        </p:blipFill>
        <p:spPr bwMode="auto">
          <a:xfrm>
            <a:off x="7937126" y="1393702"/>
            <a:ext cx="1925151" cy="13151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descr="Image result for main menu button icon">
            <a:hlinkClick r:id="rId10" action="ppaction://hlinksldjump"/>
            <a:extLst>
              <a:ext uri="{FF2B5EF4-FFF2-40B4-BE49-F238E27FC236}">
                <a16:creationId xmlns:a16="http://schemas.microsoft.com/office/drawing/2014/main" id="{23ABA55B-51E4-49F5-AD12-F70349191E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50776" y="2979050"/>
            <a:ext cx="1232981" cy="12244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nationalism">
            <a:hlinkClick r:id="rId12" action="ppaction://hlinksldjump"/>
            <a:extLst>
              <a:ext uri="{FF2B5EF4-FFF2-40B4-BE49-F238E27FC236}">
                <a16:creationId xmlns:a16="http://schemas.microsoft.com/office/drawing/2014/main" id="{094E0B02-A4B4-4EE7-A05F-22B1F329E9F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5416" b="-362"/>
          <a:stretch/>
        </p:blipFill>
        <p:spPr bwMode="auto">
          <a:xfrm>
            <a:off x="6980500" y="4535617"/>
            <a:ext cx="4858327" cy="19777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assassination ww1">
            <a:hlinkClick r:id="rId14" action="ppaction://hlinksldjump"/>
            <a:extLst>
              <a:ext uri="{FF2B5EF4-FFF2-40B4-BE49-F238E27FC236}">
                <a16:creationId xmlns:a16="http://schemas.microsoft.com/office/drawing/2014/main" id="{C729F025-2AA6-4BE2-B1B0-ECD2FA1E14EE}"/>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44918" t="12321" r="-3785" b="18176"/>
          <a:stretch/>
        </p:blipFill>
        <p:spPr bwMode="auto">
          <a:xfrm>
            <a:off x="9992743" y="1393702"/>
            <a:ext cx="1980269" cy="13151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elated image">
            <a:hlinkClick r:id="rId16" action="ppaction://hlinksldjump"/>
            <a:extLst>
              <a:ext uri="{FF2B5EF4-FFF2-40B4-BE49-F238E27FC236}">
                <a16:creationId xmlns:a16="http://schemas.microsoft.com/office/drawing/2014/main" id="{20972D47-A385-4827-94BE-ACFE3D1F4BFF}"/>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3345" t="-2015" r="3345" b="22848"/>
          <a:stretch/>
        </p:blipFill>
        <p:spPr bwMode="auto">
          <a:xfrm>
            <a:off x="3506424" y="4442239"/>
            <a:ext cx="3282531" cy="20830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Image result for pdf file no background">
            <a:hlinkClick r:id="rId18"/>
            <a:extLst>
              <a:ext uri="{FF2B5EF4-FFF2-40B4-BE49-F238E27FC236}">
                <a16:creationId xmlns:a16="http://schemas.microsoft.com/office/drawing/2014/main" id="{A8D3A5A7-FAD4-4ADC-8AC5-0766311CF83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02872" y="154905"/>
            <a:ext cx="1055877" cy="1055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545316"/>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Image result for balkan map c 1908">
            <a:extLst>
              <a:ext uri="{FF2B5EF4-FFF2-40B4-BE49-F238E27FC236}">
                <a16:creationId xmlns:a16="http://schemas.microsoft.com/office/drawing/2014/main" id="{2F33A7C4-29FF-40D5-9080-60B949BC8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473" y="1296851"/>
            <a:ext cx="7821218" cy="524785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8E0E32B7-2018-4B16-9ACF-51778D74F79F}"/>
              </a:ext>
            </a:extLst>
          </p:cNvPr>
          <p:cNvSpPr txBox="1">
            <a:spLocks/>
          </p:cNvSpPr>
          <p:nvPr/>
        </p:nvSpPr>
        <p:spPr>
          <a:xfrm>
            <a:off x="229916" y="191297"/>
            <a:ext cx="11366457" cy="10248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l"/>
            <a:r>
              <a:rPr lang="en-GB" sz="6400" dirty="0"/>
              <a:t>The Bosnian crisis:1908</a:t>
            </a:r>
          </a:p>
        </p:txBody>
      </p:sp>
      <p:sp>
        <p:nvSpPr>
          <p:cNvPr id="14" name="Rectangle 13">
            <a:extLst>
              <a:ext uri="{FF2B5EF4-FFF2-40B4-BE49-F238E27FC236}">
                <a16:creationId xmlns:a16="http://schemas.microsoft.com/office/drawing/2014/main" id="{6D3E069A-30C6-44B2-A801-B715E7A8BBE4}"/>
              </a:ext>
            </a:extLst>
          </p:cNvPr>
          <p:cNvSpPr/>
          <p:nvPr/>
        </p:nvSpPr>
        <p:spPr>
          <a:xfrm>
            <a:off x="179866" y="1216103"/>
            <a:ext cx="3766303" cy="5816977"/>
          </a:xfrm>
          <a:prstGeom prst="rect">
            <a:avLst/>
          </a:prstGeom>
        </p:spPr>
        <p:txBody>
          <a:bodyPr wrap="square">
            <a:spAutoFit/>
          </a:bodyPr>
          <a:lstStyle/>
          <a:p>
            <a:r>
              <a:rPr lang="en-GB" sz="2100" dirty="0">
                <a:latin typeface="Calibri" panose="020F0502020204030204" pitchFamily="34" charset="0"/>
              </a:rPr>
              <a:t>Austria had once been a European superpower. However, during the 19</a:t>
            </a:r>
            <a:r>
              <a:rPr lang="en-GB" sz="2100" baseline="30000" dirty="0">
                <a:latin typeface="Calibri" panose="020F0502020204030204" pitchFamily="34" charset="0"/>
              </a:rPr>
              <a:t>th</a:t>
            </a:r>
            <a:r>
              <a:rPr lang="en-GB" sz="2100" dirty="0">
                <a:latin typeface="Calibri" panose="020F0502020204030204" pitchFamily="34" charset="0"/>
              </a:rPr>
              <a:t> century her power began to fade. A large but outdated army ruled over the vast Austro-Hungarian Empire. In 1908, Austria annexed ( took over ) Bosnia. This was partly due to unrest in the Balkans, an area to the south of Austria-Hungary. This would be a major cause of trouble as many Bosnians wanted to join with Serbia to the east. Serbia was furious and threatened to declare war with Austria. </a:t>
            </a:r>
          </a:p>
          <a:p>
            <a:endParaRPr lang="en-GB" dirty="0">
              <a:latin typeface="Calibri" panose="020F0502020204030204" pitchFamily="34" charset="0"/>
            </a:endParaRPr>
          </a:p>
          <a:p>
            <a:endParaRPr lang="en-GB" dirty="0">
              <a:latin typeface="Calibri" panose="020F0502020204030204" pitchFamily="34" charset="0"/>
            </a:endParaRPr>
          </a:p>
        </p:txBody>
      </p:sp>
      <p:sp>
        <p:nvSpPr>
          <p:cNvPr id="16" name="Oval 15">
            <a:extLst>
              <a:ext uri="{FF2B5EF4-FFF2-40B4-BE49-F238E27FC236}">
                <a16:creationId xmlns:a16="http://schemas.microsoft.com/office/drawing/2014/main" id="{43BF172B-752B-4F94-A661-04E8364D800A}"/>
              </a:ext>
            </a:extLst>
          </p:cNvPr>
          <p:cNvSpPr/>
          <p:nvPr/>
        </p:nvSpPr>
        <p:spPr>
          <a:xfrm>
            <a:off x="4460301" y="3082074"/>
            <a:ext cx="2336283" cy="183111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4" descr="Related image">
            <a:hlinkClick r:id="rId3"/>
            <a:extLst>
              <a:ext uri="{FF2B5EF4-FFF2-40B4-BE49-F238E27FC236}">
                <a16:creationId xmlns:a16="http://schemas.microsoft.com/office/drawing/2014/main" id="{221C91E5-E5A4-41B9-822C-4A7AF94D8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6488" y="250823"/>
            <a:ext cx="905753" cy="9057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elated image">
            <a:hlinkClick r:id="rId5" action="ppaction://hlinksldjump"/>
            <a:extLst>
              <a:ext uri="{FF2B5EF4-FFF2-40B4-BE49-F238E27FC236}">
                <a16:creationId xmlns:a16="http://schemas.microsoft.com/office/drawing/2014/main" id="{4B2B8C32-8B62-4F58-86CE-CF19287687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0223" y="2404530"/>
            <a:ext cx="2631296" cy="263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09855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A2684F-80E5-41F9-A885-E72F45618180}"/>
              </a:ext>
            </a:extLst>
          </p:cNvPr>
          <p:cNvSpPr txBox="1">
            <a:spLocks/>
          </p:cNvSpPr>
          <p:nvPr/>
        </p:nvSpPr>
        <p:spPr>
          <a:xfrm>
            <a:off x="433656" y="174171"/>
            <a:ext cx="9315255" cy="10248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l"/>
            <a:r>
              <a:rPr lang="en-GB" sz="6600" dirty="0"/>
              <a:t>Militarism + </a:t>
            </a:r>
            <a:r>
              <a:rPr lang="en-GB" dirty="0"/>
              <a:t>The Naval Race</a:t>
            </a:r>
          </a:p>
        </p:txBody>
      </p:sp>
      <p:sp>
        <p:nvSpPr>
          <p:cNvPr id="5" name="TextBox 4">
            <a:extLst>
              <a:ext uri="{FF2B5EF4-FFF2-40B4-BE49-F238E27FC236}">
                <a16:creationId xmlns:a16="http://schemas.microsoft.com/office/drawing/2014/main" id="{54320E58-CB45-4878-907D-2AC8457DB469}"/>
              </a:ext>
            </a:extLst>
          </p:cNvPr>
          <p:cNvSpPr txBox="1"/>
          <p:nvPr/>
        </p:nvSpPr>
        <p:spPr>
          <a:xfrm>
            <a:off x="500938" y="1128034"/>
            <a:ext cx="11405386" cy="2246769"/>
          </a:xfrm>
          <a:prstGeom prst="rect">
            <a:avLst/>
          </a:prstGeom>
          <a:noFill/>
        </p:spPr>
        <p:txBody>
          <a:bodyPr wrap="square" rtlCol="0">
            <a:spAutoFit/>
          </a:bodyPr>
          <a:lstStyle/>
          <a:p>
            <a:pPr algn="ctr"/>
            <a:r>
              <a:rPr lang="en-GB" sz="2000" dirty="0">
                <a:latin typeface="Calibri" panose="020F0502020204030204" pitchFamily="34" charset="0"/>
              </a:rPr>
              <a:t>With the growth in nationalism European countries wanted to show they were powerful they began to build up their military forces. Pride turned to fear as nations felt threatened by enemies that grew more powerful so they raced to ensure they were able to defend if attacked. A good example of the was the Anglo-German naval race.  Traditionally Britain had ‘ruled the waves’ and prided itself on having the biggest and most powerful navy in the world. However, as a young boy Wilhelm ( the future German Kaiser)  had visited England and marvelled at Britain's navy. He vowed to build a navy to match that of Britain.  As Wilhelm ordered the building of more ships King George did the same and an arms race began.</a:t>
            </a:r>
          </a:p>
        </p:txBody>
      </p:sp>
      <p:pic>
        <p:nvPicPr>
          <p:cNvPr id="7" name="Picture 4" descr="http://weaponsandwarfare.com/wp-content/uploads/2013/08/Image7.jpg">
            <a:hlinkClick r:id="" action="ppaction://noaction"/>
            <a:extLst>
              <a:ext uri="{FF2B5EF4-FFF2-40B4-BE49-F238E27FC236}">
                <a16:creationId xmlns:a16="http://schemas.microsoft.com/office/drawing/2014/main" id="{892DF16B-5A76-4677-A3D4-F1864DE948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1" t="19687" r="-4227" b="680"/>
          <a:stretch/>
        </p:blipFill>
        <p:spPr bwMode="auto">
          <a:xfrm>
            <a:off x="162991" y="3491405"/>
            <a:ext cx="5670043" cy="31102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16" descr="https://weaponsandwarfare.files.wordpress.com/2015/10/s_002_kurfurst.jpg">
            <a:extLst>
              <a:ext uri="{FF2B5EF4-FFF2-40B4-BE49-F238E27FC236}">
                <a16:creationId xmlns:a16="http://schemas.microsoft.com/office/drawing/2014/main" id="{6186D18D-0B7C-409F-8528-77F80E0DD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922" y="3491405"/>
            <a:ext cx="6220402" cy="31102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Related image">
            <a:hlinkClick r:id="rId4" action="ppaction://hlinksldjump"/>
            <a:extLst>
              <a:ext uri="{FF2B5EF4-FFF2-40B4-BE49-F238E27FC236}">
                <a16:creationId xmlns:a16="http://schemas.microsoft.com/office/drawing/2014/main" id="{E0F2F2C5-0DBB-4083-B0EC-48FA66745A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255" y="4328666"/>
            <a:ext cx="1767334" cy="176733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youtube logo no background">
            <a:hlinkClick r:id="rId6"/>
            <a:extLst>
              <a:ext uri="{FF2B5EF4-FFF2-40B4-BE49-F238E27FC236}">
                <a16:creationId xmlns:a16="http://schemas.microsoft.com/office/drawing/2014/main" id="{E28B4942-4A7B-400F-9F1B-07C72D127C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95419" y="186858"/>
            <a:ext cx="927796" cy="92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284893"/>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828883-0BE8-4962-B09B-45D83C051E4A}"/>
              </a:ext>
            </a:extLst>
          </p:cNvPr>
          <p:cNvSpPr txBox="1">
            <a:spLocks/>
          </p:cNvSpPr>
          <p:nvPr/>
        </p:nvSpPr>
        <p:spPr>
          <a:xfrm>
            <a:off x="187088" y="118022"/>
            <a:ext cx="9369858" cy="10248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l"/>
            <a:r>
              <a:rPr lang="en-GB" sz="6600" dirty="0"/>
              <a:t>Growing nationalism</a:t>
            </a:r>
            <a:endParaRPr lang="en-GB" dirty="0"/>
          </a:p>
        </p:txBody>
      </p:sp>
      <p:sp>
        <p:nvSpPr>
          <p:cNvPr id="5" name="TextBox 4">
            <a:extLst>
              <a:ext uri="{FF2B5EF4-FFF2-40B4-BE49-F238E27FC236}">
                <a16:creationId xmlns:a16="http://schemas.microsoft.com/office/drawing/2014/main" id="{0A4ECB3E-9CFB-4E61-9773-A9C762CC3124}"/>
              </a:ext>
            </a:extLst>
          </p:cNvPr>
          <p:cNvSpPr txBox="1"/>
          <p:nvPr/>
        </p:nvSpPr>
        <p:spPr>
          <a:xfrm>
            <a:off x="3882888" y="1255155"/>
            <a:ext cx="8122024" cy="2031325"/>
          </a:xfrm>
          <a:prstGeom prst="rect">
            <a:avLst/>
          </a:prstGeom>
          <a:noFill/>
        </p:spPr>
        <p:txBody>
          <a:bodyPr wrap="square" rtlCol="0">
            <a:spAutoFit/>
          </a:bodyPr>
          <a:lstStyle/>
          <a:p>
            <a:r>
              <a:rPr lang="en-GB" dirty="0">
                <a:latin typeface="Calibri" panose="020F0502020204030204" pitchFamily="34" charset="0"/>
              </a:rPr>
              <a:t>During the 1800’s countries in Europe had experienced a growing sense of pride and love for their country.  Germany and Italy had only become unified countries after 1860. This created an environment in which nations wanted to prove that their country was superior  (better) than others. The results of this were …</a:t>
            </a:r>
            <a:br>
              <a:rPr lang="en-GB" dirty="0">
                <a:latin typeface="Calibri" panose="020F0502020204030204" pitchFamily="34" charset="0"/>
              </a:rPr>
            </a:br>
            <a:br>
              <a:rPr lang="en-GB" dirty="0">
                <a:latin typeface="Calibri" panose="020F0502020204030204" pitchFamily="34" charset="0"/>
              </a:rPr>
            </a:br>
            <a:br>
              <a:rPr lang="en-GB" dirty="0">
                <a:latin typeface="Calibri" panose="020F0502020204030204" pitchFamily="34" charset="0"/>
              </a:rPr>
            </a:br>
            <a:endParaRPr lang="en-GB" dirty="0">
              <a:latin typeface="Calibri" panose="020F0502020204030204" pitchFamily="34" charset="0"/>
            </a:endParaRPr>
          </a:p>
        </p:txBody>
      </p:sp>
      <p:sp>
        <p:nvSpPr>
          <p:cNvPr id="9" name="Oval 8">
            <a:extLst>
              <a:ext uri="{FF2B5EF4-FFF2-40B4-BE49-F238E27FC236}">
                <a16:creationId xmlns:a16="http://schemas.microsoft.com/office/drawing/2014/main" id="{0004BA1E-7835-409F-B18B-81A87F1FDBE8}"/>
              </a:ext>
            </a:extLst>
          </p:cNvPr>
          <p:cNvSpPr/>
          <p:nvPr/>
        </p:nvSpPr>
        <p:spPr>
          <a:xfrm>
            <a:off x="4678155" y="2719002"/>
            <a:ext cx="2557532" cy="236447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alibri" panose="020F0502020204030204" pitchFamily="34" charset="0"/>
              </a:rPr>
              <a:t>Increased</a:t>
            </a:r>
          </a:p>
          <a:p>
            <a:pPr algn="ctr"/>
            <a:r>
              <a:rPr lang="en-GB" sz="2400" dirty="0">
                <a:solidFill>
                  <a:schemeClr val="bg1"/>
                </a:solidFill>
                <a:latin typeface="Calibri" panose="020F0502020204030204" pitchFamily="34" charset="0"/>
              </a:rPr>
              <a:t>rivalry, anger and hostility.</a:t>
            </a:r>
          </a:p>
        </p:txBody>
      </p:sp>
      <p:sp>
        <p:nvSpPr>
          <p:cNvPr id="10" name="Oval 9">
            <a:extLst>
              <a:ext uri="{FF2B5EF4-FFF2-40B4-BE49-F238E27FC236}">
                <a16:creationId xmlns:a16="http://schemas.microsoft.com/office/drawing/2014/main" id="{3D5A2C39-B3C8-4F15-BD2E-952810FAB560}"/>
              </a:ext>
            </a:extLst>
          </p:cNvPr>
          <p:cNvSpPr/>
          <p:nvPr/>
        </p:nvSpPr>
        <p:spPr>
          <a:xfrm>
            <a:off x="8658658" y="3055071"/>
            <a:ext cx="2999250" cy="279759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alibri" panose="020F0502020204030204" pitchFamily="34" charset="0"/>
              </a:rPr>
              <a:t>Greater will to go to war to protect national interest.</a:t>
            </a:r>
          </a:p>
        </p:txBody>
      </p:sp>
      <p:pic>
        <p:nvPicPr>
          <p:cNvPr id="11" name="Picture 2" descr="Related image">
            <a:hlinkClick r:id="rId2" action="ppaction://hlinksldjump"/>
            <a:extLst>
              <a:ext uri="{FF2B5EF4-FFF2-40B4-BE49-F238E27FC236}">
                <a16:creationId xmlns:a16="http://schemas.microsoft.com/office/drawing/2014/main" id="{022ABC67-B518-4252-BCEA-E79493139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656" y="4869625"/>
            <a:ext cx="1733875" cy="173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nationalism">
            <a:extLst>
              <a:ext uri="{FF2B5EF4-FFF2-40B4-BE49-F238E27FC236}">
                <a16:creationId xmlns:a16="http://schemas.microsoft.com/office/drawing/2014/main" id="{C7B06557-C9DA-45BA-8A64-0C58ED6F8F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77"/>
          <a:stretch/>
        </p:blipFill>
        <p:spPr bwMode="auto">
          <a:xfrm>
            <a:off x="391886" y="1325217"/>
            <a:ext cx="3286296" cy="520495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youtube logo no background">
            <a:hlinkClick r:id="rId5"/>
            <a:extLst>
              <a:ext uri="{FF2B5EF4-FFF2-40B4-BE49-F238E27FC236}">
                <a16:creationId xmlns:a16="http://schemas.microsoft.com/office/drawing/2014/main" id="{703549D9-ADFB-4B62-B439-44DDCCD643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1674" y="173806"/>
            <a:ext cx="913238" cy="91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81724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7A688F-E9C3-45D6-B885-107D57EF5D0D}"/>
              </a:ext>
            </a:extLst>
          </p:cNvPr>
          <p:cNvSpPr txBox="1">
            <a:spLocks/>
          </p:cNvSpPr>
          <p:nvPr/>
        </p:nvSpPr>
        <p:spPr>
          <a:xfrm>
            <a:off x="267721" y="249661"/>
            <a:ext cx="11366457" cy="10248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l"/>
            <a:r>
              <a:rPr lang="en-GB" sz="6600" dirty="0"/>
              <a:t>The Alliance System</a:t>
            </a:r>
            <a:endParaRPr lang="en-GB" dirty="0"/>
          </a:p>
        </p:txBody>
      </p:sp>
      <p:sp>
        <p:nvSpPr>
          <p:cNvPr id="6" name="Rectangle 5">
            <a:extLst>
              <a:ext uri="{FF2B5EF4-FFF2-40B4-BE49-F238E27FC236}">
                <a16:creationId xmlns:a16="http://schemas.microsoft.com/office/drawing/2014/main" id="{58191310-6002-4248-BF84-DC4DF11A9F48}"/>
              </a:ext>
            </a:extLst>
          </p:cNvPr>
          <p:cNvSpPr/>
          <p:nvPr/>
        </p:nvSpPr>
        <p:spPr>
          <a:xfrm>
            <a:off x="254836" y="1444211"/>
            <a:ext cx="4818743" cy="4493538"/>
          </a:xfrm>
          <a:prstGeom prst="rect">
            <a:avLst/>
          </a:prstGeom>
        </p:spPr>
        <p:txBody>
          <a:bodyPr wrap="square">
            <a:spAutoFit/>
          </a:bodyPr>
          <a:lstStyle/>
          <a:p>
            <a:r>
              <a:rPr lang="en-GB" sz="2200" dirty="0">
                <a:latin typeface="Calibri" panose="020F0502020204030204" pitchFamily="34" charset="0"/>
              </a:rPr>
              <a:t>European countries had a long history of warfare and also of shifting alliances. With growing tensions in Europe two major alliances took shape. </a:t>
            </a:r>
          </a:p>
          <a:p>
            <a:endParaRPr lang="en-GB" sz="2200" dirty="0">
              <a:latin typeface="Calibri" panose="020F0502020204030204" pitchFamily="34" charset="0"/>
            </a:endParaRPr>
          </a:p>
          <a:p>
            <a:r>
              <a:rPr lang="en-GB" sz="2200" dirty="0">
                <a:latin typeface="Calibri" panose="020F0502020204030204" pitchFamily="34" charset="0"/>
              </a:rPr>
              <a:t>In 1882, Germany, Austria-Hungary and Italy joined together in the </a:t>
            </a:r>
            <a:r>
              <a:rPr lang="en-GB" sz="2200" b="1" dirty="0">
                <a:latin typeface="Calibri" panose="020F0502020204030204" pitchFamily="34" charset="0"/>
              </a:rPr>
              <a:t>Triple Alliance</a:t>
            </a:r>
            <a:r>
              <a:rPr lang="en-GB" sz="2200" dirty="0">
                <a:latin typeface="Calibri" panose="020F0502020204030204" pitchFamily="34" charset="0"/>
              </a:rPr>
              <a:t>. In 1907 Britain, France and Russia joined </a:t>
            </a:r>
            <a:r>
              <a:rPr lang="en-GB" sz="2200" b="1" dirty="0">
                <a:latin typeface="Calibri" panose="020F0502020204030204" pitchFamily="34" charset="0"/>
              </a:rPr>
              <a:t>the Triple Entente. </a:t>
            </a:r>
          </a:p>
          <a:p>
            <a:endParaRPr lang="en-GB" sz="2200" b="1" dirty="0">
              <a:latin typeface="Calibri" panose="020F0502020204030204" pitchFamily="34" charset="0"/>
            </a:endParaRPr>
          </a:p>
          <a:p>
            <a:r>
              <a:rPr lang="en-GB" sz="2200" dirty="0">
                <a:latin typeface="Calibri" panose="020F0502020204030204" pitchFamily="34" charset="0"/>
              </a:rPr>
              <a:t>The alliance system meant that small conflict would most likely lead to a war between all major European countries.</a:t>
            </a:r>
          </a:p>
        </p:txBody>
      </p:sp>
      <p:pic>
        <p:nvPicPr>
          <p:cNvPr id="7" name="Picture 12" descr="http://www.bbc.co.uk/staticarchive/f3471bc169448a8ab452c90fa3b092baa78adeaa.gif">
            <a:extLst>
              <a:ext uri="{FF2B5EF4-FFF2-40B4-BE49-F238E27FC236}">
                <a16:creationId xmlns:a16="http://schemas.microsoft.com/office/drawing/2014/main" id="{2605F58C-91BF-4BE5-A959-F3CEDAB5E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476" y="1459920"/>
            <a:ext cx="6327950" cy="4477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2" descr="Related image">
            <a:hlinkClick r:id="rId3" action="ppaction://hlinksldjump"/>
            <a:extLst>
              <a:ext uri="{FF2B5EF4-FFF2-40B4-BE49-F238E27FC236}">
                <a16:creationId xmlns:a16="http://schemas.microsoft.com/office/drawing/2014/main" id="{BDF75C7B-14EE-489D-8D88-48AB55EB5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249" y="5085275"/>
            <a:ext cx="1704947" cy="170494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youtube logo no background">
            <a:hlinkClick r:id="rId5"/>
            <a:extLst>
              <a:ext uri="{FF2B5EF4-FFF2-40B4-BE49-F238E27FC236}">
                <a16:creationId xmlns:a16="http://schemas.microsoft.com/office/drawing/2014/main" id="{11D51F28-8948-4F88-8788-2FD06EE080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84550" y="183626"/>
            <a:ext cx="1156876" cy="115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32646"/>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65E3E4-60C8-4BE8-8756-685B3C9CDB17}"/>
              </a:ext>
            </a:extLst>
          </p:cNvPr>
          <p:cNvSpPr txBox="1">
            <a:spLocks/>
          </p:cNvSpPr>
          <p:nvPr/>
        </p:nvSpPr>
        <p:spPr>
          <a:xfrm>
            <a:off x="252564" y="174171"/>
            <a:ext cx="8689976" cy="10248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l"/>
            <a:r>
              <a:rPr lang="en-GB" sz="6600" dirty="0"/>
              <a:t>The assassination</a:t>
            </a:r>
          </a:p>
        </p:txBody>
      </p:sp>
      <p:sp>
        <p:nvSpPr>
          <p:cNvPr id="5" name="TextBox 4">
            <a:extLst>
              <a:ext uri="{FF2B5EF4-FFF2-40B4-BE49-F238E27FC236}">
                <a16:creationId xmlns:a16="http://schemas.microsoft.com/office/drawing/2014/main" id="{FF6E9B4E-6F79-4084-B749-42658193FA60}"/>
              </a:ext>
            </a:extLst>
          </p:cNvPr>
          <p:cNvSpPr txBox="1"/>
          <p:nvPr/>
        </p:nvSpPr>
        <p:spPr>
          <a:xfrm>
            <a:off x="5088835" y="1336402"/>
            <a:ext cx="6837932" cy="1261884"/>
          </a:xfrm>
          <a:prstGeom prst="rect">
            <a:avLst/>
          </a:prstGeom>
          <a:noFill/>
        </p:spPr>
        <p:txBody>
          <a:bodyPr wrap="square" rtlCol="0">
            <a:spAutoFit/>
          </a:bodyPr>
          <a:lstStyle/>
          <a:p>
            <a:pPr algn="ctr"/>
            <a:r>
              <a:rPr lang="en-GB" sz="1900" dirty="0">
                <a:latin typeface="Calibri" panose="020F0502020204030204" pitchFamily="34" charset="0"/>
              </a:rPr>
              <a:t>The assassination of the Archduke Franz Ferdinand and his wife in Sarajevo was critical in setting off a chain of events that led to the First World War. Not only was it a bad day for the Archduke and his family, but also a bad day for Europe and the wider world. </a:t>
            </a:r>
          </a:p>
        </p:txBody>
      </p:sp>
      <p:pic>
        <p:nvPicPr>
          <p:cNvPr id="9" name="Picture 20" descr="http://vimyridgehistory.com/wp-content/gallery/i-assassination/EveHeraldJune29-1914.jpg">
            <a:extLst>
              <a:ext uri="{FF2B5EF4-FFF2-40B4-BE49-F238E27FC236}">
                <a16:creationId xmlns:a16="http://schemas.microsoft.com/office/drawing/2014/main" id="{9F1E0460-64FA-416E-87A4-44C20A238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015" y="2918000"/>
            <a:ext cx="4702516" cy="3526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22" descr="http://cdn.history.com/sites/2/2015/04/hith-assassination-of-archduke-franz-ferdinand-E.jpeg">
            <a:extLst>
              <a:ext uri="{FF2B5EF4-FFF2-40B4-BE49-F238E27FC236}">
                <a16:creationId xmlns:a16="http://schemas.microsoft.com/office/drawing/2014/main" id="{BC29288E-BA8D-4A58-A927-0D1AA4BB8C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876" t="677" r="10976" b="-677"/>
          <a:stretch/>
        </p:blipFill>
        <p:spPr bwMode="auto">
          <a:xfrm>
            <a:off x="265233" y="1396905"/>
            <a:ext cx="4496857" cy="4934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2" descr="Related image">
            <a:hlinkClick r:id="rId4" action="ppaction://hlinksldjump"/>
            <a:extLst>
              <a:ext uri="{FF2B5EF4-FFF2-40B4-BE49-F238E27FC236}">
                <a16:creationId xmlns:a16="http://schemas.microsoft.com/office/drawing/2014/main" id="{BCAB333C-9C39-44F6-823F-A9FAC1AAE6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33" y="4371930"/>
            <a:ext cx="2276279" cy="227627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youtube logo no background">
            <a:hlinkClick r:id="rId6"/>
            <a:extLst>
              <a:ext uri="{FF2B5EF4-FFF2-40B4-BE49-F238E27FC236}">
                <a16:creationId xmlns:a16="http://schemas.microsoft.com/office/drawing/2014/main" id="{0BA1F249-A614-4103-9473-5EA8994586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5058" y="5009195"/>
            <a:ext cx="1261884" cy="126188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youtube logo no background">
            <a:hlinkClick r:id="rId8"/>
            <a:extLst>
              <a:ext uri="{FF2B5EF4-FFF2-40B4-BE49-F238E27FC236}">
                <a16:creationId xmlns:a16="http://schemas.microsoft.com/office/drawing/2014/main" id="{E8A7072A-4113-4851-8080-47B6C55662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149" y="5009195"/>
            <a:ext cx="1261884" cy="126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704505"/>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219C52-F411-4055-927B-8C10EC5DD908}"/>
              </a:ext>
            </a:extLst>
          </p:cNvPr>
          <p:cNvSpPr txBox="1">
            <a:spLocks/>
          </p:cNvSpPr>
          <p:nvPr/>
        </p:nvSpPr>
        <p:spPr>
          <a:xfrm>
            <a:off x="339576" y="52128"/>
            <a:ext cx="8853715" cy="1024806"/>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l"/>
            <a:r>
              <a:rPr lang="en-GB" sz="6600" dirty="0"/>
              <a:t>Imperialism and empires</a:t>
            </a:r>
            <a:endParaRPr lang="en-GB" dirty="0"/>
          </a:p>
        </p:txBody>
      </p:sp>
      <p:pic>
        <p:nvPicPr>
          <p:cNvPr id="7" name="Picture 4" descr="https://historiesofcatastrophicdreaming.files.wordpress.com/2010/11/post-scramble-for-africa.jpg">
            <a:extLst>
              <a:ext uri="{FF2B5EF4-FFF2-40B4-BE49-F238E27FC236}">
                <a16:creationId xmlns:a16="http://schemas.microsoft.com/office/drawing/2014/main" id="{D4B66A08-B816-470E-AE56-439792195F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4" t="3393" r="1540" b="2783"/>
          <a:stretch/>
        </p:blipFill>
        <p:spPr bwMode="auto">
          <a:xfrm>
            <a:off x="339575" y="1309844"/>
            <a:ext cx="4868529" cy="5249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a:extLst>
              <a:ext uri="{FF2B5EF4-FFF2-40B4-BE49-F238E27FC236}">
                <a16:creationId xmlns:a16="http://schemas.microsoft.com/office/drawing/2014/main" id="{5CABF2D3-A53D-4DF9-8DC9-917BEDEE0C0D}"/>
              </a:ext>
            </a:extLst>
          </p:cNvPr>
          <p:cNvSpPr/>
          <p:nvPr/>
        </p:nvSpPr>
        <p:spPr>
          <a:xfrm>
            <a:off x="5556779" y="1153751"/>
            <a:ext cx="6295647" cy="1846659"/>
          </a:xfrm>
          <a:prstGeom prst="rect">
            <a:avLst/>
          </a:prstGeom>
        </p:spPr>
        <p:txBody>
          <a:bodyPr wrap="square">
            <a:spAutoFit/>
          </a:bodyPr>
          <a:lstStyle/>
          <a:p>
            <a:pPr algn="ctr"/>
            <a:r>
              <a:rPr lang="en-GB" sz="1900" dirty="0">
                <a:latin typeface="Calibri" panose="020F0502020204030204" pitchFamily="34" charset="0"/>
              </a:rPr>
              <a:t>The "</a:t>
            </a:r>
            <a:r>
              <a:rPr lang="en-GB" sz="1900" b="1" dirty="0">
                <a:latin typeface="Calibri" panose="020F0502020204030204" pitchFamily="34" charset="0"/>
              </a:rPr>
              <a:t>Scramble for Africa</a:t>
            </a:r>
            <a:r>
              <a:rPr lang="en-GB" sz="1900" dirty="0">
                <a:latin typeface="Calibri" panose="020F0502020204030204" pitchFamily="34" charset="0"/>
              </a:rPr>
              <a:t>" or partition of </a:t>
            </a:r>
            <a:r>
              <a:rPr lang="en-GB" sz="1900" b="1" dirty="0">
                <a:latin typeface="Calibri" panose="020F0502020204030204" pitchFamily="34" charset="0"/>
              </a:rPr>
              <a:t>Africa</a:t>
            </a:r>
            <a:r>
              <a:rPr lang="en-GB" sz="1900" dirty="0">
                <a:latin typeface="Calibri" panose="020F0502020204030204" pitchFamily="34" charset="0"/>
              </a:rPr>
              <a:t>  was the invasion and colonization of </a:t>
            </a:r>
            <a:r>
              <a:rPr lang="en-GB" sz="1900" b="1" dirty="0">
                <a:latin typeface="Calibri" panose="020F0502020204030204" pitchFamily="34" charset="0"/>
              </a:rPr>
              <a:t>African</a:t>
            </a:r>
            <a:r>
              <a:rPr lang="en-GB" sz="1900" dirty="0">
                <a:latin typeface="Calibri" panose="020F0502020204030204" pitchFamily="34" charset="0"/>
              </a:rPr>
              <a:t> territory by European powers during a period of Imperialism in the later 1800’s. The backdrop in Africa created further tensions between the major European countries and was just one area where European powers jostled for more territory. </a:t>
            </a:r>
          </a:p>
        </p:txBody>
      </p:sp>
      <p:pic>
        <p:nvPicPr>
          <p:cNvPr id="9" name="Picture 17" descr="http://users.humboldt.edu/ogayle/hist111/BritishEmpire.png">
            <a:extLst>
              <a:ext uri="{FF2B5EF4-FFF2-40B4-BE49-F238E27FC236}">
                <a16:creationId xmlns:a16="http://schemas.microsoft.com/office/drawing/2014/main" id="{1E9EC5E3-460D-4C07-834C-ECCCFA8534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23"/>
          <a:stretch/>
        </p:blipFill>
        <p:spPr bwMode="auto">
          <a:xfrm>
            <a:off x="5556779" y="3099263"/>
            <a:ext cx="6295646" cy="3460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lated image">
            <a:hlinkClick r:id="rId4" action="ppaction://hlinksldjump"/>
            <a:extLst>
              <a:ext uri="{FF2B5EF4-FFF2-40B4-BE49-F238E27FC236}">
                <a16:creationId xmlns:a16="http://schemas.microsoft.com/office/drawing/2014/main" id="{0F1505FD-8D86-49E5-922E-BFA7490660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0558" y="3942810"/>
            <a:ext cx="2043768" cy="204376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youtube logo no background">
            <a:hlinkClick r:id="rId6"/>
            <a:extLst>
              <a:ext uri="{FF2B5EF4-FFF2-40B4-BE49-F238E27FC236}">
                <a16:creationId xmlns:a16="http://schemas.microsoft.com/office/drawing/2014/main" id="{115F3EFB-4CFF-4934-B0EA-DE13235608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6296" y="128945"/>
            <a:ext cx="1024806" cy="102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83073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8" name="Picture 14" descr="Related image">
            <a:hlinkClick r:id="rId2" action="ppaction://hlinksldjump"/>
            <a:extLst>
              <a:ext uri="{FF2B5EF4-FFF2-40B4-BE49-F238E27FC236}">
                <a16:creationId xmlns:a16="http://schemas.microsoft.com/office/drawing/2014/main" id="{4638E372-B23A-4F47-AEC2-A464FF80F5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937"/>
          <a:stretch/>
        </p:blipFill>
        <p:spPr bwMode="auto">
          <a:xfrm>
            <a:off x="864456" y="3752840"/>
            <a:ext cx="4318735" cy="2504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hlinkClick r:id="rId4" action="ppaction://hlinksldjump"/>
            <a:extLst>
              <a:ext uri="{FF2B5EF4-FFF2-40B4-BE49-F238E27FC236}">
                <a16:creationId xmlns:a16="http://schemas.microsoft.com/office/drawing/2014/main" id="{8F9BE1AE-205E-43F1-ADC0-0AC455D6AA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6" t="4225" r="-706" b="14108"/>
          <a:stretch/>
        </p:blipFill>
        <p:spPr bwMode="auto">
          <a:xfrm>
            <a:off x="6792303" y="449206"/>
            <a:ext cx="4433716" cy="24214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hlinkClick r:id="rId6" action="ppaction://hlinksldjump"/>
            <a:extLst>
              <a:ext uri="{FF2B5EF4-FFF2-40B4-BE49-F238E27FC236}">
                <a16:creationId xmlns:a16="http://schemas.microsoft.com/office/drawing/2014/main" id="{C107A3F9-B03D-4B06-B8B3-78D8F242FD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978" y="427743"/>
            <a:ext cx="4188957" cy="23509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35BBA18-79CC-44D3-B53F-2839C71B080E}"/>
              </a:ext>
            </a:extLst>
          </p:cNvPr>
          <p:cNvSpPr txBox="1"/>
          <p:nvPr/>
        </p:nvSpPr>
        <p:spPr>
          <a:xfrm>
            <a:off x="8189842" y="449205"/>
            <a:ext cx="3036177" cy="338554"/>
          </a:xfrm>
          <a:prstGeom prst="rect">
            <a:avLst/>
          </a:prstGeom>
          <a:gradFill flip="none" rotWithShape="1">
            <a:gsLst>
              <a:gs pos="16000">
                <a:schemeClr val="accent5">
                  <a:lumMod val="60000"/>
                  <a:lumOff val="40000"/>
                </a:schemeClr>
              </a:gs>
              <a:gs pos="92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LONG, SHORT, TRIGGER EVENTS</a:t>
            </a:r>
          </a:p>
        </p:txBody>
      </p:sp>
      <p:pic>
        <p:nvPicPr>
          <p:cNvPr id="1036" name="Picture 12" descr="Image result for joining up  ww1 propaganda">
            <a:extLst>
              <a:ext uri="{FF2B5EF4-FFF2-40B4-BE49-F238E27FC236}">
                <a16:creationId xmlns:a16="http://schemas.microsoft.com/office/drawing/2014/main" id="{5DC76F56-4759-49C1-951D-D241E2E882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2303" y="3793641"/>
            <a:ext cx="4433716" cy="25230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A6DCC93-E203-4F00-B847-70536A89A3BF}"/>
              </a:ext>
            </a:extLst>
          </p:cNvPr>
          <p:cNvSpPr txBox="1"/>
          <p:nvPr/>
        </p:nvSpPr>
        <p:spPr>
          <a:xfrm>
            <a:off x="965978" y="411755"/>
            <a:ext cx="2241047" cy="338554"/>
          </a:xfrm>
          <a:prstGeom prst="rect">
            <a:avLst/>
          </a:prstGeom>
          <a:gradFill flip="none" rotWithShape="1">
            <a:gsLst>
              <a:gs pos="16000">
                <a:schemeClr val="accent5">
                  <a:lumMod val="60000"/>
                  <a:lumOff val="40000"/>
                </a:schemeClr>
              </a:gs>
              <a:gs pos="92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CAUSES OF WW1 </a:t>
            </a:r>
          </a:p>
        </p:txBody>
      </p:sp>
      <p:sp>
        <p:nvSpPr>
          <p:cNvPr id="12" name="TextBox 11">
            <a:extLst>
              <a:ext uri="{FF2B5EF4-FFF2-40B4-BE49-F238E27FC236}">
                <a16:creationId xmlns:a16="http://schemas.microsoft.com/office/drawing/2014/main" id="{E2A40757-90F7-4604-9C88-6A9D5B318D5F}"/>
              </a:ext>
            </a:extLst>
          </p:cNvPr>
          <p:cNvSpPr txBox="1"/>
          <p:nvPr/>
        </p:nvSpPr>
        <p:spPr>
          <a:xfrm>
            <a:off x="842921" y="5978171"/>
            <a:ext cx="1608408" cy="338554"/>
          </a:xfrm>
          <a:prstGeom prst="rect">
            <a:avLst/>
          </a:prstGeom>
          <a:gradFill flip="none" rotWithShape="1">
            <a:gsLst>
              <a:gs pos="16000">
                <a:schemeClr val="accent5">
                  <a:lumMod val="60000"/>
                  <a:lumOff val="40000"/>
                </a:schemeClr>
              </a:gs>
              <a:gs pos="92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OUTBREAK </a:t>
            </a:r>
          </a:p>
        </p:txBody>
      </p:sp>
      <p:sp>
        <p:nvSpPr>
          <p:cNvPr id="13" name="TextBox 12">
            <a:extLst>
              <a:ext uri="{FF2B5EF4-FFF2-40B4-BE49-F238E27FC236}">
                <a16:creationId xmlns:a16="http://schemas.microsoft.com/office/drawing/2014/main" id="{ED6066F1-57D9-4AB4-92D2-402B2D6AE236}"/>
              </a:ext>
            </a:extLst>
          </p:cNvPr>
          <p:cNvSpPr txBox="1"/>
          <p:nvPr/>
        </p:nvSpPr>
        <p:spPr>
          <a:xfrm>
            <a:off x="9200271" y="5978171"/>
            <a:ext cx="2025748" cy="338554"/>
          </a:xfrm>
          <a:prstGeom prst="rect">
            <a:avLst/>
          </a:prstGeom>
          <a:gradFill flip="none" rotWithShape="1">
            <a:gsLst>
              <a:gs pos="16000">
                <a:schemeClr val="accent5">
                  <a:lumMod val="60000"/>
                  <a:lumOff val="40000"/>
                </a:schemeClr>
              </a:gs>
              <a:gs pos="92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JOINING THE FIGHT </a:t>
            </a:r>
          </a:p>
        </p:txBody>
      </p:sp>
      <p:pic>
        <p:nvPicPr>
          <p:cNvPr id="10" name="Picture 9" descr="Image result for coming soon no background">
            <a:extLst>
              <a:ext uri="{FF2B5EF4-FFF2-40B4-BE49-F238E27FC236}">
                <a16:creationId xmlns:a16="http://schemas.microsoft.com/office/drawing/2014/main" id="{5CD982E6-3A42-43C8-BDF2-12B32484520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205323" y="3355857"/>
            <a:ext cx="2187417" cy="11010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lated image">
            <a:hlinkClick r:id="rId11" action="ppaction://hlinksldjump"/>
            <a:extLst>
              <a:ext uri="{FF2B5EF4-FFF2-40B4-BE49-F238E27FC236}">
                <a16:creationId xmlns:a16="http://schemas.microsoft.com/office/drawing/2014/main" id="{8C60E5EA-6FE3-44C8-B700-B9543441F1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8567" y="618482"/>
            <a:ext cx="1134866" cy="11269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quiz no background">
            <a:hlinkClick r:id="rId13" action="ppaction://hlinksldjump"/>
            <a:extLst>
              <a:ext uri="{FF2B5EF4-FFF2-40B4-BE49-F238E27FC236}">
                <a16:creationId xmlns:a16="http://schemas.microsoft.com/office/drawing/2014/main" id="{B7CC77B9-AB76-41CA-8D5F-64B5299D818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04334" y="2772368"/>
            <a:ext cx="2017747" cy="1008874"/>
          </a:xfrm>
          <a:prstGeom prst="rect">
            <a:avLst/>
          </a:prstGeom>
          <a:noFill/>
          <a:extLst>
            <a:ext uri="{909E8E84-426E-40DD-AFC4-6F175D3DCCD1}">
              <a14:hiddenFill xmlns:a14="http://schemas.microsoft.com/office/drawing/2010/main">
                <a:solidFill>
                  <a:srgbClr val="FFFFFF"/>
                </a:solidFill>
              </a14:hiddenFill>
            </a:ext>
          </a:extLst>
        </p:spPr>
      </p:pic>
      <p:sp>
        <p:nvSpPr>
          <p:cNvPr id="2" name="Arrow: Down 1">
            <a:extLst>
              <a:ext uri="{FF2B5EF4-FFF2-40B4-BE49-F238E27FC236}">
                <a16:creationId xmlns:a16="http://schemas.microsoft.com/office/drawing/2014/main" id="{C17E2A67-8755-41F3-A97A-4CA8EB841470}"/>
              </a:ext>
            </a:extLst>
          </p:cNvPr>
          <p:cNvSpPr/>
          <p:nvPr/>
        </p:nvSpPr>
        <p:spPr>
          <a:xfrm rot="10530524">
            <a:off x="5765409" y="3683912"/>
            <a:ext cx="661182" cy="900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1CDD853B-5853-4584-948A-2D8C3749E8F5}"/>
              </a:ext>
            </a:extLst>
          </p:cNvPr>
          <p:cNvSpPr/>
          <p:nvPr/>
        </p:nvSpPr>
        <p:spPr>
          <a:xfrm rot="10530524">
            <a:off x="1755910" y="2436090"/>
            <a:ext cx="661182" cy="900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B3C84B92-1E2F-4A85-9D0B-6CA4BD294B04}"/>
              </a:ext>
            </a:extLst>
          </p:cNvPr>
          <p:cNvSpPr/>
          <p:nvPr/>
        </p:nvSpPr>
        <p:spPr>
          <a:xfrm rot="4129042">
            <a:off x="5608315" y="5457011"/>
            <a:ext cx="661182" cy="900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FCF16E32-FB21-45DC-BC4B-908B56C42656}"/>
              </a:ext>
            </a:extLst>
          </p:cNvPr>
          <p:cNvSpPr/>
          <p:nvPr/>
        </p:nvSpPr>
        <p:spPr>
          <a:xfrm rot="13655967">
            <a:off x="7792709" y="2576907"/>
            <a:ext cx="661182" cy="900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1714266"/>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A407CE-3FE3-4C9B-8B1F-AD7229E4DB79}"/>
              </a:ext>
            </a:extLst>
          </p:cNvPr>
          <p:cNvSpPr txBox="1">
            <a:spLocks/>
          </p:cNvSpPr>
          <p:nvPr/>
        </p:nvSpPr>
        <p:spPr>
          <a:xfrm>
            <a:off x="103231" y="81120"/>
            <a:ext cx="10931141" cy="1024806"/>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l"/>
            <a:r>
              <a:rPr lang="en-GB" sz="6600" dirty="0"/>
              <a:t>German and FRENCH Hatred</a:t>
            </a:r>
            <a:endParaRPr lang="en-GB" dirty="0"/>
          </a:p>
        </p:txBody>
      </p:sp>
      <p:sp>
        <p:nvSpPr>
          <p:cNvPr id="6" name="Rectangle 5">
            <a:extLst>
              <a:ext uri="{FF2B5EF4-FFF2-40B4-BE49-F238E27FC236}">
                <a16:creationId xmlns:a16="http://schemas.microsoft.com/office/drawing/2014/main" id="{AA0DE2E1-8A6D-40C4-BEB5-786D9535CA13}"/>
              </a:ext>
            </a:extLst>
          </p:cNvPr>
          <p:cNvSpPr/>
          <p:nvPr/>
        </p:nvSpPr>
        <p:spPr>
          <a:xfrm>
            <a:off x="103231" y="1225689"/>
            <a:ext cx="4328092" cy="5632311"/>
          </a:xfrm>
          <a:prstGeom prst="rect">
            <a:avLst/>
          </a:prstGeom>
        </p:spPr>
        <p:txBody>
          <a:bodyPr wrap="square">
            <a:spAutoFit/>
          </a:bodyPr>
          <a:lstStyle/>
          <a:p>
            <a:pPr algn="ctr"/>
            <a:r>
              <a:rPr lang="en-GB" sz="2000" dirty="0">
                <a:latin typeface="Calibri" panose="020F0502020204030204" pitchFamily="34" charset="0"/>
              </a:rPr>
              <a:t>Germany and France had long been  neighbours at war.</a:t>
            </a:r>
            <a:br>
              <a:rPr lang="en-GB" sz="2000" dirty="0">
                <a:latin typeface="Calibri" panose="020F0502020204030204" pitchFamily="34" charset="0"/>
              </a:rPr>
            </a:br>
            <a:br>
              <a:rPr lang="en-GB" sz="2000" dirty="0">
                <a:latin typeface="Calibri" panose="020F0502020204030204" pitchFamily="34" charset="0"/>
              </a:rPr>
            </a:br>
            <a:r>
              <a:rPr lang="en-GB" sz="2000" dirty="0">
                <a:latin typeface="Calibri" panose="020F0502020204030204" pitchFamily="34" charset="0"/>
              </a:rPr>
              <a:t> The Franco-Prussian War was fought between France and Prussia (Germany) between 1870 -1871.  Prussia would first fight and destroy the armies of the emperor Napoleon, then the newly raised armies of the Third Republic. The  victory of the German states created a unified German Empire and brought the fall of the empire of Napoleon III.  </a:t>
            </a:r>
            <a:br>
              <a:rPr lang="en-GB" sz="2000" dirty="0">
                <a:latin typeface="Calibri" panose="020F0502020204030204" pitchFamily="34" charset="0"/>
              </a:rPr>
            </a:br>
            <a:br>
              <a:rPr lang="en-GB" sz="2000" dirty="0">
                <a:latin typeface="Calibri" panose="020F0502020204030204" pitchFamily="34" charset="0"/>
              </a:rPr>
            </a:br>
            <a:r>
              <a:rPr lang="en-GB" sz="2000" dirty="0">
                <a:latin typeface="Calibri" panose="020F0502020204030204" pitchFamily="34" charset="0"/>
              </a:rPr>
              <a:t>As part of the settlement, the French territory of Alsace-Lorraine was taken by Germany.  </a:t>
            </a:r>
            <a:br>
              <a:rPr lang="en-GB" sz="2000" dirty="0">
                <a:latin typeface="Calibri" panose="020F0502020204030204" pitchFamily="34" charset="0"/>
              </a:rPr>
            </a:br>
            <a:br>
              <a:rPr lang="en-GB" sz="2000" dirty="0">
                <a:latin typeface="Calibri" panose="020F0502020204030204" pitchFamily="34" charset="0"/>
              </a:rPr>
            </a:br>
            <a:endParaRPr lang="en-GB" sz="2000" dirty="0">
              <a:latin typeface="Calibri" panose="020F0502020204030204" pitchFamily="34" charset="0"/>
            </a:endParaRPr>
          </a:p>
        </p:txBody>
      </p:sp>
      <p:pic>
        <p:nvPicPr>
          <p:cNvPr id="8" name="Picture 18" descr="http://media-2.web.britannica.com/eb-media/89/550x406x127389-004-24539C50.jpg.pagespeed.ic.NPolaLuOT9.jpg">
            <a:extLst>
              <a:ext uri="{FF2B5EF4-FFF2-40B4-BE49-F238E27FC236}">
                <a16:creationId xmlns:a16="http://schemas.microsoft.com/office/drawing/2014/main" id="{3E338AFD-0831-480E-B36E-798C0C7F3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235" y="1332503"/>
            <a:ext cx="7010696" cy="51751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2C67822-F3DB-4ED1-B487-4F93223A3AD9}"/>
              </a:ext>
            </a:extLst>
          </p:cNvPr>
          <p:cNvSpPr txBox="1"/>
          <p:nvPr/>
        </p:nvSpPr>
        <p:spPr>
          <a:xfrm>
            <a:off x="4870099" y="1332503"/>
            <a:ext cx="1948070" cy="1015663"/>
          </a:xfrm>
          <a:prstGeom prst="rect">
            <a:avLst/>
          </a:prstGeom>
          <a:noFill/>
        </p:spPr>
        <p:txBody>
          <a:bodyPr wrap="square" rtlCol="0">
            <a:spAutoFit/>
          </a:bodyPr>
          <a:lstStyle/>
          <a:p>
            <a:r>
              <a:rPr lang="en-GB" sz="2000" b="1" dirty="0"/>
              <a:t>Prussian troops enter Paris, France.</a:t>
            </a:r>
          </a:p>
        </p:txBody>
      </p:sp>
      <p:pic>
        <p:nvPicPr>
          <p:cNvPr id="11" name="Picture 2" descr="Related image">
            <a:hlinkClick r:id="rId3" action="ppaction://hlinksldjump"/>
            <a:extLst>
              <a:ext uri="{FF2B5EF4-FFF2-40B4-BE49-F238E27FC236}">
                <a16:creationId xmlns:a16="http://schemas.microsoft.com/office/drawing/2014/main" id="{E304460D-D0CB-4F18-B552-CFB2ED92D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3687" y="5006613"/>
            <a:ext cx="1812316" cy="181231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youtube logo no background">
            <a:hlinkClick r:id="rId5"/>
            <a:extLst>
              <a:ext uri="{FF2B5EF4-FFF2-40B4-BE49-F238E27FC236}">
                <a16:creationId xmlns:a16="http://schemas.microsoft.com/office/drawing/2014/main" id="{D8C16100-414F-4C9D-8753-488BE54724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19791" y="179681"/>
            <a:ext cx="1046008" cy="104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81531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1DC764-16A3-43E3-9233-9C40636FAEA5}"/>
              </a:ext>
            </a:extLst>
          </p:cNvPr>
          <p:cNvSpPr txBox="1"/>
          <p:nvPr/>
        </p:nvSpPr>
        <p:spPr>
          <a:xfrm>
            <a:off x="587622" y="458956"/>
            <a:ext cx="8064896" cy="5940088"/>
          </a:xfrm>
          <a:prstGeom prst="rect">
            <a:avLst/>
          </a:prstGeom>
          <a:noFill/>
        </p:spPr>
        <p:txBody>
          <a:bodyPr wrap="square" rtlCol="0">
            <a:spAutoFit/>
          </a:bodyPr>
          <a:lstStyle/>
          <a:p>
            <a:pPr algn="ctr"/>
            <a:r>
              <a:rPr lang="en-GB" sz="7200" b="1" dirty="0">
                <a:latin typeface="AR CHRISTY" panose="02000000000000000000" pitchFamily="2" charset="0"/>
              </a:rPr>
              <a:t>Quick Quiz </a:t>
            </a:r>
            <a:br>
              <a:rPr lang="en-GB" sz="7200" b="1" dirty="0">
                <a:latin typeface="Calibri" pitchFamily="34" charset="0"/>
              </a:rPr>
            </a:br>
            <a:br>
              <a:rPr lang="en-GB" sz="7200" dirty="0">
                <a:latin typeface="Calibri" pitchFamily="34" charset="0"/>
              </a:rPr>
            </a:br>
            <a:br>
              <a:rPr lang="en-GB" sz="7200" dirty="0">
                <a:latin typeface="Calibri" pitchFamily="34" charset="0"/>
              </a:rPr>
            </a:br>
            <a:br>
              <a:rPr lang="en-GB" sz="7200" dirty="0">
                <a:latin typeface="Calibri" pitchFamily="34" charset="0"/>
              </a:rPr>
            </a:br>
            <a:r>
              <a:rPr lang="en-GB" sz="7200" dirty="0">
                <a:latin typeface="Calibri" pitchFamily="34" charset="0"/>
              </a:rPr>
              <a:t>The </a:t>
            </a:r>
            <a:r>
              <a:rPr lang="en-GB" sz="7200" b="1" dirty="0">
                <a:latin typeface="Calibri Light" pitchFamily="34" charset="0"/>
              </a:rPr>
              <a:t>Causes </a:t>
            </a:r>
            <a:r>
              <a:rPr lang="en-GB" sz="7200" dirty="0">
                <a:latin typeface="Calibri Light" pitchFamily="34" charset="0"/>
              </a:rPr>
              <a:t>Of WW1</a:t>
            </a:r>
            <a:br>
              <a:rPr lang="en-GB" sz="7200" dirty="0">
                <a:latin typeface="Calibri Light" pitchFamily="34" charset="0"/>
              </a:rPr>
            </a:br>
            <a:r>
              <a:rPr lang="en-GB" sz="2000" dirty="0">
                <a:latin typeface="Calibri Light" pitchFamily="34" charset="0"/>
              </a:rPr>
              <a:t>Use a team flashboard for bonus answers?</a:t>
            </a:r>
          </a:p>
        </p:txBody>
      </p:sp>
      <p:pic>
        <p:nvPicPr>
          <p:cNvPr id="5" name="Picture 2" descr="http://upload.wikimedia.org/wikipedia/commons/d/d3/Gavrilloprincip.jpg">
            <a:extLst>
              <a:ext uri="{FF2B5EF4-FFF2-40B4-BE49-F238E27FC236}">
                <a16:creationId xmlns:a16="http://schemas.microsoft.com/office/drawing/2014/main" id="{87093716-0CA6-4FAD-B3EC-34F770867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548" y="1669087"/>
            <a:ext cx="3216225" cy="3138052"/>
          </a:xfrm>
          <a:prstGeom prst="rect">
            <a:avLst/>
          </a:prstGeom>
          <a:ln>
            <a:noFill/>
          </a:ln>
          <a:effectLst>
            <a:softEdge rad="112500"/>
          </a:effectLst>
          <a:extLst/>
        </p:spPr>
      </p:pic>
      <p:pic>
        <p:nvPicPr>
          <p:cNvPr id="6" name="Picture 2" descr="Related image">
            <a:hlinkClick r:id="" action="ppaction://noaction"/>
            <a:extLst>
              <a:ext uri="{FF2B5EF4-FFF2-40B4-BE49-F238E27FC236}">
                <a16:creationId xmlns:a16="http://schemas.microsoft.com/office/drawing/2014/main" id="{F5451730-D741-4097-A087-B25E376C2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0560" y="175592"/>
            <a:ext cx="1174624" cy="1166467"/>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7" name="Picture 6" descr="Image result for forward button no background">
            <a:extLst>
              <a:ext uri="{FF2B5EF4-FFF2-40B4-BE49-F238E27FC236}">
                <a16:creationId xmlns:a16="http://schemas.microsoft.com/office/drawing/2014/main" id="{E1FA5418-C58D-4CB8-B6C5-AD41FF32E5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4572" y="1856099"/>
            <a:ext cx="2951039" cy="2951039"/>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826800"/>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679575" y="188640"/>
            <a:ext cx="8951704" cy="861774"/>
          </a:xfrm>
          <a:prstGeom prst="rect">
            <a:avLst/>
          </a:prstGeom>
          <a:noFill/>
        </p:spPr>
        <p:txBody>
          <a:bodyPr wrap="square" rtlCol="0">
            <a:spAutoFit/>
          </a:bodyPr>
          <a:lstStyle/>
          <a:p>
            <a:pPr algn="ctr"/>
            <a:r>
              <a:rPr lang="en-GB" sz="2500" b="1" dirty="0">
                <a:latin typeface="Calibri" pitchFamily="34" charset="0"/>
              </a:rPr>
              <a:t>1: Which of the following were NOT causes</a:t>
            </a:r>
            <a:br>
              <a:rPr lang="en-GB" sz="2500" b="1" dirty="0">
                <a:latin typeface="Calibri" pitchFamily="34" charset="0"/>
              </a:rPr>
            </a:br>
            <a:r>
              <a:rPr lang="en-GB" sz="2500" b="1" dirty="0">
                <a:latin typeface="Calibri" pitchFamily="34" charset="0"/>
              </a:rPr>
              <a:t> of the First World War? ( 2 answers )</a:t>
            </a:r>
          </a:p>
        </p:txBody>
      </p:sp>
      <p:sp>
        <p:nvSpPr>
          <p:cNvPr id="5" name="Rectangle 4"/>
          <p:cNvSpPr/>
          <p:nvPr/>
        </p:nvSpPr>
        <p:spPr>
          <a:xfrm>
            <a:off x="2367771" y="1268760"/>
            <a:ext cx="4990256" cy="100811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The Anglo – German Naval Race</a:t>
            </a:r>
          </a:p>
        </p:txBody>
      </p:sp>
      <p:sp>
        <p:nvSpPr>
          <p:cNvPr id="6" name="Rectangle 5"/>
          <p:cNvSpPr/>
          <p:nvPr/>
        </p:nvSpPr>
        <p:spPr>
          <a:xfrm>
            <a:off x="2392567" y="2636912"/>
            <a:ext cx="4990256" cy="1008112"/>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The Alliance Systems</a:t>
            </a:r>
          </a:p>
        </p:txBody>
      </p:sp>
      <p:sp>
        <p:nvSpPr>
          <p:cNvPr id="7" name="Rectangle 6"/>
          <p:cNvSpPr/>
          <p:nvPr/>
        </p:nvSpPr>
        <p:spPr>
          <a:xfrm>
            <a:off x="2424080" y="4005064"/>
            <a:ext cx="4990256" cy="100811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Austria – Hungary was </a:t>
            </a:r>
            <a:br>
              <a:rPr lang="en-GB" sz="2800" b="1" dirty="0">
                <a:solidFill>
                  <a:schemeClr val="bg1"/>
                </a:solidFill>
                <a:latin typeface="Candara" pitchFamily="34" charset="0"/>
              </a:rPr>
            </a:br>
            <a:r>
              <a:rPr lang="en-GB" sz="2800" b="1" dirty="0">
                <a:solidFill>
                  <a:schemeClr val="bg1"/>
                </a:solidFill>
                <a:latin typeface="Candara" pitchFamily="34" charset="0"/>
              </a:rPr>
              <a:t>getting stronger</a:t>
            </a:r>
          </a:p>
        </p:txBody>
      </p:sp>
      <p:sp>
        <p:nvSpPr>
          <p:cNvPr id="8" name="Rectangle 7"/>
          <p:cNvSpPr/>
          <p:nvPr/>
        </p:nvSpPr>
        <p:spPr>
          <a:xfrm>
            <a:off x="2367771" y="5400452"/>
            <a:ext cx="4990256" cy="1008112"/>
          </a:xfrm>
          <a:prstGeom prst="rect">
            <a:avLst/>
          </a:prstGeom>
          <a:solidFill>
            <a:schemeClr val="accent2">
              <a:lumMod val="40000"/>
              <a:lumOff val="60000"/>
            </a:schemeClr>
          </a:soli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Adolf Hitler takes over</a:t>
            </a:r>
            <a:br>
              <a:rPr lang="en-GB" sz="2800" b="1" dirty="0">
                <a:solidFill>
                  <a:schemeClr val="bg1"/>
                </a:solidFill>
                <a:latin typeface="Candara" pitchFamily="34" charset="0"/>
              </a:rPr>
            </a:br>
            <a:r>
              <a:rPr lang="en-GB" sz="2800" b="1" dirty="0">
                <a:solidFill>
                  <a:schemeClr val="bg1"/>
                </a:solidFill>
                <a:latin typeface="Candara" pitchFamily="34" charset="0"/>
              </a:rPr>
              <a:t>Germany</a:t>
            </a:r>
          </a:p>
        </p:txBody>
      </p:sp>
      <p:sp>
        <p:nvSpPr>
          <p:cNvPr id="9" name="Oval 8"/>
          <p:cNvSpPr/>
          <p:nvPr/>
        </p:nvSpPr>
        <p:spPr>
          <a:xfrm>
            <a:off x="1742232" y="130476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A</a:t>
            </a:r>
          </a:p>
        </p:txBody>
      </p:sp>
      <p:sp>
        <p:nvSpPr>
          <p:cNvPr id="10" name="Oval 9"/>
          <p:cNvSpPr/>
          <p:nvPr/>
        </p:nvSpPr>
        <p:spPr>
          <a:xfrm>
            <a:off x="1788204" y="267291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B</a:t>
            </a:r>
          </a:p>
        </p:txBody>
      </p:sp>
      <p:sp>
        <p:nvSpPr>
          <p:cNvPr id="11" name="Oval 10"/>
          <p:cNvSpPr/>
          <p:nvPr/>
        </p:nvSpPr>
        <p:spPr>
          <a:xfrm>
            <a:off x="1788204" y="403934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C</a:t>
            </a:r>
          </a:p>
        </p:txBody>
      </p:sp>
      <p:sp>
        <p:nvSpPr>
          <p:cNvPr id="12" name="Oval 11"/>
          <p:cNvSpPr/>
          <p:nvPr/>
        </p:nvSpPr>
        <p:spPr>
          <a:xfrm>
            <a:off x="1793516" y="543645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a:t>
            </a:r>
          </a:p>
        </p:txBody>
      </p:sp>
      <p:sp>
        <p:nvSpPr>
          <p:cNvPr id="13" name="AutoShape 2"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4"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6" descr="http://pixabay.com/static/uploads/photo/2013/07/12/18/41/explosion-153710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540" y="3856202"/>
            <a:ext cx="1424834" cy="13023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pixabay.com/static/uploads/photo/2013/07/12/18/41/explosion-153710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9151" y="5272501"/>
            <a:ext cx="1424834" cy="130238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935983" y="1252723"/>
            <a:ext cx="2009876" cy="53221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2800" b="1" dirty="0">
              <a:solidFill>
                <a:schemeClr val="tx1"/>
              </a:solidFill>
              <a:latin typeface="Calibri" pitchFamily="34" charset="0"/>
            </a:endParaRPr>
          </a:p>
          <a:p>
            <a:pPr algn="ctr"/>
            <a:r>
              <a:rPr lang="en-GB" b="1" dirty="0">
                <a:solidFill>
                  <a:schemeClr val="bg1"/>
                </a:solidFill>
                <a:latin typeface="Calibri" pitchFamily="34" charset="0"/>
              </a:rPr>
              <a:t>Bonus</a:t>
            </a:r>
            <a:br>
              <a:rPr lang="en-GB" b="1" dirty="0">
                <a:solidFill>
                  <a:schemeClr val="bg1"/>
                </a:solidFill>
                <a:latin typeface="Calibri" pitchFamily="34" charset="0"/>
              </a:rPr>
            </a:br>
            <a:r>
              <a:rPr lang="en-GB" b="1" dirty="0">
                <a:solidFill>
                  <a:schemeClr val="bg1"/>
                </a:solidFill>
                <a:latin typeface="Candara" pitchFamily="34" charset="0"/>
              </a:rPr>
              <a:t>Countdown !</a:t>
            </a:r>
            <a:br>
              <a:rPr lang="en-GB" b="1" dirty="0">
                <a:solidFill>
                  <a:schemeClr val="bg1"/>
                </a:solidFill>
                <a:latin typeface="Candara" pitchFamily="34" charset="0"/>
              </a:rPr>
            </a:br>
            <a:r>
              <a:rPr lang="en-GB" b="1" dirty="0">
                <a:solidFill>
                  <a:schemeClr val="bg1"/>
                </a:solidFill>
                <a:latin typeface="Candara" pitchFamily="34" charset="0"/>
              </a:rPr>
              <a:t>Longest Word?</a:t>
            </a:r>
            <a:br>
              <a:rPr lang="en-GB" sz="2800" b="1" dirty="0">
                <a:solidFill>
                  <a:schemeClr val="bg1"/>
                </a:solidFill>
                <a:latin typeface="Candara" pitchFamily="34" charset="0"/>
              </a:rPr>
            </a:br>
            <a:br>
              <a:rPr lang="en-GB" sz="800" b="1" dirty="0">
                <a:solidFill>
                  <a:schemeClr val="bg1"/>
                </a:solidFill>
                <a:latin typeface="Candara" pitchFamily="34" charset="0"/>
              </a:rPr>
            </a:br>
            <a:r>
              <a:rPr lang="en-GB" b="1" dirty="0">
                <a:solidFill>
                  <a:schemeClr val="bg1"/>
                </a:solidFill>
                <a:latin typeface="Candara" pitchFamily="34" charset="0"/>
              </a:rPr>
              <a:t>M</a:t>
            </a:r>
            <a:br>
              <a:rPr lang="en-GB" b="1" dirty="0">
                <a:solidFill>
                  <a:schemeClr val="bg1"/>
                </a:solidFill>
                <a:latin typeface="Candara" pitchFamily="34" charset="0"/>
              </a:rPr>
            </a:br>
            <a:r>
              <a:rPr lang="en-GB" b="1" dirty="0">
                <a:solidFill>
                  <a:schemeClr val="bg1"/>
                </a:solidFill>
                <a:latin typeface="Candara" pitchFamily="34" charset="0"/>
              </a:rPr>
              <a:t>S</a:t>
            </a:r>
            <a:br>
              <a:rPr lang="en-GB" b="1" dirty="0">
                <a:solidFill>
                  <a:schemeClr val="bg1"/>
                </a:solidFill>
                <a:latin typeface="Candara" pitchFamily="34" charset="0"/>
              </a:rPr>
            </a:br>
            <a:r>
              <a:rPr lang="en-GB" b="1" dirty="0">
                <a:solidFill>
                  <a:schemeClr val="bg1"/>
                </a:solidFill>
                <a:latin typeface="Candara" pitchFamily="34" charset="0"/>
              </a:rPr>
              <a:t>E</a:t>
            </a:r>
            <a:br>
              <a:rPr lang="en-GB" b="1" dirty="0">
                <a:solidFill>
                  <a:schemeClr val="bg1"/>
                </a:solidFill>
                <a:latin typeface="Candara" pitchFamily="34" charset="0"/>
              </a:rPr>
            </a:br>
            <a:r>
              <a:rPr lang="en-GB" b="1" dirty="0">
                <a:solidFill>
                  <a:schemeClr val="bg1"/>
                </a:solidFill>
                <a:latin typeface="Candara" pitchFamily="34" charset="0"/>
              </a:rPr>
              <a:t>I</a:t>
            </a:r>
            <a:br>
              <a:rPr lang="en-GB" b="1" dirty="0">
                <a:solidFill>
                  <a:schemeClr val="bg1"/>
                </a:solidFill>
                <a:latin typeface="Candara" pitchFamily="34" charset="0"/>
              </a:rPr>
            </a:br>
            <a:r>
              <a:rPr lang="en-GB" b="1" dirty="0">
                <a:solidFill>
                  <a:schemeClr val="bg1"/>
                </a:solidFill>
                <a:latin typeface="Candara" pitchFamily="34" charset="0"/>
              </a:rPr>
              <a:t>A</a:t>
            </a:r>
            <a:br>
              <a:rPr lang="en-GB" b="1" dirty="0">
                <a:solidFill>
                  <a:schemeClr val="bg1"/>
                </a:solidFill>
                <a:latin typeface="Candara" pitchFamily="34" charset="0"/>
              </a:rPr>
            </a:br>
            <a:r>
              <a:rPr lang="en-GB" b="1" dirty="0">
                <a:solidFill>
                  <a:schemeClr val="bg1"/>
                </a:solidFill>
                <a:latin typeface="Candara" pitchFamily="34" charset="0"/>
              </a:rPr>
              <a:t>L</a:t>
            </a:r>
            <a:br>
              <a:rPr lang="en-GB" b="1" dirty="0">
                <a:solidFill>
                  <a:schemeClr val="bg1"/>
                </a:solidFill>
                <a:latin typeface="Candara" pitchFamily="34" charset="0"/>
              </a:rPr>
            </a:br>
            <a:r>
              <a:rPr lang="en-GB" b="1" dirty="0">
                <a:solidFill>
                  <a:schemeClr val="bg1"/>
                </a:solidFill>
                <a:latin typeface="Candara" pitchFamily="34" charset="0"/>
              </a:rPr>
              <a:t>I</a:t>
            </a:r>
            <a:br>
              <a:rPr lang="en-GB" b="1" dirty="0">
                <a:solidFill>
                  <a:schemeClr val="bg1"/>
                </a:solidFill>
                <a:latin typeface="Candara" pitchFamily="34" charset="0"/>
              </a:rPr>
            </a:br>
            <a:r>
              <a:rPr lang="en-GB" b="1" dirty="0">
                <a:solidFill>
                  <a:schemeClr val="bg1"/>
                </a:solidFill>
                <a:latin typeface="Candara" pitchFamily="34" charset="0"/>
              </a:rPr>
              <a:t>R</a:t>
            </a:r>
            <a:br>
              <a:rPr lang="en-GB" b="1" dirty="0">
                <a:solidFill>
                  <a:schemeClr val="bg1"/>
                </a:solidFill>
                <a:latin typeface="Candara" pitchFamily="34" charset="0"/>
              </a:rPr>
            </a:br>
            <a:r>
              <a:rPr lang="en-GB" b="1" dirty="0">
                <a:solidFill>
                  <a:schemeClr val="bg1"/>
                </a:solidFill>
                <a:latin typeface="Candara" pitchFamily="34" charset="0"/>
              </a:rPr>
              <a:t>I</a:t>
            </a:r>
            <a:br>
              <a:rPr lang="en-GB" b="1" dirty="0">
                <a:solidFill>
                  <a:schemeClr val="bg1"/>
                </a:solidFill>
                <a:latin typeface="Candara" pitchFamily="34" charset="0"/>
              </a:rPr>
            </a:br>
            <a:r>
              <a:rPr lang="en-GB" b="1" dirty="0">
                <a:solidFill>
                  <a:schemeClr val="bg1"/>
                </a:solidFill>
                <a:latin typeface="Candara" pitchFamily="34" charset="0"/>
              </a:rPr>
              <a:t>M</a:t>
            </a:r>
            <a:br>
              <a:rPr lang="en-GB" b="1" dirty="0">
                <a:solidFill>
                  <a:schemeClr val="bg1"/>
                </a:solidFill>
                <a:latin typeface="Candara" pitchFamily="34" charset="0"/>
              </a:rPr>
            </a:br>
            <a:r>
              <a:rPr lang="en-GB" b="1" dirty="0">
                <a:solidFill>
                  <a:schemeClr val="bg1"/>
                </a:solidFill>
                <a:latin typeface="Candara" pitchFamily="34" charset="0"/>
              </a:rPr>
              <a:t>P</a:t>
            </a:r>
            <a:br>
              <a:rPr lang="en-GB" b="1" dirty="0">
                <a:solidFill>
                  <a:schemeClr val="bg1"/>
                </a:solidFill>
                <a:latin typeface="Candara" pitchFamily="34" charset="0"/>
              </a:rPr>
            </a:br>
            <a:br>
              <a:rPr lang="en-GB" b="1" dirty="0">
                <a:solidFill>
                  <a:schemeClr val="bg1"/>
                </a:solidFill>
                <a:latin typeface="Candara" pitchFamily="34" charset="0"/>
              </a:rPr>
            </a:br>
            <a:r>
              <a:rPr lang="en-GB" b="1" dirty="0">
                <a:solidFill>
                  <a:schemeClr val="bg1"/>
                </a:solidFill>
                <a:latin typeface="Candara" pitchFamily="34" charset="0"/>
              </a:rPr>
              <a:t>Click Clock</a:t>
            </a:r>
            <a:br>
              <a:rPr lang="en-GB" sz="2000" b="1" dirty="0">
                <a:solidFill>
                  <a:schemeClr val="tx1"/>
                </a:solidFill>
                <a:latin typeface="Candara" pitchFamily="34" charset="0"/>
              </a:rPr>
            </a:br>
            <a:br>
              <a:rPr lang="en-GB" sz="2800" b="1" dirty="0">
                <a:solidFill>
                  <a:schemeClr val="tx1"/>
                </a:solidFill>
                <a:latin typeface="Candara" pitchFamily="34" charset="0"/>
              </a:rPr>
            </a:br>
            <a:endParaRPr lang="en-GB" sz="2800" b="1" dirty="0">
              <a:solidFill>
                <a:schemeClr val="tx1"/>
              </a:solidFill>
              <a:latin typeface="Candara" pitchFamily="34" charset="0"/>
            </a:endParaRPr>
          </a:p>
        </p:txBody>
      </p:sp>
      <p:pic>
        <p:nvPicPr>
          <p:cNvPr id="2050" name="Picture 2" descr="Image result for clock no background">
            <a:hlinkClick r:id="rId3"/>
            <a:extLst>
              <a:ext uri="{FF2B5EF4-FFF2-40B4-BE49-F238E27FC236}">
                <a16:creationId xmlns:a16="http://schemas.microsoft.com/office/drawing/2014/main" id="{D0AD5F4A-9F6A-406B-82B7-03230AE04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0626" y="2853400"/>
            <a:ext cx="1540597" cy="154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333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3000"/>
                                        <p:tgtEl>
                                          <p:spTgt spid="17"/>
                                        </p:tgtEl>
                                      </p:cBhvr>
                                    </p:animEffect>
                                  </p:childTnLst>
                                </p:cTn>
                              </p:par>
                            </p:childTnLst>
                          </p:cTn>
                        </p:par>
                        <p:par>
                          <p:cTn id="18" fill="hold">
                            <p:stCondLst>
                              <p:cond delay="3000"/>
                            </p:stCondLst>
                            <p:childTnLst>
                              <p:par>
                                <p:cTn id="19" presetID="1" presetClass="entr" presetSubtype="0"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869029" y="684381"/>
            <a:ext cx="8064896" cy="5016758"/>
          </a:xfrm>
          <a:prstGeom prst="rect">
            <a:avLst/>
          </a:prstGeom>
          <a:noFill/>
        </p:spPr>
        <p:txBody>
          <a:bodyPr wrap="square" rtlCol="0">
            <a:spAutoFit/>
          </a:bodyPr>
          <a:lstStyle/>
          <a:p>
            <a:pPr algn="ctr"/>
            <a:r>
              <a:rPr lang="en-GB" sz="7200" dirty="0">
                <a:latin typeface="Calibri" pitchFamily="34" charset="0"/>
              </a:rPr>
              <a:t>Longest word</a:t>
            </a:r>
            <a:br>
              <a:rPr lang="en-GB" sz="7200" dirty="0">
                <a:latin typeface="Calibri" pitchFamily="34" charset="0"/>
              </a:rPr>
            </a:br>
            <a:br>
              <a:rPr lang="en-GB" sz="7200" dirty="0">
                <a:latin typeface="Calibri" pitchFamily="34" charset="0"/>
              </a:rPr>
            </a:br>
            <a:r>
              <a:rPr lang="en-GB" sz="7200" b="1" dirty="0">
                <a:latin typeface="Calibri" pitchFamily="34" charset="0"/>
              </a:rPr>
              <a:t>Imperialism</a:t>
            </a:r>
            <a:br>
              <a:rPr lang="en-GB" sz="7200" dirty="0">
                <a:latin typeface="Calibri" pitchFamily="34" charset="0"/>
              </a:rPr>
            </a:br>
            <a:br>
              <a:rPr lang="en-GB" sz="7200" dirty="0">
                <a:latin typeface="Calibri" pitchFamily="34" charset="0"/>
              </a:rPr>
            </a:br>
            <a:endParaRPr lang="en-GB" sz="3200" dirty="0">
              <a:latin typeface="Calibri" pitchFamily="34" charset="0"/>
            </a:endParaRPr>
          </a:p>
        </p:txBody>
      </p:sp>
    </p:spTree>
    <p:extLst>
      <p:ext uri="{BB962C8B-B14F-4D97-AF65-F5344CB8AC3E}">
        <p14:creationId xmlns:p14="http://schemas.microsoft.com/office/powerpoint/2010/main" val="42167474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715879" y="188641"/>
            <a:ext cx="8784976" cy="954107"/>
          </a:xfrm>
          <a:prstGeom prst="rect">
            <a:avLst/>
          </a:prstGeom>
          <a:noFill/>
        </p:spPr>
        <p:txBody>
          <a:bodyPr wrap="square" rtlCol="0">
            <a:spAutoFit/>
          </a:bodyPr>
          <a:lstStyle/>
          <a:p>
            <a:pPr algn="ctr"/>
            <a:r>
              <a:rPr lang="en-GB" sz="2800" b="1" dirty="0">
                <a:latin typeface="Calibri" pitchFamily="34" charset="0"/>
              </a:rPr>
              <a:t>2: Which of the following were causes</a:t>
            </a:r>
            <a:br>
              <a:rPr lang="en-GB" sz="2800" b="1" dirty="0">
                <a:latin typeface="Calibri" pitchFamily="34" charset="0"/>
              </a:rPr>
            </a:br>
            <a:r>
              <a:rPr lang="en-GB" sz="2800" b="1" dirty="0">
                <a:latin typeface="Calibri" pitchFamily="34" charset="0"/>
              </a:rPr>
              <a:t> of the First World War? (2 answers) </a:t>
            </a:r>
          </a:p>
        </p:txBody>
      </p:sp>
      <p:sp>
        <p:nvSpPr>
          <p:cNvPr id="6" name="Rectangle 5"/>
          <p:cNvSpPr/>
          <p:nvPr/>
        </p:nvSpPr>
        <p:spPr>
          <a:xfrm>
            <a:off x="2256256" y="1337433"/>
            <a:ext cx="4990256" cy="100811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Militarism</a:t>
            </a:r>
          </a:p>
        </p:txBody>
      </p:sp>
      <p:sp>
        <p:nvSpPr>
          <p:cNvPr id="10" name="Rectangle 9"/>
          <p:cNvSpPr/>
          <p:nvPr/>
        </p:nvSpPr>
        <p:spPr>
          <a:xfrm>
            <a:off x="2392567" y="2636912"/>
            <a:ext cx="4990256" cy="1008112"/>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Sensationalism</a:t>
            </a:r>
          </a:p>
        </p:txBody>
      </p:sp>
      <p:sp>
        <p:nvSpPr>
          <p:cNvPr id="11" name="Rectangle 10"/>
          <p:cNvSpPr/>
          <p:nvPr/>
        </p:nvSpPr>
        <p:spPr>
          <a:xfrm>
            <a:off x="2424080" y="4005064"/>
            <a:ext cx="4990256" cy="100811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Nationalism</a:t>
            </a:r>
          </a:p>
        </p:txBody>
      </p:sp>
      <p:sp>
        <p:nvSpPr>
          <p:cNvPr id="12" name="Rectangle 11"/>
          <p:cNvSpPr/>
          <p:nvPr/>
        </p:nvSpPr>
        <p:spPr>
          <a:xfrm>
            <a:off x="2392567" y="5400452"/>
            <a:ext cx="4990256" cy="1008112"/>
          </a:xfrm>
          <a:prstGeom prst="rect">
            <a:avLst/>
          </a:prstGeom>
          <a:solidFill>
            <a:schemeClr val="accent2">
              <a:lumMod val="60000"/>
              <a:lumOff val="40000"/>
            </a:schemeClr>
          </a:soli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Pessimism</a:t>
            </a:r>
          </a:p>
        </p:txBody>
      </p:sp>
      <p:sp>
        <p:nvSpPr>
          <p:cNvPr id="13" name="Oval 12"/>
          <p:cNvSpPr/>
          <p:nvPr/>
        </p:nvSpPr>
        <p:spPr>
          <a:xfrm>
            <a:off x="1742232" y="130476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A</a:t>
            </a:r>
          </a:p>
        </p:txBody>
      </p:sp>
      <p:sp>
        <p:nvSpPr>
          <p:cNvPr id="14" name="Oval 13"/>
          <p:cNvSpPr/>
          <p:nvPr/>
        </p:nvSpPr>
        <p:spPr>
          <a:xfrm>
            <a:off x="1788204" y="267291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B</a:t>
            </a:r>
          </a:p>
        </p:txBody>
      </p:sp>
      <p:sp>
        <p:nvSpPr>
          <p:cNvPr id="15" name="Oval 14"/>
          <p:cNvSpPr/>
          <p:nvPr/>
        </p:nvSpPr>
        <p:spPr>
          <a:xfrm>
            <a:off x="1788204" y="403934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C</a:t>
            </a:r>
          </a:p>
        </p:txBody>
      </p:sp>
      <p:sp>
        <p:nvSpPr>
          <p:cNvPr id="16" name="Oval 15"/>
          <p:cNvSpPr/>
          <p:nvPr/>
        </p:nvSpPr>
        <p:spPr>
          <a:xfrm>
            <a:off x="1793516" y="543645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a:t>
            </a:r>
          </a:p>
        </p:txBody>
      </p:sp>
      <p:sp>
        <p:nvSpPr>
          <p:cNvPr id="19" name="AutoShape 2"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4"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pixabay.com/static/uploads/photo/2013/07/12/18/41/explosion-153710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660" y="1125170"/>
            <a:ext cx="1424834" cy="13023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pixabay.com/static/uploads/photo/2013/07/12/18/41/explosion-153710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660" y="3857926"/>
            <a:ext cx="1424834" cy="130238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269373" y="2672916"/>
            <a:ext cx="2268845" cy="23923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libri" pitchFamily="34" charset="0"/>
              </a:rPr>
              <a:t>Bonus 1</a:t>
            </a:r>
            <a:br>
              <a:rPr lang="en-GB" sz="2800" b="1" dirty="0">
                <a:solidFill>
                  <a:schemeClr val="bg1"/>
                </a:solidFill>
                <a:latin typeface="Calibri" pitchFamily="34" charset="0"/>
              </a:rPr>
            </a:br>
            <a:r>
              <a:rPr lang="en-GB" dirty="0">
                <a:solidFill>
                  <a:schemeClr val="bg1"/>
                </a:solidFill>
                <a:latin typeface="Calibri" pitchFamily="34" charset="0"/>
              </a:rPr>
              <a:t>Many European counties ‘scrambled’ to grab parts of which continent in the 1800’s?</a:t>
            </a:r>
            <a:br>
              <a:rPr lang="en-GB" sz="2800" b="1" dirty="0">
                <a:solidFill>
                  <a:schemeClr val="tx1"/>
                </a:solidFill>
                <a:latin typeface="Candara" pitchFamily="34" charset="0"/>
              </a:rPr>
            </a:br>
            <a:endParaRPr lang="en-GB" sz="2800" b="1" dirty="0">
              <a:solidFill>
                <a:schemeClr val="tx1"/>
              </a:solidFill>
              <a:latin typeface="Candara" pitchFamily="34" charset="0"/>
            </a:endParaRPr>
          </a:p>
        </p:txBody>
      </p:sp>
    </p:spTree>
    <p:extLst>
      <p:ext uri="{BB962C8B-B14F-4D97-AF65-F5344CB8AC3E}">
        <p14:creationId xmlns:p14="http://schemas.microsoft.com/office/powerpoint/2010/main" val="17759894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1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081064" y="2461012"/>
            <a:ext cx="8064896" cy="1200329"/>
          </a:xfrm>
          <a:prstGeom prst="rect">
            <a:avLst/>
          </a:prstGeom>
          <a:noFill/>
        </p:spPr>
        <p:txBody>
          <a:bodyPr wrap="square" rtlCol="0">
            <a:spAutoFit/>
          </a:bodyPr>
          <a:lstStyle/>
          <a:p>
            <a:pPr algn="ctr"/>
            <a:r>
              <a:rPr lang="en-GB" sz="7200" dirty="0">
                <a:latin typeface="Calibri" pitchFamily="34" charset="0"/>
              </a:rPr>
              <a:t>Africa</a:t>
            </a:r>
          </a:p>
        </p:txBody>
      </p:sp>
    </p:spTree>
    <p:extLst>
      <p:ext uri="{BB962C8B-B14F-4D97-AF65-F5344CB8AC3E}">
        <p14:creationId xmlns:p14="http://schemas.microsoft.com/office/powerpoint/2010/main" val="11034276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715879" y="188641"/>
            <a:ext cx="8784976" cy="907941"/>
          </a:xfrm>
          <a:prstGeom prst="rect">
            <a:avLst/>
          </a:prstGeom>
          <a:noFill/>
        </p:spPr>
        <p:txBody>
          <a:bodyPr wrap="square" rtlCol="0">
            <a:spAutoFit/>
          </a:bodyPr>
          <a:lstStyle/>
          <a:p>
            <a:pPr algn="ctr"/>
            <a:r>
              <a:rPr lang="en-GB" sz="2800" b="1" dirty="0">
                <a:latin typeface="Calibri" pitchFamily="34" charset="0"/>
              </a:rPr>
              <a:t>3: Which countries signed the Triple Alliance?</a:t>
            </a:r>
            <a:r>
              <a:rPr lang="en-GB" sz="2500" b="1" dirty="0">
                <a:latin typeface="Calibri" pitchFamily="34" charset="0"/>
              </a:rPr>
              <a:t> </a:t>
            </a:r>
            <a:br>
              <a:rPr lang="en-GB" sz="2500" b="1" dirty="0">
                <a:latin typeface="Calibri" pitchFamily="34" charset="0"/>
              </a:rPr>
            </a:br>
            <a:endParaRPr lang="en-GB" sz="2500" b="1" dirty="0">
              <a:latin typeface="Calibri" pitchFamily="34" charset="0"/>
            </a:endParaRPr>
          </a:p>
        </p:txBody>
      </p:sp>
      <p:sp>
        <p:nvSpPr>
          <p:cNvPr id="6" name="Rectangle 5"/>
          <p:cNvSpPr/>
          <p:nvPr/>
        </p:nvSpPr>
        <p:spPr>
          <a:xfrm>
            <a:off x="2367771" y="1268760"/>
            <a:ext cx="4990256" cy="100811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Germany , Russia,</a:t>
            </a:r>
            <a:br>
              <a:rPr lang="en-GB" sz="2800" b="1" dirty="0">
                <a:solidFill>
                  <a:schemeClr val="bg1"/>
                </a:solidFill>
                <a:latin typeface="Candara" pitchFamily="34" charset="0"/>
              </a:rPr>
            </a:br>
            <a:r>
              <a:rPr lang="en-GB" sz="2800" b="1" dirty="0">
                <a:solidFill>
                  <a:schemeClr val="bg1"/>
                </a:solidFill>
                <a:latin typeface="Candara" pitchFamily="34" charset="0"/>
              </a:rPr>
              <a:t> Italy</a:t>
            </a:r>
          </a:p>
        </p:txBody>
      </p:sp>
      <p:sp>
        <p:nvSpPr>
          <p:cNvPr id="10" name="Rectangle 9"/>
          <p:cNvSpPr/>
          <p:nvPr/>
        </p:nvSpPr>
        <p:spPr>
          <a:xfrm>
            <a:off x="2392567" y="2636912"/>
            <a:ext cx="4990256" cy="1008112"/>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Austria –Hungary, </a:t>
            </a:r>
            <a:br>
              <a:rPr lang="en-GB" sz="2800" b="1" dirty="0">
                <a:solidFill>
                  <a:schemeClr val="bg1"/>
                </a:solidFill>
                <a:latin typeface="Candara" pitchFamily="34" charset="0"/>
              </a:rPr>
            </a:br>
            <a:r>
              <a:rPr lang="en-GB" sz="2800" b="1" dirty="0">
                <a:solidFill>
                  <a:schemeClr val="bg1"/>
                </a:solidFill>
                <a:latin typeface="Candara" pitchFamily="34" charset="0"/>
              </a:rPr>
              <a:t>Italy,  France</a:t>
            </a:r>
          </a:p>
        </p:txBody>
      </p:sp>
      <p:sp>
        <p:nvSpPr>
          <p:cNvPr id="11" name="Rectangle 10"/>
          <p:cNvSpPr/>
          <p:nvPr/>
        </p:nvSpPr>
        <p:spPr>
          <a:xfrm>
            <a:off x="2424080" y="4005064"/>
            <a:ext cx="4990256" cy="100811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Russia, Britain,</a:t>
            </a:r>
            <a:br>
              <a:rPr lang="en-GB" sz="2800" b="1" dirty="0">
                <a:solidFill>
                  <a:schemeClr val="bg1"/>
                </a:solidFill>
                <a:latin typeface="Candara" pitchFamily="34" charset="0"/>
              </a:rPr>
            </a:br>
            <a:r>
              <a:rPr lang="en-GB" sz="2800" b="1" dirty="0">
                <a:solidFill>
                  <a:schemeClr val="bg1"/>
                </a:solidFill>
                <a:latin typeface="Candara" pitchFamily="34" charset="0"/>
              </a:rPr>
              <a:t>France</a:t>
            </a:r>
          </a:p>
        </p:txBody>
      </p:sp>
      <p:sp>
        <p:nvSpPr>
          <p:cNvPr id="12" name="Rectangle 11"/>
          <p:cNvSpPr/>
          <p:nvPr/>
        </p:nvSpPr>
        <p:spPr>
          <a:xfrm>
            <a:off x="2367771" y="5400452"/>
            <a:ext cx="4990256" cy="1008112"/>
          </a:xfrm>
          <a:prstGeom prst="rect">
            <a:avLst/>
          </a:prstGeom>
          <a:solidFill>
            <a:schemeClr val="accent3">
              <a:lumMod val="60000"/>
              <a:lumOff val="40000"/>
            </a:schemeClr>
          </a:soli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Austria-Hungary,</a:t>
            </a:r>
            <a:br>
              <a:rPr lang="en-GB" sz="2800" b="1" dirty="0">
                <a:solidFill>
                  <a:schemeClr val="bg1"/>
                </a:solidFill>
                <a:latin typeface="Candara" pitchFamily="34" charset="0"/>
              </a:rPr>
            </a:br>
            <a:r>
              <a:rPr lang="en-GB" sz="2800" b="1" dirty="0">
                <a:solidFill>
                  <a:schemeClr val="bg1"/>
                </a:solidFill>
                <a:latin typeface="Candara" pitchFamily="34" charset="0"/>
              </a:rPr>
              <a:t>Germany, Italy</a:t>
            </a:r>
          </a:p>
        </p:txBody>
      </p:sp>
      <p:sp>
        <p:nvSpPr>
          <p:cNvPr id="13" name="Oval 12"/>
          <p:cNvSpPr/>
          <p:nvPr/>
        </p:nvSpPr>
        <p:spPr>
          <a:xfrm>
            <a:off x="1742232" y="130476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A</a:t>
            </a:r>
          </a:p>
        </p:txBody>
      </p:sp>
      <p:sp>
        <p:nvSpPr>
          <p:cNvPr id="14" name="Oval 13"/>
          <p:cNvSpPr/>
          <p:nvPr/>
        </p:nvSpPr>
        <p:spPr>
          <a:xfrm>
            <a:off x="1788204" y="267291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B</a:t>
            </a:r>
          </a:p>
        </p:txBody>
      </p:sp>
      <p:sp>
        <p:nvSpPr>
          <p:cNvPr id="15" name="Oval 14"/>
          <p:cNvSpPr/>
          <p:nvPr/>
        </p:nvSpPr>
        <p:spPr>
          <a:xfrm>
            <a:off x="1788204" y="403934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C</a:t>
            </a:r>
          </a:p>
        </p:txBody>
      </p:sp>
      <p:sp>
        <p:nvSpPr>
          <p:cNvPr id="16" name="Oval 15"/>
          <p:cNvSpPr/>
          <p:nvPr/>
        </p:nvSpPr>
        <p:spPr>
          <a:xfrm>
            <a:off x="1793516" y="543645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a:t>
            </a:r>
          </a:p>
        </p:txBody>
      </p:sp>
      <p:sp>
        <p:nvSpPr>
          <p:cNvPr id="17" name="Rectangle 16"/>
          <p:cNvSpPr/>
          <p:nvPr/>
        </p:nvSpPr>
        <p:spPr>
          <a:xfrm>
            <a:off x="7968209" y="1252724"/>
            <a:ext cx="2268845" cy="23923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libri" pitchFamily="34" charset="0"/>
              </a:rPr>
              <a:t>Bonus 1</a:t>
            </a:r>
            <a:br>
              <a:rPr lang="en-GB" sz="2800" b="1" dirty="0">
                <a:solidFill>
                  <a:schemeClr val="bg1"/>
                </a:solidFill>
                <a:latin typeface="Calibri" pitchFamily="34" charset="0"/>
              </a:rPr>
            </a:br>
            <a:r>
              <a:rPr lang="en-GB" sz="2400" dirty="0">
                <a:solidFill>
                  <a:schemeClr val="bg1"/>
                </a:solidFill>
                <a:latin typeface="Calibri" pitchFamily="34" charset="0"/>
              </a:rPr>
              <a:t>In what year was the Triple Alliance </a:t>
            </a:r>
            <a:br>
              <a:rPr lang="en-GB" sz="2400" dirty="0">
                <a:solidFill>
                  <a:schemeClr val="bg1"/>
                </a:solidFill>
                <a:latin typeface="Calibri" pitchFamily="34" charset="0"/>
              </a:rPr>
            </a:br>
            <a:r>
              <a:rPr lang="en-GB" sz="2400" dirty="0">
                <a:solidFill>
                  <a:schemeClr val="bg1"/>
                </a:solidFill>
                <a:latin typeface="Calibri" pitchFamily="34" charset="0"/>
              </a:rPr>
              <a:t>signed?</a:t>
            </a:r>
            <a:br>
              <a:rPr lang="en-GB" sz="2800" b="1" dirty="0">
                <a:solidFill>
                  <a:schemeClr val="bg1"/>
                </a:solidFill>
                <a:latin typeface="Candara" pitchFamily="34" charset="0"/>
              </a:rPr>
            </a:br>
            <a:endParaRPr lang="en-GB" sz="2800" b="1" dirty="0">
              <a:solidFill>
                <a:schemeClr val="bg1"/>
              </a:solidFill>
              <a:latin typeface="Candara" pitchFamily="34" charset="0"/>
            </a:endParaRPr>
          </a:p>
        </p:txBody>
      </p:sp>
      <p:sp>
        <p:nvSpPr>
          <p:cNvPr id="19" name="AutoShape 2"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4"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pixabay.com/static/uploads/photo/2013/07/12/18/41/explosion-153710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660" y="5162633"/>
            <a:ext cx="1424834" cy="130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156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1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081064" y="2461013"/>
            <a:ext cx="8064896" cy="1200329"/>
          </a:xfrm>
          <a:prstGeom prst="rect">
            <a:avLst/>
          </a:prstGeom>
          <a:noFill/>
        </p:spPr>
        <p:txBody>
          <a:bodyPr wrap="square" rtlCol="0">
            <a:spAutoFit/>
          </a:bodyPr>
          <a:lstStyle/>
          <a:p>
            <a:pPr algn="ctr"/>
            <a:r>
              <a:rPr lang="en-GB" sz="7200" dirty="0">
                <a:latin typeface="Calibri" pitchFamily="34" charset="0"/>
              </a:rPr>
              <a:t>1882</a:t>
            </a:r>
          </a:p>
        </p:txBody>
      </p:sp>
    </p:spTree>
    <p:extLst>
      <p:ext uri="{BB962C8B-B14F-4D97-AF65-F5344CB8AC3E}">
        <p14:creationId xmlns:p14="http://schemas.microsoft.com/office/powerpoint/2010/main" val="30458162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5879" y="188641"/>
            <a:ext cx="8784976" cy="907941"/>
          </a:xfrm>
          <a:prstGeom prst="rect">
            <a:avLst/>
          </a:prstGeom>
          <a:noFill/>
        </p:spPr>
        <p:txBody>
          <a:bodyPr wrap="square" rtlCol="0">
            <a:spAutoFit/>
          </a:bodyPr>
          <a:lstStyle/>
          <a:p>
            <a:pPr algn="ctr"/>
            <a:r>
              <a:rPr lang="en-GB" sz="2800" b="1" dirty="0">
                <a:latin typeface="Calibri" pitchFamily="34" charset="0"/>
              </a:rPr>
              <a:t>4 : Which statement best describes the Bosnian Crisis?</a:t>
            </a:r>
            <a:br>
              <a:rPr lang="en-GB" sz="2500" b="1" dirty="0">
                <a:latin typeface="Calibri" pitchFamily="34" charset="0"/>
              </a:rPr>
            </a:br>
            <a:endParaRPr lang="en-GB" sz="2500" b="1" dirty="0">
              <a:latin typeface="Calibri" pitchFamily="34" charset="0"/>
            </a:endParaRPr>
          </a:p>
        </p:txBody>
      </p:sp>
      <p:sp>
        <p:nvSpPr>
          <p:cNvPr id="6" name="Rectangle 5"/>
          <p:cNvSpPr/>
          <p:nvPr/>
        </p:nvSpPr>
        <p:spPr>
          <a:xfrm>
            <a:off x="2367771" y="1268760"/>
            <a:ext cx="4990256" cy="100811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A war between</a:t>
            </a:r>
            <a:br>
              <a:rPr lang="en-GB" sz="2800" b="1" dirty="0">
                <a:solidFill>
                  <a:schemeClr val="bg1"/>
                </a:solidFill>
                <a:latin typeface="Candara" pitchFamily="34" charset="0"/>
              </a:rPr>
            </a:br>
            <a:r>
              <a:rPr lang="en-GB" sz="2800" b="1" dirty="0">
                <a:solidFill>
                  <a:schemeClr val="bg1"/>
                </a:solidFill>
                <a:latin typeface="Candara" pitchFamily="34" charset="0"/>
              </a:rPr>
              <a:t> Serbia and Bosnia</a:t>
            </a:r>
          </a:p>
        </p:txBody>
      </p:sp>
      <p:sp>
        <p:nvSpPr>
          <p:cNvPr id="10" name="Rectangle 9"/>
          <p:cNvSpPr/>
          <p:nvPr/>
        </p:nvSpPr>
        <p:spPr>
          <a:xfrm>
            <a:off x="2392567" y="2636912"/>
            <a:ext cx="4990256" cy="1008112"/>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A disagreement over </a:t>
            </a:r>
            <a:br>
              <a:rPr lang="en-GB" sz="2800" b="1" dirty="0">
                <a:solidFill>
                  <a:schemeClr val="bg1"/>
                </a:solidFill>
                <a:latin typeface="Candara" pitchFamily="34" charset="0"/>
              </a:rPr>
            </a:br>
            <a:r>
              <a:rPr lang="en-GB" sz="2800" b="1" dirty="0">
                <a:solidFill>
                  <a:schemeClr val="bg1"/>
                </a:solidFill>
                <a:latin typeface="Candara" pitchFamily="34" charset="0"/>
              </a:rPr>
              <a:t>the control of Bosnia</a:t>
            </a:r>
          </a:p>
        </p:txBody>
      </p:sp>
      <p:sp>
        <p:nvSpPr>
          <p:cNvPr id="11" name="Rectangle 10"/>
          <p:cNvSpPr/>
          <p:nvPr/>
        </p:nvSpPr>
        <p:spPr>
          <a:xfrm>
            <a:off x="2424080" y="4005064"/>
            <a:ext cx="4990256" cy="100811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Russia invaded </a:t>
            </a:r>
            <a:br>
              <a:rPr lang="en-GB" sz="2800" b="1" dirty="0">
                <a:solidFill>
                  <a:schemeClr val="bg1"/>
                </a:solidFill>
                <a:latin typeface="Candara" pitchFamily="34" charset="0"/>
              </a:rPr>
            </a:br>
            <a:r>
              <a:rPr lang="en-GB" sz="2800" b="1" dirty="0">
                <a:solidFill>
                  <a:schemeClr val="bg1"/>
                </a:solidFill>
                <a:latin typeface="Candara" pitchFamily="34" charset="0"/>
              </a:rPr>
              <a:t>the Balkans</a:t>
            </a:r>
          </a:p>
        </p:txBody>
      </p:sp>
      <p:sp>
        <p:nvSpPr>
          <p:cNvPr id="12" name="Rectangle 11"/>
          <p:cNvSpPr/>
          <p:nvPr/>
        </p:nvSpPr>
        <p:spPr>
          <a:xfrm>
            <a:off x="2367771" y="5400452"/>
            <a:ext cx="4990256" cy="1008112"/>
          </a:xfrm>
          <a:prstGeom prst="rect">
            <a:avLst/>
          </a:prstGeom>
          <a:solidFill>
            <a:schemeClr val="accent3">
              <a:lumMod val="60000"/>
              <a:lumOff val="40000"/>
            </a:schemeClr>
          </a:soli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Serbia taking over</a:t>
            </a:r>
            <a:br>
              <a:rPr lang="en-GB" sz="2800" b="1" dirty="0">
                <a:solidFill>
                  <a:schemeClr val="bg1"/>
                </a:solidFill>
                <a:latin typeface="Candara" pitchFamily="34" charset="0"/>
              </a:rPr>
            </a:br>
            <a:r>
              <a:rPr lang="en-GB" sz="2800" b="1" dirty="0">
                <a:solidFill>
                  <a:schemeClr val="bg1"/>
                </a:solidFill>
                <a:latin typeface="Candara" pitchFamily="34" charset="0"/>
              </a:rPr>
              <a:t>Bosnia</a:t>
            </a:r>
          </a:p>
        </p:txBody>
      </p:sp>
      <p:sp>
        <p:nvSpPr>
          <p:cNvPr id="13" name="Oval 12"/>
          <p:cNvSpPr/>
          <p:nvPr/>
        </p:nvSpPr>
        <p:spPr>
          <a:xfrm>
            <a:off x="1742232" y="130476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A</a:t>
            </a:r>
          </a:p>
        </p:txBody>
      </p:sp>
      <p:sp>
        <p:nvSpPr>
          <p:cNvPr id="14" name="Oval 13"/>
          <p:cNvSpPr/>
          <p:nvPr/>
        </p:nvSpPr>
        <p:spPr>
          <a:xfrm>
            <a:off x="1788204" y="267291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B</a:t>
            </a:r>
          </a:p>
        </p:txBody>
      </p:sp>
      <p:sp>
        <p:nvSpPr>
          <p:cNvPr id="15" name="Oval 14"/>
          <p:cNvSpPr/>
          <p:nvPr/>
        </p:nvSpPr>
        <p:spPr>
          <a:xfrm>
            <a:off x="1788204" y="403934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C</a:t>
            </a:r>
          </a:p>
        </p:txBody>
      </p:sp>
      <p:sp>
        <p:nvSpPr>
          <p:cNvPr id="16" name="Oval 15"/>
          <p:cNvSpPr/>
          <p:nvPr/>
        </p:nvSpPr>
        <p:spPr>
          <a:xfrm>
            <a:off x="1793516" y="543645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a:t>
            </a:r>
          </a:p>
        </p:txBody>
      </p:sp>
      <p:sp>
        <p:nvSpPr>
          <p:cNvPr id="17" name="Rectangle 16"/>
          <p:cNvSpPr/>
          <p:nvPr/>
        </p:nvSpPr>
        <p:spPr>
          <a:xfrm>
            <a:off x="7968209" y="1252724"/>
            <a:ext cx="2268845" cy="23923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libri" pitchFamily="34" charset="0"/>
              </a:rPr>
              <a:t>Bonus 1</a:t>
            </a:r>
            <a:br>
              <a:rPr lang="en-GB" sz="2800" b="1" dirty="0">
                <a:solidFill>
                  <a:schemeClr val="bg1"/>
                </a:solidFill>
                <a:latin typeface="Calibri" pitchFamily="34" charset="0"/>
              </a:rPr>
            </a:br>
            <a:r>
              <a:rPr lang="en-GB" sz="2400" dirty="0">
                <a:solidFill>
                  <a:schemeClr val="bg1"/>
                </a:solidFill>
                <a:latin typeface="Calibri" pitchFamily="34" charset="0"/>
              </a:rPr>
              <a:t>Which country controlled Bosnia in 1908?</a:t>
            </a:r>
            <a:br>
              <a:rPr lang="en-GB" sz="2800" b="1" dirty="0">
                <a:solidFill>
                  <a:schemeClr val="bg1"/>
                </a:solidFill>
                <a:latin typeface="Candara" pitchFamily="34" charset="0"/>
              </a:rPr>
            </a:br>
            <a:endParaRPr lang="en-GB" sz="2800" b="1" dirty="0">
              <a:solidFill>
                <a:schemeClr val="bg1"/>
              </a:solidFill>
              <a:latin typeface="Candara" pitchFamily="34" charset="0"/>
            </a:endParaRPr>
          </a:p>
        </p:txBody>
      </p:sp>
      <p:sp>
        <p:nvSpPr>
          <p:cNvPr id="19" name="AutoShape 2"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4"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pixabay.com/static/uploads/photo/2013/07/12/18/41/explosion-153710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839" y="2472172"/>
            <a:ext cx="1424834" cy="130238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966784" y="4059013"/>
            <a:ext cx="2268845" cy="23923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libri" pitchFamily="34" charset="0"/>
              </a:rPr>
              <a:t>Bonus 2</a:t>
            </a:r>
            <a:br>
              <a:rPr lang="en-GB" sz="2800" b="1" dirty="0">
                <a:solidFill>
                  <a:schemeClr val="bg1"/>
                </a:solidFill>
                <a:latin typeface="Calibri" pitchFamily="34" charset="0"/>
              </a:rPr>
            </a:br>
            <a:r>
              <a:rPr lang="en-GB" sz="2000" dirty="0">
                <a:solidFill>
                  <a:schemeClr val="bg1"/>
                </a:solidFill>
                <a:latin typeface="Calibri" pitchFamily="34" charset="0"/>
              </a:rPr>
              <a:t>To what Balkan country did many Bosnians want to join with?</a:t>
            </a:r>
            <a:br>
              <a:rPr lang="en-GB" sz="2800" b="1" dirty="0">
                <a:solidFill>
                  <a:schemeClr val="tx1"/>
                </a:solidFill>
                <a:latin typeface="Candara" pitchFamily="34" charset="0"/>
              </a:rPr>
            </a:br>
            <a:endParaRPr lang="en-GB" sz="2800" b="1" dirty="0">
              <a:solidFill>
                <a:schemeClr val="tx1"/>
              </a:solidFill>
              <a:latin typeface="Candara" pitchFamily="34" charset="0"/>
            </a:endParaRPr>
          </a:p>
        </p:txBody>
      </p:sp>
    </p:spTree>
    <p:extLst>
      <p:ext uri="{BB962C8B-B14F-4D97-AF65-F5344CB8AC3E}">
        <p14:creationId xmlns:p14="http://schemas.microsoft.com/office/powerpoint/2010/main" val="35756269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1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3592" y="1556792"/>
            <a:ext cx="7200800" cy="3416320"/>
          </a:xfrm>
          <a:prstGeom prst="rect">
            <a:avLst/>
          </a:prstGeom>
          <a:noFill/>
        </p:spPr>
        <p:txBody>
          <a:bodyPr wrap="square" rtlCol="0">
            <a:spAutoFit/>
          </a:bodyPr>
          <a:lstStyle/>
          <a:p>
            <a:r>
              <a:rPr lang="en-GB" sz="7200" dirty="0">
                <a:latin typeface="Calibri" pitchFamily="34" charset="0"/>
              </a:rPr>
              <a:t>1. Austria-Hungary</a:t>
            </a:r>
            <a:br>
              <a:rPr lang="en-GB" sz="7200" dirty="0">
                <a:latin typeface="Calibri" pitchFamily="34" charset="0"/>
              </a:rPr>
            </a:br>
            <a:br>
              <a:rPr lang="en-GB" sz="7200" dirty="0">
                <a:latin typeface="Calibri" pitchFamily="34" charset="0"/>
              </a:rPr>
            </a:br>
            <a:r>
              <a:rPr lang="en-GB" sz="7200" dirty="0">
                <a:latin typeface="Calibri" pitchFamily="34" charset="0"/>
              </a:rPr>
              <a:t>2. Serbia</a:t>
            </a:r>
          </a:p>
        </p:txBody>
      </p:sp>
    </p:spTree>
    <p:extLst>
      <p:ext uri="{BB962C8B-B14F-4D97-AF65-F5344CB8AC3E}">
        <p14:creationId xmlns:p14="http://schemas.microsoft.com/office/powerpoint/2010/main" val="22826658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981D76-30AE-4159-ABF2-17F5941B9FFC}"/>
              </a:ext>
            </a:extLst>
          </p:cNvPr>
          <p:cNvPicPr>
            <a:picLocks noChangeAspect="1"/>
          </p:cNvPicPr>
          <p:nvPr/>
        </p:nvPicPr>
        <p:blipFill rotWithShape="1">
          <a:blip r:embed="rId2"/>
          <a:srcRect l="16719" t="16718" r="17656" b="7479"/>
          <a:stretch/>
        </p:blipFill>
        <p:spPr>
          <a:xfrm>
            <a:off x="701625" y="635410"/>
            <a:ext cx="8858251" cy="5587180"/>
          </a:xfrm>
          <a:prstGeom prst="rect">
            <a:avLst/>
          </a:prstGeom>
          <a:ln w="228600" cap="sq" cmpd="thickThin">
            <a:solidFill>
              <a:srgbClr val="000000"/>
            </a:solidFill>
            <a:prstDash val="solid"/>
            <a:miter lim="800000"/>
          </a:ln>
          <a:effectLst>
            <a:innerShdw blurRad="76200">
              <a:srgbClr val="000000"/>
            </a:innerShdw>
          </a:effectLst>
        </p:spPr>
      </p:pic>
      <p:pic>
        <p:nvPicPr>
          <p:cNvPr id="18" name="Picture 4" descr="Image result for forward button no background">
            <a:extLst>
              <a:ext uri="{FF2B5EF4-FFF2-40B4-BE49-F238E27FC236}">
                <a16:creationId xmlns:a16="http://schemas.microsoft.com/office/drawing/2014/main" id="{355C69EC-8079-42BE-9A27-7315E9928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5574" y="2400301"/>
            <a:ext cx="2025926" cy="20259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2A02CC6-9CF0-49F9-A23B-7278AEE23CCE}"/>
              </a:ext>
            </a:extLst>
          </p:cNvPr>
          <p:cNvSpPr txBox="1"/>
          <p:nvPr/>
        </p:nvSpPr>
        <p:spPr>
          <a:xfrm>
            <a:off x="858129" y="745384"/>
            <a:ext cx="4501662" cy="430887"/>
          </a:xfrm>
          <a:prstGeom prst="rect">
            <a:avLst/>
          </a:prstGeom>
          <a:solidFill>
            <a:schemeClr val="tx1"/>
          </a:solidFill>
        </p:spPr>
        <p:txBody>
          <a:bodyPr wrap="square" rtlCol="0">
            <a:spAutoFit/>
          </a:bodyPr>
          <a:lstStyle/>
          <a:p>
            <a:r>
              <a:rPr lang="en-GB" sz="2200" b="1" dirty="0">
                <a:solidFill>
                  <a:schemeClr val="bg1"/>
                </a:solidFill>
                <a:latin typeface="Calibri" panose="020F0502020204030204" pitchFamily="34" charset="0"/>
                <a:cs typeface="Calibri" panose="020F0502020204030204" pitchFamily="34" charset="0"/>
              </a:rPr>
              <a:t>What could this be …. ?</a:t>
            </a:r>
            <a:r>
              <a:rPr lang="en-GB" sz="2200" b="1" dirty="0">
                <a:latin typeface="Calibri" panose="020F0502020204030204" pitchFamily="34" charset="0"/>
                <a:cs typeface="Calibri" panose="020F0502020204030204" pitchFamily="34" charset="0"/>
              </a:rPr>
              <a:t>is</a:t>
            </a:r>
          </a:p>
        </p:txBody>
      </p:sp>
    </p:spTree>
    <p:extLst>
      <p:ext uri="{BB962C8B-B14F-4D97-AF65-F5344CB8AC3E}">
        <p14:creationId xmlns:p14="http://schemas.microsoft.com/office/powerpoint/2010/main" val="3956882090"/>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715879" y="188640"/>
            <a:ext cx="8784976" cy="969496"/>
          </a:xfrm>
          <a:prstGeom prst="rect">
            <a:avLst/>
          </a:prstGeom>
          <a:noFill/>
        </p:spPr>
        <p:txBody>
          <a:bodyPr wrap="square" rtlCol="0">
            <a:spAutoFit/>
          </a:bodyPr>
          <a:lstStyle/>
          <a:p>
            <a:pPr algn="ctr"/>
            <a:r>
              <a:rPr lang="en-GB" sz="3200" b="1" dirty="0">
                <a:latin typeface="Calibri" pitchFamily="34" charset="0"/>
              </a:rPr>
              <a:t>5 : Which statement is the odd one out? </a:t>
            </a:r>
            <a:br>
              <a:rPr lang="en-GB" sz="2500" b="1" dirty="0">
                <a:latin typeface="Calibri" pitchFamily="34" charset="0"/>
              </a:rPr>
            </a:br>
            <a:endParaRPr lang="en-GB" sz="2500" b="1" dirty="0">
              <a:latin typeface="Calibri" pitchFamily="34" charset="0"/>
            </a:endParaRPr>
          </a:p>
        </p:txBody>
      </p:sp>
      <p:sp>
        <p:nvSpPr>
          <p:cNvPr id="6" name="Rectangle 5"/>
          <p:cNvSpPr/>
          <p:nvPr/>
        </p:nvSpPr>
        <p:spPr>
          <a:xfrm>
            <a:off x="2367771" y="1268760"/>
            <a:ext cx="4990256" cy="100811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Prime Minister</a:t>
            </a:r>
          </a:p>
        </p:txBody>
      </p:sp>
      <p:sp>
        <p:nvSpPr>
          <p:cNvPr id="10" name="Rectangle 9"/>
          <p:cNvSpPr/>
          <p:nvPr/>
        </p:nvSpPr>
        <p:spPr>
          <a:xfrm>
            <a:off x="2392567" y="2636912"/>
            <a:ext cx="4990256" cy="1008112"/>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Kaiser</a:t>
            </a:r>
          </a:p>
        </p:txBody>
      </p:sp>
      <p:sp>
        <p:nvSpPr>
          <p:cNvPr id="11" name="Rectangle 10"/>
          <p:cNvSpPr/>
          <p:nvPr/>
        </p:nvSpPr>
        <p:spPr>
          <a:xfrm>
            <a:off x="2424080" y="4005064"/>
            <a:ext cx="4990256" cy="100811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Tsar</a:t>
            </a:r>
          </a:p>
        </p:txBody>
      </p:sp>
      <p:sp>
        <p:nvSpPr>
          <p:cNvPr id="12" name="Rectangle 11"/>
          <p:cNvSpPr/>
          <p:nvPr/>
        </p:nvSpPr>
        <p:spPr>
          <a:xfrm>
            <a:off x="2367771" y="5400452"/>
            <a:ext cx="4990256" cy="1008112"/>
          </a:xfrm>
          <a:prstGeom prst="rect">
            <a:avLst/>
          </a:prstGeom>
          <a:solidFill>
            <a:schemeClr val="accent3">
              <a:lumMod val="60000"/>
              <a:lumOff val="40000"/>
            </a:schemeClr>
          </a:soli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King</a:t>
            </a:r>
          </a:p>
        </p:txBody>
      </p:sp>
      <p:sp>
        <p:nvSpPr>
          <p:cNvPr id="13" name="Oval 12"/>
          <p:cNvSpPr/>
          <p:nvPr/>
        </p:nvSpPr>
        <p:spPr>
          <a:xfrm>
            <a:off x="1742232" y="130476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A</a:t>
            </a:r>
          </a:p>
        </p:txBody>
      </p:sp>
      <p:sp>
        <p:nvSpPr>
          <p:cNvPr id="14" name="Oval 13"/>
          <p:cNvSpPr/>
          <p:nvPr/>
        </p:nvSpPr>
        <p:spPr>
          <a:xfrm>
            <a:off x="1788204" y="267291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B</a:t>
            </a:r>
          </a:p>
        </p:txBody>
      </p:sp>
      <p:sp>
        <p:nvSpPr>
          <p:cNvPr id="15" name="Oval 14"/>
          <p:cNvSpPr/>
          <p:nvPr/>
        </p:nvSpPr>
        <p:spPr>
          <a:xfrm>
            <a:off x="1788204" y="403934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C</a:t>
            </a:r>
          </a:p>
        </p:txBody>
      </p:sp>
      <p:sp>
        <p:nvSpPr>
          <p:cNvPr id="16" name="Oval 15"/>
          <p:cNvSpPr/>
          <p:nvPr/>
        </p:nvSpPr>
        <p:spPr>
          <a:xfrm>
            <a:off x="1793516" y="543645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a:t>
            </a:r>
          </a:p>
        </p:txBody>
      </p:sp>
      <p:sp>
        <p:nvSpPr>
          <p:cNvPr id="17" name="Rectangle 16"/>
          <p:cNvSpPr/>
          <p:nvPr/>
        </p:nvSpPr>
        <p:spPr>
          <a:xfrm>
            <a:off x="7968209" y="1252724"/>
            <a:ext cx="2268845" cy="23923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libri" pitchFamily="34" charset="0"/>
              </a:rPr>
              <a:t>Bonus 1</a:t>
            </a:r>
            <a:br>
              <a:rPr lang="en-GB" sz="2800" b="1" dirty="0">
                <a:solidFill>
                  <a:schemeClr val="bg1"/>
                </a:solidFill>
                <a:latin typeface="Calibri" pitchFamily="34" charset="0"/>
              </a:rPr>
            </a:br>
            <a:r>
              <a:rPr lang="en-GB" sz="2400" dirty="0">
                <a:solidFill>
                  <a:schemeClr val="bg1"/>
                </a:solidFill>
                <a:latin typeface="Calibri" pitchFamily="34" charset="0"/>
              </a:rPr>
              <a:t>Who was the British King when WW1</a:t>
            </a:r>
            <a:br>
              <a:rPr lang="en-GB" sz="2400" dirty="0">
                <a:solidFill>
                  <a:schemeClr val="bg1"/>
                </a:solidFill>
                <a:latin typeface="Calibri" pitchFamily="34" charset="0"/>
              </a:rPr>
            </a:br>
            <a:r>
              <a:rPr lang="en-GB" sz="2400" dirty="0">
                <a:solidFill>
                  <a:schemeClr val="bg1"/>
                </a:solidFill>
                <a:latin typeface="Calibri" pitchFamily="34" charset="0"/>
              </a:rPr>
              <a:t>began?</a:t>
            </a:r>
            <a:br>
              <a:rPr lang="en-GB" sz="2800" b="1" dirty="0">
                <a:solidFill>
                  <a:schemeClr val="tx1"/>
                </a:solidFill>
                <a:latin typeface="Candara" pitchFamily="34" charset="0"/>
              </a:rPr>
            </a:br>
            <a:endParaRPr lang="en-GB" sz="2800" b="1" dirty="0">
              <a:solidFill>
                <a:schemeClr val="tx1"/>
              </a:solidFill>
              <a:latin typeface="Candara" pitchFamily="34" charset="0"/>
            </a:endParaRPr>
          </a:p>
        </p:txBody>
      </p:sp>
      <p:sp>
        <p:nvSpPr>
          <p:cNvPr id="19" name="AutoShape 2"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4"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pixabay.com/static/uploads/photo/2013/07/12/18/41/explosion-153710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660" y="1121622"/>
            <a:ext cx="1424834" cy="130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875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1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135560" y="2348881"/>
            <a:ext cx="8064896" cy="1200329"/>
          </a:xfrm>
          <a:prstGeom prst="rect">
            <a:avLst/>
          </a:prstGeom>
          <a:noFill/>
        </p:spPr>
        <p:txBody>
          <a:bodyPr wrap="square" rtlCol="0">
            <a:spAutoFit/>
          </a:bodyPr>
          <a:lstStyle/>
          <a:p>
            <a:pPr algn="ctr"/>
            <a:r>
              <a:rPr lang="en-GB" sz="7200" dirty="0">
                <a:latin typeface="Calibri" pitchFamily="34" charset="0"/>
              </a:rPr>
              <a:t>King George V</a:t>
            </a:r>
          </a:p>
        </p:txBody>
      </p:sp>
    </p:spTree>
    <p:extLst>
      <p:ext uri="{BB962C8B-B14F-4D97-AF65-F5344CB8AC3E}">
        <p14:creationId xmlns:p14="http://schemas.microsoft.com/office/powerpoint/2010/main" val="25089868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715879" y="188641"/>
            <a:ext cx="8784976" cy="1092607"/>
          </a:xfrm>
          <a:prstGeom prst="rect">
            <a:avLst/>
          </a:prstGeom>
          <a:noFill/>
        </p:spPr>
        <p:txBody>
          <a:bodyPr wrap="square" rtlCol="0">
            <a:spAutoFit/>
          </a:bodyPr>
          <a:lstStyle/>
          <a:p>
            <a:r>
              <a:rPr lang="en-GB" sz="4000" b="1" dirty="0">
                <a:latin typeface="Calibri" pitchFamily="34" charset="0"/>
              </a:rPr>
              <a:t>6 : Who is this?</a:t>
            </a:r>
            <a:br>
              <a:rPr lang="en-GB" sz="2500" b="1" dirty="0">
                <a:latin typeface="Calibri" pitchFamily="34" charset="0"/>
              </a:rPr>
            </a:br>
            <a:endParaRPr lang="en-GB" sz="2500" b="1" dirty="0">
              <a:latin typeface="Calibri" pitchFamily="34" charset="0"/>
            </a:endParaRPr>
          </a:p>
        </p:txBody>
      </p:sp>
      <p:sp>
        <p:nvSpPr>
          <p:cNvPr id="6" name="Rectangle 5"/>
          <p:cNvSpPr/>
          <p:nvPr/>
        </p:nvSpPr>
        <p:spPr>
          <a:xfrm>
            <a:off x="2367771" y="1268760"/>
            <a:ext cx="4990256" cy="100811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Kaiser Wilhelm </a:t>
            </a:r>
            <a:br>
              <a:rPr lang="en-GB" sz="2800" b="1" dirty="0">
                <a:solidFill>
                  <a:schemeClr val="bg1"/>
                </a:solidFill>
                <a:latin typeface="Candara" pitchFamily="34" charset="0"/>
              </a:rPr>
            </a:br>
            <a:r>
              <a:rPr lang="en-GB" sz="2800" b="1" dirty="0">
                <a:solidFill>
                  <a:schemeClr val="bg1"/>
                </a:solidFill>
                <a:latin typeface="Candara" pitchFamily="34" charset="0"/>
              </a:rPr>
              <a:t>of Germany</a:t>
            </a:r>
          </a:p>
        </p:txBody>
      </p:sp>
      <p:sp>
        <p:nvSpPr>
          <p:cNvPr id="10" name="Rectangle 9"/>
          <p:cNvSpPr/>
          <p:nvPr/>
        </p:nvSpPr>
        <p:spPr>
          <a:xfrm>
            <a:off x="2392567" y="2636912"/>
            <a:ext cx="4990256" cy="1008112"/>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Tsar Nicholas II </a:t>
            </a:r>
            <a:br>
              <a:rPr lang="en-GB" sz="2800" b="1" dirty="0">
                <a:solidFill>
                  <a:schemeClr val="bg1"/>
                </a:solidFill>
                <a:latin typeface="Candara" pitchFamily="34" charset="0"/>
              </a:rPr>
            </a:br>
            <a:r>
              <a:rPr lang="en-GB" sz="2800" b="1" dirty="0">
                <a:solidFill>
                  <a:schemeClr val="bg1"/>
                </a:solidFill>
                <a:latin typeface="Candara" pitchFamily="34" charset="0"/>
              </a:rPr>
              <a:t>Of Russia</a:t>
            </a:r>
          </a:p>
        </p:txBody>
      </p:sp>
      <p:sp>
        <p:nvSpPr>
          <p:cNvPr id="11" name="Rectangle 10"/>
          <p:cNvSpPr/>
          <p:nvPr/>
        </p:nvSpPr>
        <p:spPr>
          <a:xfrm>
            <a:off x="2424080" y="4005064"/>
            <a:ext cx="4990256" cy="100811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King George V</a:t>
            </a:r>
            <a:br>
              <a:rPr lang="en-GB" sz="2800" b="1" dirty="0">
                <a:solidFill>
                  <a:schemeClr val="bg1"/>
                </a:solidFill>
                <a:latin typeface="Candara" pitchFamily="34" charset="0"/>
              </a:rPr>
            </a:br>
            <a:r>
              <a:rPr lang="en-GB" sz="2800" b="1" dirty="0">
                <a:solidFill>
                  <a:schemeClr val="bg1"/>
                </a:solidFill>
                <a:latin typeface="Candara" pitchFamily="34" charset="0"/>
              </a:rPr>
              <a:t>Britain</a:t>
            </a:r>
          </a:p>
        </p:txBody>
      </p:sp>
      <p:sp>
        <p:nvSpPr>
          <p:cNvPr id="12" name="Rectangle 11"/>
          <p:cNvSpPr/>
          <p:nvPr/>
        </p:nvSpPr>
        <p:spPr>
          <a:xfrm>
            <a:off x="2367771" y="5400452"/>
            <a:ext cx="4990256" cy="1008112"/>
          </a:xfrm>
          <a:prstGeom prst="rect">
            <a:avLst/>
          </a:prstGeom>
          <a:solidFill>
            <a:schemeClr val="accent3">
              <a:lumMod val="60000"/>
              <a:lumOff val="40000"/>
            </a:schemeClr>
          </a:soli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Captain Birdseye</a:t>
            </a:r>
          </a:p>
        </p:txBody>
      </p:sp>
      <p:sp>
        <p:nvSpPr>
          <p:cNvPr id="13" name="Oval 12"/>
          <p:cNvSpPr/>
          <p:nvPr/>
        </p:nvSpPr>
        <p:spPr>
          <a:xfrm>
            <a:off x="1742232" y="130476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A</a:t>
            </a:r>
          </a:p>
        </p:txBody>
      </p:sp>
      <p:sp>
        <p:nvSpPr>
          <p:cNvPr id="14" name="Oval 13"/>
          <p:cNvSpPr/>
          <p:nvPr/>
        </p:nvSpPr>
        <p:spPr>
          <a:xfrm>
            <a:off x="1788204" y="267291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B</a:t>
            </a:r>
          </a:p>
        </p:txBody>
      </p:sp>
      <p:sp>
        <p:nvSpPr>
          <p:cNvPr id="15" name="Oval 14"/>
          <p:cNvSpPr/>
          <p:nvPr/>
        </p:nvSpPr>
        <p:spPr>
          <a:xfrm>
            <a:off x="1788204" y="403934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C</a:t>
            </a:r>
          </a:p>
        </p:txBody>
      </p:sp>
      <p:sp>
        <p:nvSpPr>
          <p:cNvPr id="16" name="Oval 15"/>
          <p:cNvSpPr/>
          <p:nvPr/>
        </p:nvSpPr>
        <p:spPr>
          <a:xfrm>
            <a:off x="1793516" y="543645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a:t>
            </a:r>
          </a:p>
        </p:txBody>
      </p:sp>
      <p:sp>
        <p:nvSpPr>
          <p:cNvPr id="19" name="AutoShape 2"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4"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pixabay.com/static/uploads/photo/2013/07/12/18/41/explosion-153710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660" y="2489774"/>
            <a:ext cx="1424834" cy="130238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966784" y="4059013"/>
            <a:ext cx="2268845" cy="23923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libri" pitchFamily="34" charset="0"/>
              </a:rPr>
              <a:t>Bonus 1</a:t>
            </a:r>
            <a:br>
              <a:rPr lang="en-GB" sz="2800" b="1" dirty="0">
                <a:solidFill>
                  <a:schemeClr val="bg1"/>
                </a:solidFill>
                <a:latin typeface="Calibri" pitchFamily="34" charset="0"/>
              </a:rPr>
            </a:br>
            <a:r>
              <a:rPr lang="en-GB" sz="2800" dirty="0">
                <a:solidFill>
                  <a:schemeClr val="bg1"/>
                </a:solidFill>
                <a:latin typeface="Calibri" pitchFamily="34" charset="0"/>
              </a:rPr>
              <a:t>Which of A, B and C were cousins?</a:t>
            </a:r>
            <a:br>
              <a:rPr lang="en-GB" sz="2800" b="1" dirty="0">
                <a:solidFill>
                  <a:schemeClr val="bg1"/>
                </a:solidFill>
                <a:latin typeface="Candara" pitchFamily="34" charset="0"/>
              </a:rPr>
            </a:br>
            <a:endParaRPr lang="en-GB" sz="2800" b="1" dirty="0">
              <a:solidFill>
                <a:schemeClr val="bg1"/>
              </a:solidFill>
              <a:latin typeface="Candara" pitchFamily="34" charset="0"/>
            </a:endParaRPr>
          </a:p>
        </p:txBody>
      </p:sp>
      <p:sp>
        <p:nvSpPr>
          <p:cNvPr id="2" name="AutoShape 2" descr="data:image/jpeg;base64,/9j/4AAQSkZJRgABAQAAAQABAAD/2wCEAAkGBxQSEhUUEBIUFRUUFRQVFRUUFBUXFhQVFRQWGBQXFRQYHCggGBolHBUUITEhJSkrLi4uFx8zODMsNygtLisBCgoKDg0OGxAQGCwcHCQsLCwsLCwsLCwsLCwsLCwsLCwsLCwsLCwsLCwsLCwsLCwsLCwsLCwsLCwsLCwsLCwsLP/AABEIAQkAvgMBIgACEQEDEQH/xAAcAAAABwEBAAAAAAAAAAAAAAAAAQIDBAUGBwj/xABAEAABBAAEAwYDBgUCBAcAAAABAAIDEQQSITEFQVEGEyJhcYEykaEHQlJisdEUI3LB8DOCFcLh8TRDY2SSorL/xAAZAQADAQEBAAAAAAAAAAAAAAAAAQMCBAX/xAAmEQACAgICAgEEAwEAAAAAAAAAAQIRAyESMUFRBBMicZEUMuFh/9oADAMBAAIRAxEAPwDm5CVySUpWIiSg1HaK0AKSCjtEUAKtEUVIEJAHaBKSEEmNCySkhHaCwaQZRE+aTaItQMDik50ZTbkwHMyIlNuKSCkA6Eu0y207Gy0xCmhPtKDY0oNSEPRkc0+0hRaTrQgLILikkpJRqpkGZESkowgBVoWk2ggBSO0lGAkCFBG2F1/C710/wLQ8L4Y2OMyzZbGpaSPC3lQ6lSez3B34x7i05GXoAOS5p5vR0Qx+zPSYet6zEaAGwCOrgpLeFjIHPky5hq0MsDkKcTRvyK6PF9n0YBPeOLiK1DaHoKWe4twGTDhwa4u3sDavNuylzZTgjA41pZ8Lw8DnkI/vuorOIXo8V5j9lMx8dOdTSOoo1uqqTDk7Aq0ZE3Es2m9Rsg5qrY4nCxRqr9E/h8WXCjuPqtpmWh0owE21yWHJmRwp+FMJ+JAmSg5JtILkppSMi41JAUaNSSUwKm0LRFJJVRCiiCK0EAGCiJRUgkArMpvCXN7wZq02B81BTRBDwdeW2nz8lPJ1RuC2bOVxNsHiusxI0J5ey6b2O4aIcOw5aLgCfcLnPZiAySMDhodSBe3XzXYsOAGgDkAPouNdnX4HSLVfxPhzZBRA/v8ANWBOiI7LbVmFo5d2g7HuJJjHUaLFYngU8RpzHb7jal3HHurmqCZocbIUuTjopxUjnXCuDk2Xg+hVdxzg7YzmYK/v1XS8RENaCxfaU/3tOM3ZmUVRjCjaUCNSOhQpdiejnFgqTA9RgnowmKiUShaaCU0oMtD7Xpxr1HtOMK0IiWklGUVrYggEpJtGgA7RFESk2kAoFOzyDM3LYIAsne99EyE/wrD95KcwsA+yll6KYzffZ/Nb87zrt7ea6nA4LnnZ6NsZAYwDSz1XQcINASuSPZ1PolUkkUouPxbmCo2Zyfl81meJcWxzRbYG1/UP3WnJIyotlvxRvNUZNnRV7e0eIfpNC1vof+qVHxAfEQRXkoT2y0UTMXGA067hc57RyalbLiPHomsJc72G6wHGeNxyfCw1e61jTuzE3ooM3iKUCm+8BcatGu5dHKxwOT0b1HJTjXJiJHeIxIo+ZHaYmSmuT7HBQWOT2ZBmhslEjcESoICFoWjQASCUitIAiuq4XsTA6BjoXFr6GZzrIcas2Fypy7RguN5WwMZHYMUZs/mAs0ubO+jowKyJwnC5JRGNaq3Hy6eS30Q09lQTYUMmbJ+MD2ryV3E8dVzw0y8+iNjJJaIgaC883mmtHU8z6LH8cw+LMjQ+WmkjMWbAfeGvzvbyW2mmDRazXG8SXWGokwimYbGxyCYtjeXNzDUjktVjMHeGLgNR+ye4FwQF+Z++61WMwoMTmDalmrNt0zhXAGOllNgEjNWf4RXIHXVFxTicpzjIMjTQ8NEjzHVInkdhsVI0bE8+YKk4zEh7fhsqq9kmZOrJdW/JKS5m0a9Ugroj0c7CpAlEhlWhC2uSrTbUoJgKaU61yZCeCBC3FJRlJVDApGiQKACJQRWjSAMBdb7GwNxeFie1+WSAd27zDfhBHpS5KFoOxHGpMNiWhhtshDHNOxsij6qWWNotilTOx8SdcQLvC5u+2ibwWJzNB6hJ4riB3Ts7asfED/lKs4VPQAJ9FxS7OqJZTPLtAUw/BBtudyUzC0dVH4ni2UQ40Emasa4Ni80jr0aAfJHP2xwuZ0cczHvF2BZArfUBVf8AxmFlj6AbrG43jp8YiaxjHeE5WgWOeoG6a6ozq7ZRdreJRzT5o+gUVmLpiRi+HtrNGb11Hl7+yiHVum6tFKiMnuxl7rJRFJiPXqlFXXRJibSklKtaEGEEAUCgA2lPApgJwIAfRAIAoKhMCCBKFoAFIkCURKQB5lM4JJWIiP8A6jP/ANBV5KseBx/zGyFuZsbmuIG515Kc3SKQVyR2zj9uw7gOY+Sy/DsY4t1qxe/PXqtHhMfDioqjfdii3Zzeoc3cLDYuR8EpZrv4aG4vouBo7S/dxt7Qa+Sz/EeNOcTmNaaCqH/VTsVIXtAa4g+lG+g1Wdn4c5j/ABnSwN97P6UiP/RMblxFg2Tm/T0VPxHEEDK1rtedc6W8i4KweIVtpZ+uqpuLWH5fDZFjQedemi1GSvQq9mOPECGhpG3M7/8AZQe/19VbcQwrS3NZurA8lRTDVdEaZCWiU2QJy1HijpO2qowHaMFJSgmIMJxNJRQAAl2mqRhAEsIWhSOlsmEEopKQXJWApybtBzkQSs0kEtz2YwL2YcPaGudIc2U18N1uR8liYoy9waNyaXUOEsDmtDPA0ZW3YDjlAsgdN1xfMm1GkdXxo27IU+ADY+9IkZL3haC0kFoaLdq0E162FD4ljJ5GtLgJXN+FwpsldCAcr/bXyWnxBa0saJ2DRxAnPx5nbZgNDpuok+CabLo3Rl2zhqx/LRwsH3C445Wts63G9GTZxd9Xs7Yaa3WyvcM7v4xnrwnOR5t1F+QVVxrBlpGYUbprwKIPIanryOnookGPI5+KjTts3I23kfIroTU1aISXF7LrHcQc0E1pYIHPyv6FZDieMe5+YmySDp0N37qRPxxzxkIp1kWdmgDeuZVHicVZFbDS+oH+FVhCicpFhNM0tAJFgbX5KnfHbvIJD3Ep2PQK8Y0Sk7AQggSjWzISO0SNAgwULSUEwFWjSULQBZQQl7msaPE9wa29NXGhry1KvIuBxscGTySGQkjuoo/FYNVbv22Vp2X4WwRiQta6Q57a5wzNaPgLG7fi13V7ge8d8bpGNa0uBkbY+HSnPHlQ16Lgz/K+7jHo6MeBVbKXD9kc3w4OQ+cmIa01/SOaZ4h2NJLskErC0DwB4fnNm8rjdVpv0Wgjme51MlvoQw8zlu2u/E4HpooPEMdiXAtEuZpOodG6nVdHMDpsNPdTjn3tv9lPpekg+AdisPEzvMY5j3n4YnSNaG8wDW7uqVFhsLGJJTw0GKPVzhIx4AurDXEEqjj4hjIrETGDmS2B+up1s+h1UTiD8ZiabiZQGc2vkZE0jTldroeXkv8ATH0UjZYLtLwyRuQRRx3tmjDB5HO39083gWGif3smIYxjgayP8Vneg6xWg81zDiGFiY2mzMklc4U2I3ExoBvM4gZifJaP7OMfkkdHla2fdpewOzNG4aD8JHknHGsj7Myk4K0aWWSd8pEWDmngDGNa58YbmoGz4q69FJg4bMz/AEhPATux7S+MeRGoC3HDMQ948Z10VkxicvhQ90Zj8qT8HIuJ8Plc0tMTLFgOZMA2j+Njr96WbxvDI42uJxAdI6g2NgsA6eIny1Xa+NYCKVpbJG1wIrUa+zhra55xXss6NpGDIbvYdq7X83NY/izj/V2b/kQf9tHOeKxUebmu+E8xWlHy6KoxTCw0RS1/HMPJ3VSMc2QEDxCg7bUOHPyWf49GBkbduDAD6gLcG1pmZJVaKyGTqVIY3NsR7mlBkSQrkyxEDi3MGkt6gafNJtO4Lj08TCxkngcAC1wBGnkVBEhJ1O6BUSS5Fabl0rW9ElsvVAD9owUhpRpgKtBJtKtMR1XtB2WnYXyRkPDXFrQWnbTQNqq1r2VREMUH9y0OjdbcwDnVyDRrsNQfddLdjfGzLZ7x1kHmLy/2VZOwNmEzhZcZzVDX+bCxv0Gi8a0ehbMVPHiI9KdReWDI57tGyOadQerXFUkvHcSxocJJg0uLd3VdA1Z50usxM0h0q5ZHOrybO4X7u/RYjFYPPF3QB0khcBvRdhnj/lWoSje0G2ZvHOxD4pu8klJheGPDnu2eDQI/zdVrODDK8lwBblLeYcDlv3p7D81vZIiX4vnYjfICN+7jgkH0c9Z+XDkOMdCjIGfPvYq9KDfkFWGTwtCcSFwmFrXkflDmOoeFuxNbOonXTUByTNOTJoS2SM2xw3Y9ppzb3Lel8lJ4Y8NMeYAhshjdmseGQB2p6eKUKv4q2pA67Jb4iOb4nGOT500+iorcrFqtnZ+xXaNuLiB2kbQkb0d19DuFrGy0L3NbLzjwviUsB76F4ZI27HJ43LHNO4OtedrrnYrtvDjgGuIjnAFxud8XUxn7w8twu2E+S32cU8fB6NcIiWnPudfRVcmHIvRXDNUJmWqpkHG0Zqfh7Hgh7Q4cwRYXOO1/YQm34MZiNXRalx82Hn6LrU0d+SZeQwdL36lDSZqNpHmGSIgmwQRuCCCD5gppzV2ntd2RZjQX4duWdovNs2SvuuHX83kuOYhhBLXCiDRB5Ebqco0VjKxljbNJUkZaaISUb5CdzayMIlKbaQpfD5Q14JFjmOoKAExycqThT8rmW7w6OsjyrkombVCdg0OBKSAjBTEegYgHSx0NmtN9Lc46D2KrjKZJYmHYZibP/uAf+VM8A4yx7pdQDGRQNA6F5dz5HT3ULD44d+zYAwvfmu8vikvyBNj5Lw3Bo9A0kbycrhyZPIfQxkNr3csjiiWNmeRrEMCS073kcDr7lbKXGQsgAY6zJG9kYsWRHG4kjy8O/msLxZ5OGxhrXJhiDetNZEQMp1+8ddtVXGt/ozZJwz+8kxQaQe8wsUgrkX4Ysy/NjSqzjswD3ADWOSN7gOQMsbjZ/wBxSexs2WeJz9pcERZNA928jU7cioHHqknmLXUHYOOXQ6HK2N3L3VVGp1+A5aI3GITG6VulO7yhrYMEpF+XgcimjEjTI7UZmS7/AHJv5coPSn0VP4pi4XvjzSDKJgT17rEQMzH2c02s0ziwjj7urP8AOY4g6ObIWkHbcFt+6vGLaJuSRMgLQwiVxGU5XEb000aFVYIY70LlTvnAfmjzNIo2HUQ8fEWkagXr7qPJO5xJc4mzZ10JqrpEDSvCFbISnZ1vs59oWJbg/wCdH3ry/u4ZLIdIa1LgBrX4lc9n+3Ts7osSLY1xa2XWx1z3uBe6xvDp2RtwodqGxODWjnI4gm70GllV/D+KVipWEaOtzQaPiaNRppqL+Sh9Wbk2vBTgqp+Tuj35qcNQdQRsVCxQvfl9FSdkMeXRmO77s20nmx2o/ZW84s0f8C9DHLkk0ceSNOitxEjpCWRnJGPjftpzAXNvtH4SwZMTHGWscRGSdO8oaPrrouicZ4qyJuUC/wAvVYztJwzEYnDy4iUnLE24o9aAvWmjnonNaCGmc4kiqxQtv1CUCHDQD5J2YeFjvZNNGumx19FzHWqTLTs5M3MYntaWyCgS0Etdyo0pPFuHRhufJWQkPDKFjr7aFUIdTrG4IPuty1neNa5wHjGV7OeYc00TkqZg4X6jpv7f9k7joQ0iv8vVqRiqY9zBqGuIaegvVSTFnjYSQPibZ6gZgEC8EQJVpDXAjzSiUxGo7UVh8QBhnGN3d5X5DW4pwPW1UYXic0WkchaCKIFEEa6EEa7lO9o8RnxMjrvWtPJVrXqeKH2Kzc5fc6H8Ti5pHBzpHEsGVpusrfwithqUTp5CcznuJoA2SbArQ+WgTeYck25xVOK9GeTHBjpWfDI4UxzBrsxxtzR0B1TAxL/xu+HJv938PolFMOFIpegtlrFhAYg/8NH22cPmonEsOGEVz09wrHs1K1xMb9nXX+4V+tIsXDmhdtmjNeZy6beijyalTKNWrKcI2izXXT5pDXKVw5tysB638tf7KrJmqw8okFEkCKZosakNewDb1VLjcO/CYoF2bwva4Od98aZvoSFK4GM8WJ1+Imutt1FfNOTVi8KH23vYba4a3l5OPrX0K5l9sn6LPaNHw3tD/BYtljNHKQw1vlcQYnt9CSK6BdF4hjGhmZpuxuuIYlxmwUcn38M7uyRvkNZD7K27Hdri13c4p1xuPhe77jifvflP0K6fjypUyOVXs2cOFzyF8h21AU7GyyT1Gzwt2JSRH4iBt+qv+F4PMNdAuts5VfRgO0XYMStH8CKc0EyZycriNdOjv1XMDE5jy3Y2WmxseYXoHtBi3E/wuEHjdo934BYvUc1yftBwObDiUSxB+Qu/nAuJDS5tPI67/MqE4nRGT8sz3CsMHPIe7LpY9bVhieIvYR4vGD4nUMjgdBYG+gGqr8Th3xhkm7XaseDbSQddeR8krEY0TFoqjRDtOW4rrzU6aZu9Fdij4jrdkmxpvqmVKx8Ia7wg1Qu+vOvJRUxBqQw2oyMFAFli3W956uO3qmkcvxOvkTt6pJNoXQmAlFaMpJC0IBSUoIkgChmLHhw3BWjw84L36gMlaHbXZ2I+qzL0/gcSWubqdDy6HkpzjZSMqGJ48ri3oVpexGEDjK+25msIALc1NIOdwFHXYe6ruOQXUgBo8zzHI/RXP2aROfNOxhALsPILqyLI2A57LGSTeNmopchvskRq06W8nXbVoFeu6j8DkyYqSLXLJnZVgaiy2/r8092cOV5BOoc4XubDquvbdU5nH8WH6V3zTrto4XfksKNykO6SNZ2Sw8Xd45spB/lkZXaHQE2z82gA9CsTiYw1xbyBWlwbms4lGJG5mPflLdg7OC1vpqQqHjuFdFiZY3bse5p1vbzC1j7/AChT6N39nfaYEjD4k2f/AC3OO4/CT16LpjsUQPCdF5sZIQdNCOe1HlryXT+yvao4iHupDUrBqfxt/F6jmuyEr0zmnHyjacMe1r3SbuN+vqlYwMcxzJGhwk+PzHRV+Ca7kb21HJOYiSgT56afe/ZWaMopMRw6FxkZka2ERluWtL/F5EbrmGNwzsLK0gWPiYT95uo1/RdPxwIBad3b/wBlju3EdtZQ/wBMNaPQqeSOjUHszeNeHMaQdTVjzFqAlBJUCoEEEEAWWNZlkeKrUphysu0uGMeIeCK1CrQlHoGBpRkIiEA5aEIJRZkspJagQklISi1JSGXWCeJIy0kDStSbobj6q5+zUvixrg18bD3bhb7IIq9AN9Aslg8SY3WPf5rZ9ky2TFwlt3cgB8IBuN4rz+IfJQyKoteGVi9oqZ8Y2GbEiNzX5nvEZbtTiTm9KNKl4dAZJWMFkueB9bJ+VlP4PAvcTlrWxq7ajrasWd3hGEtcHzPbVj4WA2Dl5kkVqtWo6XYqsb4rix/GB4shkjT/APFw6eik/aQ0/wDEJXOjdHnyvyuIJNj4tOtLPakOcfT5qz7UyOfJE9zi7Ph4XW7WvDRHzBTUaaBu7ImAwBkBdrQIbpvmOo9qTME7opA5hpzDYP8AnJIw+Jew2xxHomy6zZVFdmDsvZvtCMTACwAPGj28wa5eR5Ke+S9Ty0PouOcB4u/CyiRm2zm8nN6FdQweMbM0OjNtcLB/sfNdMJ8uyUo0SMQMxv8ABrZ5j91ie17yI8x++/T/AGi9FuGxZiGO5kUqP7QGxvkZE0eGJlEfmOp99k59Cj2cyiPi/wA900pOJiMbiB7HqFGXKWAggggDp32xcPDZ2StFCVuv9TfNc7BXY/tMwnfYPOzeFwcR+Ugh36rjLtCtSVGIO0OWiRAo1k0IQtGUkpgESiQRJAErjsfie7xkD70bI3/7HL/dUydwziHAjkQfkUmrVDRJxhdG51OOpcN/zG1Dc691K4icz3ENIBc5wFbZiTX1R4bDgeOXRo1A5uPSuiS0rG9iJxlY1vM+I++ym8Xdmgwr+kT4z6xyOP6PCrcTMXuLjz5dApLpQcOGk+JkriBX3XtaCb9WjRFdMCCUSU9pB1BHqkrQg7Wi7JcbML+7cfA86a6NdyPodlnEaadOxNWdlgxGRrpHmsu3UnkB5/osdxLFGWRz3bk2fki4TxYzwhjj44xRv7zeR9eR9kzjRWg5qzlaMJUVfE47ZfMa+3NUq0OKj+tLPuClI2gkEEFkZ6Xx/DhIx7K+NpafcLz5xnAuimkjcKcxxH7fSl6WedaXLPta4FThiWDfwyVryABKpLZHHpnLhonAUHJNKZYDkhKKTSBBIkqkRCAElEjKJAx5uJeBQcU055O5tJQQAE/g5+7e1+Vr8rg7K8W11HZw5gphGgCx4rjmSklrCy3XW+/5ufL5KtRokkqACCCCYD2FxBjcHNNEf5S1EU4e0PG2/oeYWRU3h2KynKfhdv68itRdCaLLFykknpsqN41V3jW8gqWbdEgQ2gggsjPTeFxJcNRyFHkb6KLxvBCaJ8b9ngj9insJ/ps9G/olS7qxznnrieCdDK+N4otcR6jkfcKJS0/2hf8AjX/0s/QrMlSfZddCUSDkEgCJSSlFJQAlEjRIABRIyiQMCMIkEAGiRoFABIIIIACMIkEAWmCxGYU46tGnmFXzHVSOGfEf6HfoohTAJBBBID//2Q=="/>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8" name="Picture 4" descr="http://upload.wikimedia.org/wikipedia/commons/thumb/f/f1/Nicolas_II_photographie_couleur.jpg/220px-Nicolas_II_photographie_coule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7730" y="690891"/>
            <a:ext cx="2181504" cy="302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6903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1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95422" y="1412777"/>
            <a:ext cx="7200800" cy="2585323"/>
          </a:xfrm>
          <a:prstGeom prst="rect">
            <a:avLst/>
          </a:prstGeom>
          <a:noFill/>
        </p:spPr>
        <p:txBody>
          <a:bodyPr wrap="square" rtlCol="0">
            <a:spAutoFit/>
          </a:bodyPr>
          <a:lstStyle/>
          <a:p>
            <a:pPr algn="ctr"/>
            <a:r>
              <a:rPr lang="en-GB" sz="5400" dirty="0">
                <a:latin typeface="Calibri" pitchFamily="34" charset="0"/>
              </a:rPr>
              <a:t>All 3 were cousins yet they would eventually go to war with each other!</a:t>
            </a:r>
          </a:p>
        </p:txBody>
      </p:sp>
    </p:spTree>
    <p:extLst>
      <p:ext uri="{BB962C8B-B14F-4D97-AF65-F5344CB8AC3E}">
        <p14:creationId xmlns:p14="http://schemas.microsoft.com/office/powerpoint/2010/main" val="30136316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5049" y="281262"/>
            <a:ext cx="8784976" cy="1031051"/>
          </a:xfrm>
          <a:prstGeom prst="rect">
            <a:avLst/>
          </a:prstGeom>
          <a:noFill/>
        </p:spPr>
        <p:txBody>
          <a:bodyPr wrap="square" rtlCol="0">
            <a:spAutoFit/>
          </a:bodyPr>
          <a:lstStyle/>
          <a:p>
            <a:pPr algn="ctr"/>
            <a:r>
              <a:rPr lang="en-GB" sz="3600" b="1" dirty="0">
                <a:latin typeface="Calibri" pitchFamily="34" charset="0"/>
              </a:rPr>
              <a:t>7: Identify the countries covered by X,Y and Z </a:t>
            </a:r>
            <a:br>
              <a:rPr lang="en-GB" sz="2500" b="1" dirty="0">
                <a:latin typeface="Calibri" pitchFamily="34" charset="0"/>
              </a:rPr>
            </a:br>
            <a:endParaRPr lang="en-GB" sz="2500" b="1" dirty="0">
              <a:latin typeface="Calibri" pitchFamily="34" charset="0"/>
            </a:endParaRPr>
          </a:p>
        </p:txBody>
      </p:sp>
      <p:sp>
        <p:nvSpPr>
          <p:cNvPr id="6" name="Rectangle 5"/>
          <p:cNvSpPr/>
          <p:nvPr/>
        </p:nvSpPr>
        <p:spPr>
          <a:xfrm>
            <a:off x="2367771" y="1268760"/>
            <a:ext cx="4990256" cy="100811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X Russia,  Y Austria, </a:t>
            </a:r>
            <a:br>
              <a:rPr lang="en-GB" sz="2800" b="1" dirty="0">
                <a:solidFill>
                  <a:schemeClr val="bg1"/>
                </a:solidFill>
                <a:latin typeface="Candara" pitchFamily="34" charset="0"/>
              </a:rPr>
            </a:br>
            <a:r>
              <a:rPr lang="en-GB" sz="2800" b="1" dirty="0">
                <a:solidFill>
                  <a:schemeClr val="bg1"/>
                </a:solidFill>
                <a:latin typeface="Candara" pitchFamily="34" charset="0"/>
              </a:rPr>
              <a:t>Z Serbia</a:t>
            </a:r>
          </a:p>
        </p:txBody>
      </p:sp>
      <p:sp>
        <p:nvSpPr>
          <p:cNvPr id="10" name="Rectangle 9"/>
          <p:cNvSpPr/>
          <p:nvPr/>
        </p:nvSpPr>
        <p:spPr>
          <a:xfrm>
            <a:off x="2392567" y="2636912"/>
            <a:ext cx="4990256" cy="1008112"/>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X Austria, Y Bosnia,</a:t>
            </a:r>
            <a:br>
              <a:rPr lang="en-GB" sz="2800" b="1" dirty="0">
                <a:solidFill>
                  <a:schemeClr val="bg1"/>
                </a:solidFill>
                <a:latin typeface="Candara" pitchFamily="34" charset="0"/>
              </a:rPr>
            </a:br>
            <a:r>
              <a:rPr lang="en-GB" sz="2800" b="1" dirty="0">
                <a:solidFill>
                  <a:schemeClr val="bg1"/>
                </a:solidFill>
                <a:latin typeface="Candara" pitchFamily="34" charset="0"/>
              </a:rPr>
              <a:t>Z Serbia</a:t>
            </a:r>
          </a:p>
        </p:txBody>
      </p:sp>
      <p:sp>
        <p:nvSpPr>
          <p:cNvPr id="11" name="Rectangle 10"/>
          <p:cNvSpPr/>
          <p:nvPr/>
        </p:nvSpPr>
        <p:spPr>
          <a:xfrm>
            <a:off x="2424080" y="4005064"/>
            <a:ext cx="4990256" cy="100811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X Austria, Y Serbia,</a:t>
            </a:r>
            <a:br>
              <a:rPr lang="en-GB" sz="2800" b="1" dirty="0">
                <a:solidFill>
                  <a:schemeClr val="bg1"/>
                </a:solidFill>
                <a:latin typeface="Candara" pitchFamily="34" charset="0"/>
              </a:rPr>
            </a:br>
            <a:r>
              <a:rPr lang="en-GB" sz="2800" b="1" dirty="0">
                <a:solidFill>
                  <a:schemeClr val="bg1"/>
                </a:solidFill>
                <a:latin typeface="Candara" pitchFamily="34" charset="0"/>
              </a:rPr>
              <a:t>Z Bosnia</a:t>
            </a:r>
          </a:p>
        </p:txBody>
      </p:sp>
      <p:sp>
        <p:nvSpPr>
          <p:cNvPr id="12" name="Rectangle 11"/>
          <p:cNvSpPr/>
          <p:nvPr/>
        </p:nvSpPr>
        <p:spPr>
          <a:xfrm>
            <a:off x="2367771" y="5400452"/>
            <a:ext cx="4990256" cy="1008112"/>
          </a:xfrm>
          <a:prstGeom prst="rect">
            <a:avLst/>
          </a:prstGeom>
          <a:solidFill>
            <a:schemeClr val="accent3">
              <a:lumMod val="60000"/>
              <a:lumOff val="40000"/>
            </a:schemeClr>
          </a:soli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X Germany, Y Bosnia</a:t>
            </a:r>
            <a:br>
              <a:rPr lang="en-GB" sz="2800" b="1" dirty="0">
                <a:solidFill>
                  <a:schemeClr val="bg1"/>
                </a:solidFill>
                <a:latin typeface="Candara" pitchFamily="34" charset="0"/>
              </a:rPr>
            </a:br>
            <a:r>
              <a:rPr lang="en-GB" sz="2800" b="1" dirty="0">
                <a:solidFill>
                  <a:schemeClr val="bg1"/>
                </a:solidFill>
                <a:latin typeface="Candara" pitchFamily="34" charset="0"/>
              </a:rPr>
              <a:t>Z Serbia</a:t>
            </a:r>
          </a:p>
        </p:txBody>
      </p:sp>
      <p:sp>
        <p:nvSpPr>
          <p:cNvPr id="13" name="Oval 12"/>
          <p:cNvSpPr/>
          <p:nvPr/>
        </p:nvSpPr>
        <p:spPr>
          <a:xfrm>
            <a:off x="1742232" y="130476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A</a:t>
            </a:r>
          </a:p>
        </p:txBody>
      </p:sp>
      <p:sp>
        <p:nvSpPr>
          <p:cNvPr id="14" name="Oval 13"/>
          <p:cNvSpPr/>
          <p:nvPr/>
        </p:nvSpPr>
        <p:spPr>
          <a:xfrm>
            <a:off x="1788204" y="267291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B</a:t>
            </a:r>
          </a:p>
        </p:txBody>
      </p:sp>
      <p:sp>
        <p:nvSpPr>
          <p:cNvPr id="15" name="Oval 14"/>
          <p:cNvSpPr/>
          <p:nvPr/>
        </p:nvSpPr>
        <p:spPr>
          <a:xfrm>
            <a:off x="1788204" y="403934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C</a:t>
            </a:r>
          </a:p>
        </p:txBody>
      </p:sp>
      <p:sp>
        <p:nvSpPr>
          <p:cNvPr id="16" name="Oval 15"/>
          <p:cNvSpPr/>
          <p:nvPr/>
        </p:nvSpPr>
        <p:spPr>
          <a:xfrm>
            <a:off x="1793516" y="543645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a:t>
            </a:r>
          </a:p>
        </p:txBody>
      </p:sp>
      <p:sp>
        <p:nvSpPr>
          <p:cNvPr id="19" name="AutoShape 2"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4"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pixabay.com/static/uploads/photo/2013/07/12/18/41/explosion-153710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660" y="2489774"/>
            <a:ext cx="1424834" cy="130238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764551" y="4059013"/>
            <a:ext cx="2471078" cy="23923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libri" pitchFamily="34" charset="0"/>
              </a:rPr>
              <a:t>Bonus 1</a:t>
            </a:r>
            <a:br>
              <a:rPr lang="en-GB" sz="2800" b="1" dirty="0">
                <a:solidFill>
                  <a:schemeClr val="bg1"/>
                </a:solidFill>
                <a:latin typeface="Calibri" pitchFamily="34" charset="0"/>
              </a:rPr>
            </a:br>
            <a:r>
              <a:rPr lang="en-GB" sz="2000" dirty="0">
                <a:solidFill>
                  <a:schemeClr val="bg1"/>
                </a:solidFill>
                <a:latin typeface="Calibri" pitchFamily="34" charset="0"/>
              </a:rPr>
              <a:t>Which country acted as a</a:t>
            </a:r>
            <a:br>
              <a:rPr lang="en-GB" sz="2000" dirty="0">
                <a:solidFill>
                  <a:schemeClr val="bg1"/>
                </a:solidFill>
                <a:latin typeface="Calibri" pitchFamily="34" charset="0"/>
              </a:rPr>
            </a:br>
            <a:r>
              <a:rPr lang="en-GB" sz="2000" dirty="0">
                <a:solidFill>
                  <a:schemeClr val="bg1"/>
                </a:solidFill>
                <a:latin typeface="Calibri" pitchFamily="34" charset="0"/>
              </a:rPr>
              <a:t> ‘big brother’ to Serbia?</a:t>
            </a:r>
            <a:br>
              <a:rPr lang="en-GB" sz="2800" b="1" dirty="0">
                <a:solidFill>
                  <a:schemeClr val="bg1"/>
                </a:solidFill>
                <a:latin typeface="Candara" pitchFamily="34" charset="0"/>
              </a:rPr>
            </a:br>
            <a:endParaRPr lang="en-GB" sz="2800" b="1" dirty="0">
              <a:solidFill>
                <a:schemeClr val="bg1"/>
              </a:solidFill>
              <a:latin typeface="Candara" pitchFamily="34" charset="0"/>
            </a:endParaRPr>
          </a:p>
        </p:txBody>
      </p:sp>
      <p:sp>
        <p:nvSpPr>
          <p:cNvPr id="2" name="AutoShape 2" descr="data:image/jpeg;base64,/9j/4AAQSkZJRgABAQAAAQABAAD/2wCEAAkGBhQREBUUERQVFRUVGBUYFRgYEhYYFxgXFxgbGBoaGBcYHCcfGRkkGhcdHy8gJCgpLCwtFx4xNTAsNScrLCkBCQoKDgwOGg8PGiwkHyQtLy8sLCwsLCwsLCwsLCwtLy8sLCwsLCwsLCwsLCwsLCwqLCwsLCwsLCwpLCwsLCwsLP/AABEIAOEA4QMBIgACEQEDEQH/xAAcAAACAgMBAQAAAAAAAAAAAAAABQMEAQIGCAf/xABHEAACAgEDAQYCBQgIBAYDAQABAgMRAAQSITEFBhMiQVEyYRQWcYHRI0JSVJGTobIzNDVic3Sx8ENyksEVJIKz0uFjlKIH/8QAGgEAAgMBAQAAAAAAAAAAAAAAAAECBAUDBv/EAC0RAAIBAgUCBQQDAQEAAAAAAAABAgMRBBIhMVETQSIyYaHwBXGRsYHR4RXB/9oADAMBAAIRAxEAPwBx3Z7saRtFpmbTQMzQwliYUJJKKSSSOTeM/qno/wBV0/7iP8MO6n9Q0v8AgQf+2uNcyJSd3qbsYRyrQVfVPR/qun/cR/hh9U9H+q6f9xH+GNcMjmlySyR4FX1T0f6rp/3Ef4YfVPR/qun/AHEf4Y1xH2L3l+ky6iJU2NEVMZbpJE4pJB/dLKenpt98acn3ItQWlif6p6P9V0/7iP8ADD6p6P8AVdP+4j/DKHZfeaWfQx6kRxq0kiJs3sQA04gvdt5O47unTjNNH3vM0zxx+BuSSaPwmm2z/kw1NtIqmZRwLoNd8EZK0yN6emm/oMvqno/1XT/uI/ww+qej/VdP+4j/AAylo+3dTJqZYPChuH6OXPivRE1m1BQcqATR61lTsPvnLqJIVMUdStOGCSszxCEld7qVrYzCgbHJHXC0+fcWanx7Dj6p6P8AVdP+4j/DD6p6P9V0/wC4j/DK/Y/eMyR6mSZVRdPLNEdrFt3g/E3IHX0GQ6TvS8mgk1AiCzRGRZIWf4ZI2ooWrg1Rv+8MLTHenx7F76p6P9V0/wC4j/DD6p6P9V0/7iP8Mqdm96fpCwGNQC8rRTo5IeGRI3dlIA5P5Mjmr3A+4zHbfeZtPqVhPgKrRPL4ksrIBsIBWgDZN2K9jxhad7Bena9i59U9H+q6f9xH+GH1T0f6rp/3Ef4ZRh70ONcmlniVfEjBR1ckeLtDGI2BzW4g+tDj2oyd/GKa6SOJSmk8Mrucgyq4sMKHlBXzDrYI6Y7TE5U129h59U9H+q6f9xH+GH1T0f6rp/3Ef4Yk1PfaVFmIiibwpNOm9ZWMbGfigdvDoSNw56+mZ7T76TQzaiIQxuYDpwFErCSbxxYEa7T5h6jnjnjDLP4wzU+Pb5wOvqno/wBV0/7iP8MPqno/1XT/ALiP8MX9pd6Hj1cmnA042xJIhkmZC5digQAKfNuHpfUZ0uRbkt2TSg9kKvqno/1XT/uI/wAMPqno/wBV0/7iP8Ma4ZHNLklkjwKvqno/1XT/ALiP8MPqno/1XT/uI/wxrhhmlyGSPAq+qej/AFXT/uI/ww+qej/VdP8AuI//AI5LrpZGmjhhfYWDu7bA5WNRQoHi2dlHPoG+0B7AllK/SZVZEshYVkhLP0DMwlJ8vJABHJB5oZNZnrco18XQotxa1+wt0vdjSDWsn0XTsskAejAnkMUm2wKrziX5f0Xr6Ofqhov1TTf/AK8f/wActdn9kxwbtgYs5Bdnd5HahQBdyTQHQXQs0OTlzOmZ8nnsRWVSo5R0R5U8Iew/Zhm2GaRoHofup/UNL/gQf+2uNcVd1P6hpf8AAg/9tca5jS3Zvw8qDDDDIkiv2hAzxOkb+GzKQH27tt8WBY5Hpz1r7MTafugsWqhngZY/Dj8J0EbESLwatpPKAQCvWvW86HDJKTWxFxT1ZznZXdN4ESET7tNHIJETwQJOJPFVWl30VD8/ACaq8lk7smSWJ5pEfwZTLGRDtlJ821Xk3m0Xd0AF7Vvpy+wx52Lpx2FGh7EaLV6jUeID44iG3wyNvhAqvm388Mb4F+lYr7N7jGAwuk9SxNLbiGhJFKxdonXxOQGYlTfHt651eGGdh04nNafuiyxyRtMrJNqTqJB4JF7mDmPiXhdyjnrx63mF7mlG1XgyhI9TttPCZgjKKLAmXlmHX349s6bDDPIXTiJJe6yHXJq1Yo4B8VVHklOxkViL4Zd5o88Gvnme0uwHk1SzpIi7Yni2PAZFYOwLE1IvsBX246wwzMeSOxzfaHc76QrCaYkk6dldU2OrwiiwIfgupYcAVu9ayLV9yS41iiZUXWCJSBB/RrEoRQv5Tnyiv91nU4Y+pITpRfYTdt9gtqdMkPiKpVo2LeETZjYMKXeKsjnk4u7Q7j+NLqJWm2vMYHjZYqaGSAEI6Eub4JBB636Z1WGJTa2G6cXuc9P3clM7ziePdJCkLBtMWXyEtvA8UUdxJo2Bx1zoFHHvmcMTk3uNRS2DDDDIkgwwwwAparQsZBJFIYnClCdiuGQkNRVvUEWCPc9cm7L7VYv4M4CzAWCLCTIOrx30I/OSyVJHUEMZ8ra/QLMtElSpDI6mnRx0ZD6EX62CCQQQSD0jLsyhisFCum1pLkbYYv7D17SxnxK8SN2jkoUpZaIZRZoMjK9Wa316YwzoeWlFxbi90eVsMMM0zXPQvdZwOz9MT0EEP8i40WUGqIN8jnqPlnM91tDei0xdmYeFEQpPl+AVx8sfaPRorFlFE/Lj7v8A6znWwEadJ1JS9vwd6H1GVWqqUI/Fuy3lXUdpIjFTuLKu5gqO5VTdE7Qavaa9TtNXWWsXHs91neWJl/KhA6upNMgIDKQR+aaKnrtFEc3lK3c2HfsH1ghsguVrxASyOq3FzJ5mFGhz/pdZPB2kjuU5Vwu7a6MhK3W4BgLAPB9rF1YxLN3SZzITKAZTNupSaDsJEKgnyurgXXDjgjhSLur7IkmO53QNsaLyqwGyRkMvU2GYRhR+jZPmyTUeSCc+6J27ehESShi0bgFWWN2FFgovaprzMBz6/Yc3j7XjPicsPCAaTcjrtBBP5wHoD09sot2A4imiVxteVZU3Akp51kcE3zudS3pXiHrWSzdkO0sjbwElaEsACG2xA8Br9Wo9OgI9bBaI7z4GcE6uquhtWAZSOhDCwf2HN8o9j9nmCPwywZQz+H1tUZiyoSTztugfYD2y9kHvoTW2oYYYYhhhlOftWNDLuLfkUEknkYgIQxB4HPCNwLPlOYXtiMhyN35NkVvyb2GcKyiq54dTx03Y7MjmRdwylD2zE6kqxNSeEw2tayA1TCrXqOTxRBujebabtRJNuzcQ4tG8NwjCrsMRVEcg+vpeFmPMi3hlE9tRbC4bcok8IlVZvym/w9tAX8ZAvpyD0N5rH2/CfzyPLK3KOvELbJByPiVuCvXoarHlYsy5GGGYVrF88+4o/eD0OZyJIMMMMADDDDAAwwwwAo6IbNc4FVNCHPpTQOEs++5Z1F9fyQHPFO8R6of+a0p9d0wv12mByR9hKqa91HtjzO62R5X6jHLXdu55WwwwzULJ997rf1HTf4EP8gxrpWp2B6miPmKA/wBRirut/UdN/gQ/yDL86VTgWy8j3r1H7PTNOvR61DJ6GVhq/QxOf1ZNr5DQVTTMav2A5J/374aHUFgVb4lNE1QN8gj7shhQ2zkt5udp/NHp99ZahTm7+Ven25nVsJClhPF5t7mrQx062MsvK9LfYmyj2h2zHB8e40pdtqM2yMdXevhQe560aujl7KWgUNqtSjrYMWnFEAqUJnFEHrZ3AiqqvfMWKTepr4us6NNzRZ1OoWNS7naq9T/D06m+KHW8Xt3o0o6zp62LNrtNHxBVxgHgl6A9csafu3tdd0jPDGQ0UTC9rj4d0l3IqdUB6Hkltq7XG0c8Dnr8/t98nkRm1PqyT8EfyUgczlc92oh/RmSHmwIpnRAfWorMXP8AyfxyE9i6gbgmqO3koXgR33H0dgQGjv0Cq3NbuOY5PU7Q+q0n5k0XsMofQtYnm3wSk9UKPEF/5JBvJHT4lJPPIuhvo+0gyOZB4TRsUlDMKRgAfj4BUqysDxYYdDYCcWi5RxdKs7QZR7T7u+M2oJKfloViW1JKUJBu68/0vTj4Rzzm6djOGfzpslaJ3Gw7g0aRoQp3VREQ6ixZ68VZn7d06VuniF9Pyinp1PB6D1PQZcjcMAVIIIBBBsEHoQR1GF5I7ZYtiWXu1uKsXAJLCYKp2yxl2cKebDqW4f2LCqPEkfZeoVI0WdR4aMgOw+fybEZ13Va8Nx1I9BxlnT9txSSmJWthurghXK8OI2PDlTw2269fXL+DlJbgoxeqOffuuQHWNwI3OmYq25iGgZSSG3A+ZI0T5bAclXu8RFBHvVhBMJELJ5ii7qVqPL01F/zqsiycd4YZ2PpxDDADFnZ/Z51UYllkk2SWUjjkMaiO/LvKUzswFnmhuoDqSoxuccTiYYeN5FzVdoRxV4siR303uqX9m4i8qv3i0w/48TE8ALIrsT7BUJY/cMZaPsWCG/CijXdVkKLNdLJ5NWf2nLaxgdAB9gyeRGVL6u+0fcRDtxW/o455T6hIJBX2mQKv8bw/8dQfEk6n2Ok1H+ojIP3HH95jHlicv+tVvsjnx3l01000aH1WQ+Ew+1ZdpHX2zL95NMBYnib2VJFd2PoFRCWZj7AE4/PPXMBADYAv7MMqJ/8AXlby+4p7M0DtJ4842sAVhisHwkarLEcGVqF0aUeUX5izfDDJGTUqSqycpbnlbDDDNM1T773W/qOm/wACH+QY0xZ3XH/kdL/gQ/yDGeblPyr7Hn6nnf3DI5NX4Rtidh46XtPW+PT/AOskzeT4SRQofndL+fvnDFZOnaa0ZYwedVVKm9V78k6tYseuUu1NEWHiRHbOit4TDiz12P6NGxABU/aKIBFjTyKRS8V1X1F++TZ5OSySse0VqsPFrcm0OrEsUci8CREcX1p1DD+BzddSpbaGUt+iGG7/AKbvFXdxwniac8GJmZF9PAkZjHtP6I8yV+bsrpRKjtru3PNNMYvJvdijsU2ANovo9+X8oH3nb7Bdx61nVJM8hOnkm4S7HVrq0IJDoQvxEOtL/wAxvj78ymoUiwykAWSGBAB9eD046/LOd7T7Gad4ZBE8PhLRCPBvvfGyBbJjaNDGTTe4oXdaRdizhjKAonRaQnw1WZDLM7RSiPgFldCWAoSeYWLDOy5IZVydNHqFb4WU1yaYGgfU0emVZexNO8nivDGz8eZkU9BQJvgkDgHrWJdN2TMBInh7RKmkjZiUICxx7ZbUOCR+Zx+lY6Yx7F0kqaUwudrR744n4NoLET1uNELtBBN2p98LW2YWtsyfsbTRAGaGMJ4216CKp27QF+H0IAaj+l6dMTQ9j6hETSgDwfh8dJArLCLJUoeVkIpAyWOS3lIAzpNPLuB4IKkqbUjkeovqpBsEe/vYGup1ix7dxNsSFAVmYkAk0qgk0ATiOlKvUpN5HuQ6vseKSEQlFCKAECjb4ZUUpj20UK+hFEYo0er1BjRPo7+MFUSNJ5IQwADNvFlwTyAoJPy5IZr29Cd1FzsrdUMtC4/FFnZXKEH7x68ZqveOAgUzGzGAPCl3HxQWjpdl0wU0argjqMLX3R1oYmrQTUO5XHd+Tbf0ubxepO2Pwt3UjwSvwelbt1fnXzkM2tmgK/SUVlbgPAsjU9WFaOiw3c7SCRfBqxbPR9sxS/0b7gESS9rAeHJu2tZAHOxvmNpuqyzpdUsqLJGwZHUMrDoVYWD94OJrlEqeOr03du/3OY7XXWfRZWKw06OPDBYSxBgVHnBZZZACDtG224BPBPUQxBFCqKVQAoqqAFAV6cemQdoWoEgDMYrbapFsNpVhz1NEkDiyoFi8sq1gEdCLH34djjWxFStbO7mcMMMRXDDDDAAwwwwAMMMMAPK2GGGahsnpnujpw/ZmjDfq8Ne48g6ZrqtMUav2H3GTdyf7N0f+Xh/kGW+14LUN6jj7j/v+OW8NVcZZXsyni6SlDMt0KM0liDCjdfIkX8jXUZvhmoZCdtisdMVYOhJYCqZuCvPlv7+CcYwyblB/bzdH1F/I5XyMGQNSFAps+YHg/d7n1+eZmOwfVinBar9Gv9Px7oyaqNtP9m3aWgL7XjIWaM3ExsD03I1cmNwNrDn0I5VSGHZnaAnjDgFTZV0NbkdTTI1cWD6jgiiOCMXx6mRb8RVK1e9Da1Xt1+/IdTuhc6mEBwU/LJu2+Iqi1dT08RRa88MDRI2rWFKnKm8svz2NPF0o4qHUp+Zdtm187nQYZpBMHVWHRgGF9aYWP4HN8iefDINZNtRqBZqO1VI3E8Di+nLDzdBdnJnujVXRqzQv0s+gytoY7877TNtVZCPQ0G21Z2jzXXrYPPBwGjVNN4ZhCr5VVo+GoKNqkeXgHmOrqxfsTmna/ZgnCAqjbWJG5pEIJUi0eMhlPNGuoJGW9RplkXa4sWCPcFTYII5BBF2Mil1Bj3tJWwUQVViwB4O5RfA67h6XYFWXcaYl03dmRDITIshcKN7tJu8unWAllB2szFd1npu9avI4u6TrGqb43UPBIQ4ay0aFGXfyTGeCoPwWwHG0Dp8MeZjzs53S92ZEUp4oZWj08TGmDbInkZgOtArLsF3SrySTjPsfs5oFdCwZPEdo/dVc7yreh85YiugIHpZv4Ym2xOTZUkG+YKdwEYVxRIVmYuADXXbsurq2BI4GW8qa59hWS32rYdVFja9eYr/dIBsAkAt7nLeITK/aLEQyEEgiNyCDRBCkgg++cj2X2rKDE0sr+F4se9zIxip9Gx2s7V/x1UkHyhnVQeSM7bM3jTsNSsrHNQ9qBNQhkmIiaPVv5pDtIGoQRkAnn8mW211HIvMdn9rDbGZ3kE5kZZYw9CMgtw0RIHghR8dEkU1m7zpt2F47jzI4zW9vSiHVFmZPE076jSG1DKFG3Yu0k3XhvR5JeQVQyXT9qMs0YklZANRqA6NIWCRLp2ZBvPMsZKiVW/8AybfQjOuvC8My4HmXAg7C7UkaZ0mseIqzwg7OI28pjG0n4aU2eT4h9sfZm8xkW7kG7nlbDDDNM2D073J/s3R/5eH+QY4mj3KR7j/f8cT9yf7N0f8Al4f5BjvGnbUTV1ZnMkZjLfacW2Q/Pn8cqZuQlmimefnHLJxDNXmVaB3EkiqUkD5k+2bYY2r9xRaW6IpCxJAh8QGiaYAcCuQ3Q0M1SQxGvDYKb3LwyqPdK6j3XJZIFfh7rr5SQePsyH6LuolpB0221lD0J+ZrKNTDKTaS0e+/9/8AmnsaNHFuEU29VottvwS9hS+CfordApbTtR80QPKf80dgelqUIHDU7zm9aQyAOGco24MjGORWHAZa5uiQaNEMR0NZZ7K7VKssUrFw9+DMa89f8OSqqYc+lOASOQRmFUozhq18+cnbEUoybnTfq1x/n2bHeQwfHJ5NvK+b9PyLz93w/wDpzOq1IjXcwJ5UAAWxLsFUAe5ZgPvyjPqElYL4DPIhDBZYigjPXcZHQqo46ruJ9L5riVIxb2QzBwxdFBqIQ35OBw5L1HMUIZjbACXhrPragm7Au8nXXEMqyRyRFiQu4KVJAJoOjMtlQSOfQ+vGA5UpLsEe6MhaeQFm81p5ATYDbnDMBZogE0B9pl0+qWS9hB2khh0KkcUwPI+/Jcj1GnD7bu1YMpBogj/sRYI9QTgQN3cKCWIAAJJJoADkkk9BWQHtBNzKWoqCWJVgoAFm3I29PnmDoy9+KQ67lKrtpRtNi+SXN0TfHAoCubV4BoV17RiIDCWOmNKfEWiR1AN0SPlkXZYAQhd+wOwTf6KOPLfOy7236dPLtw7U7SihVTL+cwRFCl2dz0VFAJJ4v5USaAyr9aItzIRKJU2ExGJvFKyNsVlUXvXdxuUkD1rHYdnbQbYYi0/fOCStiztbsgrTScupCsvTqCf4H2zOm756Z0aS3SNRIWkeJ0QeEQrjcR8QYgV1J6XhlYZZcDzDFcXeOIyJGyyxtKCYhJEyeJQshSfzq52tTfLMdmd6NPqIZJo38kJdZdylShjG5rB54HOFmGVjXDFUPeiBtGdZuYQBWfcyEEqpqwp5NkUPc5ntPvLBp4EnlciGQpThSy04tSa6KR64WYZWNMMq/wDiSeMsQ3FmQyKQtoUBAJ39OrD/AKhlrEI8rYYYZpmwene5P9m6P/Lw/wAgx3iTuT/Zuj/y8P8AIMd4ARzQBxTD8R9mItTpyjUfu+YzocjngDimH4j7MsUK7puz2KuIw6qq63Ocwyy/Z7g1tJ+zplLtDSOUKjyFqBJBvaT5qroSLAPoTfpmqpxezMhwkt1YiTtKNo2kVrRN+4gH/hkhvt6enXirsZMJgQp581V5T6i+fb78Saru0zK6LIqxsXIUoz1vjSP85uaCtXt4hqqBzfU92bJZSiuzzOzeHyfEtQAQwIAjZl68lieCcjeXA7R5G0mpUGurbSwABZtoIBIAF9SMi1OlsMAquG4eNvhb5/Jh1v7PliyLuzRBLRmjGf6ED4dQ+oaqahuLAUP0fuxl2XojFGFYqWoBmVSC5AA3NZJLGrJ+eJxzrLNaEoz6bzQepBp9CC1RmSJkKSBGmd4mdGDA7CeVteaI9D15xtq9QNSQfo7NLGPOolIKG9ykUPOjbSVf3FEA7wtbUaYP7gj4SDRH2ZAJpjNF4XhpMu7dI97DH6oIwQ0m7rVgKY7voDi43BOHjp7fr/DUo4mFSDU9JLW/P4LkmiCg/wDlCF27nYy0FYBjzx86LDjoTwoxhPrPpHh+GD4aMHLsCN+0HaIweStkHf0IFC7sRns4uQZ5HmrkK+wRg3d+GigMQQK3biK4N2TczLscqla6tEMMMMCqGGGGACHvL2VLJLpJ4QHbTSszRlgu9JEKNtLeXeByLIB55GY03ZsknaH0t0MSxwGFELIZHLSb2Y7GKqooADdZJJNY/wApdta8waaaZVDGKN5NpJAOxSxFgGrAPpkk3sTUnsLe5Whl08EizRlGM88gG6NrWRy68qxF1xzXP7cSxd1J5eyZtKyiKVppJU3MjKfy/jKCUY8Gtp9j75bPfKY6RtRHFBKQmnYRx6hmbdOwURt5OH8w/YenGSdod/FXTaWaBPFOqMYCl9oQOwRi5APwyMqVXJv2OT8Vyfiv/JN2joptZLpGeFoV08w1Em6SJiXRWCxx7HNgs3LNt4A9+FPZ3dOdJVfbtikjH0uG4yzy6d7h2kPt8wIB5qkINbss9od+pIZ54vBjfwJdNHQmYSy/SACPCQpyyg2RfoeRmdR33lSHUyeDGfo+qGlI8VvMSVXfezgXIvHPQ89MfisNZ7aIi7E7B1A0Wi0ksZjEe4ztcMi2hYxrt3+ZSWDXRoovua17F7E1CaSPSzwGSOHUEKWeA79LTgb18TqA9FeeKq8t6nvpJHpNXOYUb6K4UFZiYpl8tmN9l2paiKIBBF477H7RabeSYSFKgNDMZFsruYElRRAKn1+LE3ITclv8+XE3dru5NpNUyFt+kSJl0xLW6B5EYwtZshdnlPsav0HVYYZBu5zcru7PK2GGGaRrnp3uT/Zuj/y8P8gzaTvIATUMpAm8Cx4VeIWCCrkHFnr7ZjuV/Zuj/wAvD/IM3Pd/gjxG51I1Pwr8QYNs/wCWwPn88ALI7XTxo4SGWSSMyAEdKrysQaD/ABGueI3PpkH1hQaf6QUkEYZlfhCUVJDG8jAN8ClSSRZ2i6zWfu6ruJC7CQTJKr0LUKuzwwOmwpuU+tO3qbzbR9iGONo/FZkImoFF4MzlySfWixAHsebwAv6XVCQEqDtDMoPFNtNFlo8rdgH1qxwQTz82smkY7mCpfCKByATW4n16f/WPeztGIYY4gbEaIgJABIRQosDi6GRz9lK3w+U/tH7Ms4ecIPxFbEQqTjaAg1hqN63fC3KC3HHVR6sOoGc/FPqIlISMcBn3CGX8sVUADYbMbHbyCbPDC7IPVT6Vk+Iff6ftyLNOylqmZGsNGip2XI7Rky3u3yAWoU7Q5CkgccqAfv8AXrlvDDJLQg9QzSWLdXNEcqR1B/36ZvhjauCdi92c8hU+JR58pArcK6kehu8tYm7X1YXTq0TSlrIi8FS5aTY9Ky0bS7vcKFAmqvLnZMszITOiob8oDAsV95ApKq3yVmHzHTPJVrOcmlZX2Ldna5dwwwziIMMMMADKnbGg8fTywhtvixvHu27tu9SpNWLoH3y3hjGc5B3ZmWFIvHiqNdMoI0pBb6O6upf8sST5K4IA3NxyKqTf/wCfKEkWGXZv1CTi4y4QI3iCJAHWl8Qu3/rr0vOuwyWZks8hN2X2C0Wr1OoaRW+kmM7REVKeEmwUxc3a9eBz+zFU3ceRodRH9IUfSNUNUT9HPlYFW2geLyLjXn7fcV12GLMwzs5LU9xCdPq9PHOEh1RDBPBsQuWVpPD/ACg8jEXs/Nvr1voOzdHIhcyPG27bQjhMYBAosbdyzEbRd8BBxl3DBybE5N7hhhhkSJ5WwwwzUNk9AdxNe0Ok0yubiaGKifzGKj9im87jOC7tRhuz9MGFgwRX/wBAxzpu3ZIhseJpAvRgRZX0v55fq4dySlEz6OISbjI6TDKHZ3bMc/Ckhh1VhR+73Hzy/lKUXF2ZfjJSV0GGGGRGYIvg4q7Q7OrzIOPUe3zHyxozAdSB9pA/1zKtfI5/iM606kqbujlVpRqKzOZwxnP2QbJUj5A/jlCaEoabrmtCrGezMapRnT8yI8MMyCLG40LFn7TWTbsrnIj7WdfooaR2REkUuwlMBC7th/KKy0Lb3F188O7+o0pdxpXdyQpZmknkBCkjyvMTdFjYU+ovGXaEG6F1UG9tqFYK25fMu1iCAdwFEgj3BGJexZYk1BjP0htQRJvMjq4ALb2YrE3hxBiFo7E3bRV0c8nOSk21yXV5To8MMM4kAwwwwAMMMxvF1fNXXy6XjsBnDDKWv1zxsNsRdTdkHkH0FZOnTdSWWO4F3BmoWeB88Qz6iWagw8NLsgN5j7A+33ZBJpIyqASu6sSAhYjb6njrwRXPvl+P0+Wmd2v6XFdDiPteMyMm4WvrYo+9H5ZZ+kr+kv8A1D8cTNpEIAKqQOgrpkbdmxEfAv3DnLcvpcHtJkOojoQcMSaXX/RxscMyc7GHJA/RI/0OWNP2z4lBI3uiTuFKterH1H2ZnVMFVhJq2nJ0Wux5pwzTf9mGdzZPQHdb+o6b/Ah/kGNMV91v6jpv8CH+QY0zdh5Ueen5n9yKWlIk/OQgg/K+R9mdJp9fHIfybq32HEGV10mxg8VI45B9OeoI9jnGtQVTXuWMPiOno9jr81kkCgkmgAST7Adcr9m6vxYlYij0YezDg/deadstUD/Pap5rhmCn/XMtQ8eV8ms5+HMhBq61EhkYNt42Kx4oD4tvpeZ0upl0/EdPH+gbse+0/wDbJMM2ckcuW2hidaWbMMdD3gDuEeNoyxpSaon249ct6/ReILHxDp8/liGVLH8RRo2ORjJu8CGDeD5yNuz84OeKIH7cp1KLpyUqZepVlVg41CgRWRzEbTa7h6j3Hr/DNkWgBd0AL96zOXt0ZmzGWjZTGuw2tCr61XF365znhPpnSCJo4t8jSytRZvBRxckssjfE42xgVxuNGkIyyIWjbfFfW2T0YetD9LDtrTAyRzIUj3rtaX6M08w226CMC1TgyHcVavvzzmJwzoy3umXKckx7DMHVWUgqwDKR0IIsH9hzfFnYeqjKmOOSSQx0WaRWDflLcWSigkg3Q6Ar0BGM8osTVmGGGGIQE/dnP6XUGFy7kyq17nHJWj6D9H5DHs8AdSrCweCMWyacpxXA4HHGamAjTmpQl3+aMjKVi+NYmwPuXaao3Q5yr2j2iEoMrlDVutbRz0P/AH+3KImEe5GjLxvzSi6PQ8cUDwfuzCalISfD2yQsNzKCCynofKfQ+xyawfTns3x6/wA9mvXckmmrlvarLujYOvQkHpkIjF3Qs9TXOQrpxuDxkoGA3ChTDqAR0ByxmxTUkrSd/ncryt2DNT4rMFBXbY42+b7L9ssRxoaDOAx6CxZ+zIJlVtwF1dAg0ePUEfPOfUhUk4LdcoEmtTfUDZd80L4zHaM/iHwozUS8OQfiP6IP+uV4tEqghbF9TfmP3++SwxBQFUUBjdNuzk72/fJOM1FNLuebfBGGb4Zi3N6x997rf1HTf4EP8gxpivut/UdN/gQ/yDGmb8PKjz0/M/uGGGGSIDfsaUFGAIJVuR6iwKvLzoCKPIOKuxIKZ2A6gA/M+n8Mb5j4hWqOxuYd5qSE+s7L2i15HqPUfjlDOg1zVE544Vjz8hY/jnPg8Zew1SU4+Iz8VSjTksvcMiOlXdv2jd7/AO/XJcMtFS4YYYYCLGl1G01wL9T6H0+68j0iSoDCzgWreE4XkHnqpscWDRyMjIphJwVflPgBHHzBPUg9OcoV8J1G3Hv+1s/7O8JpKzGPZHZSaaFYk6DlierueWdv7xPP8BwAMuZV7P14lUmirA0yn0P/AHy1nnpxlGTjLc63uGGaTTqilnZVUdSzAAfeeMzFKGUMpDKehBBB+wjg5ERtkWqBKGhZ9BdfxyXK2undVHhx7yTVWAB8zk6V86y7/gCk6EGjkSwqCSAAT1NZaeZZQrL8R6rY3Cuti/TItvFnge56D7c9RRq54Jy0fdepXaadil2jqCAqJ8ch2rzVAC2a6PIXpx1K/PE2m7wSCJeFYxwq0pYm2YB1bafWnQEk9d1CjV9FHKGFrdelirHvXti/t3WhFUMBTNYZmdUV0pk3OoOwlgKJocH5Azlfe5KPFih/487V5Y2HkN0x3LK5SN1AJ4A2M3XqwBsC5Ozu25ZGiDIoV9lna4I3RPKRRJoioxzfLkc1YtRdrwRjYhNK1UquRbPtJuufO4BPu49xbS8EnyDaXYxhmRr4UBLnzDjaepPUbR6g++W9ZHuUMx2UOQaqz6FvllaeLUZqDi7PS/8AXIKm9zzFeGabszmXY9Aff+639R03+BD/ACDGmLe7EZGg0tirghI+Y2DG8emZgSASB1zdhJZEzz84tzaS5IsM2RCTQFnMmIg0Qb9eMndHOzGHYsBBdr4baK9bW+f/AOsm7Y1bRxjZ8TnaCei8Ek/PgZZiiWNa6Ackn+JOc9rO1/HcLGv5NTe/kWdpHA9uf4ZmxXWq5raGvJ9GjlvqVngkbhppGQ/EpPXm+flljDDNJJLYyZSctwzEj0CTwACSfYDM5pOilGD0VIO6+m2ub+VYxCbT95KiQyIzOVXdsUV4hERKhS18eOo9ebHXjJJO8igFirhQjNRCc00nO7fQG2CRvYiub4yzpEhYbljCbjGVLKF38K0ZXnn4Vr1tBxxmV7K07DiOJgPLwqkcBhX3B2Ff3j75yWbk6eHgxpO2BJIYwjqRvssFoFPDscMfWUD7Vb2y/kUejRW3KihvMLCi6Ztzc/NuTkudFfuQduxFIjA743CUKckWK9CR7j3y9FFMFG2RH46spq76gryePT+OQtGWQjapT867s/ZXtm3ZBKEx2NvWMeoH5w+wE/xzLxkXOMpJLR67N2+ex2g+xdi0gDFizMT+k3C82Nq9F+3r7k4PpAW3iwwBFgmjd/EoNNyb55v15OK5u1GL6r8oIk0wWz4e8kNGJDIwonw+StKB/Rvz7UE7emOokjDgAGfaWjABRIEcBD1aUPICVI+Cz1F5iZWdlFj4PMF5WNms3TugI9CAUaif0bNfpHIJO1bJVVdOOXaM0p9OPzj9nGJ4e2dQY9KxL7pmjDKIodxDaWSYmPzVtLIAN3PlfrxTDszWyztKokCGFo0I8NSWuKOQu4vgMXIAWq2Hk9B0g4x8yuNxsTw6DTvu2gbjdnkNfyvoPsyGbRUwZgb6dTX7OnrkXYGpkm88t2PGCExxgErM8doVO7hVG4EdXGPAOAGo+/z+7LtPGSpPu1w3qvsc5wFIFcDINRolkI3buhBAZgrA0SGUGmHHr8x0JGM9VAu21r7umU82aNWNaGZFZpxYvHYMPl4byG0/KPx51cV5ugZFP3YwwwLEdADfvfH2V65122QXb3MMgIoi7ys2hFAFnKDkITa/x5ONNJAGBu+DlUODdChZHPyJH/bOKqxlNw7okrpXPNm0e2GbVhmKehPTfc2IN2ZowwBH0eH+RcdCIbdtcURXyOJu5Tj/AMN0fI/q8Pr/AHBjkyD3H7Rk7vYjZblDX9oR6ZQFW3b4UHU/Mk+mLtD28YiwnU+Zi29Ra8jpXXis01GsE0pdeUA2Ia60bY/YTmM04UYuHj3e5l1MRKM/DsjOv7QGpakY+CByKI3t8/kP++YArpmFUAUOBmcsQUYKyKtScpu7DDDDJXRzswzWVSVIU7SQaNXRrg1617ZthhdBZiFu6g52sqAiSlWIhEZglNGm+kIMYbm+bIo8407N0HgoVu7d2vaF+I2BQ9AKUfJRlrDIpRWqJOUmrMMMMMldEbMmOrjele0YcizwfTqOD9hynqIN4FMVI5DKeefn7EZbhiVrDe3yr77yF9QE8ylXCkXto0t8/ZxzlSnkpOUIv1s/79Trq7MoayCONgGUNXhKQYY5Npnl8NLMhB8z2SBxwSR0tso0jh6+jsAd7keEQGYFQzegJFrZ6ixkOq7I8SVmDUjnSyWKPn00m8Cr+FvLyP0W9xkCd1ApRllYNHyp2LV+K0vK+o/KMK+YPBF5g1arqO8v189ywrW3K+lWCSFHUaZQwZkDxQLwm9b2gkUAG8wPS/nk+kdXYAQwTeHSrJGIyqVR2k87ALuh9tZGe6KorFWMh8MgKyry48UoQbCq35Yi6rjjbzd/sXsoxKjM3nKRLINqgERptVeCQNpJNgm/soCbrpqzivxb9WBpdmQL2lpYC5WIRlZBCajjiJZ0E1bmKgKRR8xFmhySLNX25CzIskUo37TEWQLvZmjj2r5gytunQHeFHJ5NZmfsNZHl3OG3yLKUaIMn9D4IVlJp12ru5/OAPyym3ZTRUJG8SLw0jpo0lEapW2ywBYDaHLerdeigQhCWbw7/AHs/4HaJf7I7Qie44wVUD4CKIO90PIJB/KRuv2oeoIJn1Gl289Ri2LstIpB4ZARYljSmBLW7SO5K9LZvlyGPAIyxEm1txZ2P95iQPsHTNjCwnZVE990+7K9S12jfDJp5QwB6N+cMhvL9OblG7VnwcmrAdTIopApv1P5vzr877M0jTatWT1NnqSeSf25veYJxKEYtyS1e47t2R5uvM5rmcwj0RpH0H2DMnM4YyJrH0zbDDAaDDDDEMMMMMADDDDAAwwwwAMMMMAMHI06HMYZJCZMvQZthhjGGGGGAGh6n7sGwwwEaJ1+7JcMMiwRkdMxhhiGGYf0/36YYYAUcMMMkI//Z"/>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0" name="Picture 4" descr="http://upload.wikimedia.org/wikipedia/commons/f/ff/Balkans_18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4551" y="1268760"/>
            <a:ext cx="2536304" cy="25363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54684" y="1988840"/>
            <a:ext cx="432048" cy="369332"/>
          </a:xfrm>
          <a:prstGeom prst="rect">
            <a:avLst/>
          </a:prstGeom>
          <a:solidFill>
            <a:srgbClr val="FFFF00"/>
          </a:solidFill>
        </p:spPr>
        <p:txBody>
          <a:bodyPr wrap="square" rtlCol="0">
            <a:spAutoFit/>
          </a:bodyPr>
          <a:lstStyle/>
          <a:p>
            <a:pPr algn="ctr"/>
            <a:r>
              <a:rPr lang="en-GB" dirty="0">
                <a:solidFill>
                  <a:schemeClr val="bg1"/>
                </a:solidFill>
                <a:latin typeface="Calibri" pitchFamily="34" charset="0"/>
              </a:rPr>
              <a:t>Y</a:t>
            </a:r>
          </a:p>
        </p:txBody>
      </p:sp>
      <p:sp>
        <p:nvSpPr>
          <p:cNvPr id="21" name="TextBox 20"/>
          <p:cNvSpPr txBox="1"/>
          <p:nvPr/>
        </p:nvSpPr>
        <p:spPr>
          <a:xfrm>
            <a:off x="8943814" y="1996996"/>
            <a:ext cx="432048" cy="369332"/>
          </a:xfrm>
          <a:prstGeom prst="rect">
            <a:avLst/>
          </a:prstGeom>
          <a:solidFill>
            <a:srgbClr val="FFFF00"/>
          </a:solidFill>
        </p:spPr>
        <p:txBody>
          <a:bodyPr wrap="square" rtlCol="0">
            <a:spAutoFit/>
          </a:bodyPr>
          <a:lstStyle/>
          <a:p>
            <a:pPr algn="ctr"/>
            <a:r>
              <a:rPr lang="en-GB" dirty="0">
                <a:solidFill>
                  <a:schemeClr val="bg1"/>
                </a:solidFill>
                <a:latin typeface="Calibri" pitchFamily="34" charset="0"/>
              </a:rPr>
              <a:t>Z</a:t>
            </a:r>
          </a:p>
        </p:txBody>
      </p:sp>
      <p:sp>
        <p:nvSpPr>
          <p:cNvPr id="22" name="TextBox 21"/>
          <p:cNvSpPr txBox="1"/>
          <p:nvPr/>
        </p:nvSpPr>
        <p:spPr>
          <a:xfrm>
            <a:off x="8138660" y="1279201"/>
            <a:ext cx="1485732" cy="369332"/>
          </a:xfrm>
          <a:prstGeom prst="rect">
            <a:avLst/>
          </a:prstGeom>
          <a:solidFill>
            <a:srgbClr val="FFFF00"/>
          </a:solidFill>
        </p:spPr>
        <p:txBody>
          <a:bodyPr wrap="square" rtlCol="0">
            <a:spAutoFit/>
          </a:bodyPr>
          <a:lstStyle/>
          <a:p>
            <a:pPr algn="ctr"/>
            <a:r>
              <a:rPr lang="en-GB" dirty="0">
                <a:solidFill>
                  <a:schemeClr val="bg1"/>
                </a:solidFill>
                <a:latin typeface="Calibri" pitchFamily="34" charset="0"/>
              </a:rPr>
              <a:t>X</a:t>
            </a:r>
          </a:p>
        </p:txBody>
      </p:sp>
    </p:spTree>
    <p:extLst>
      <p:ext uri="{BB962C8B-B14F-4D97-AF65-F5344CB8AC3E}">
        <p14:creationId xmlns:p14="http://schemas.microsoft.com/office/powerpoint/2010/main" val="315642886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1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5560" y="2348881"/>
            <a:ext cx="8064896" cy="1200329"/>
          </a:xfrm>
          <a:prstGeom prst="rect">
            <a:avLst/>
          </a:prstGeom>
          <a:noFill/>
        </p:spPr>
        <p:txBody>
          <a:bodyPr wrap="square" rtlCol="0">
            <a:spAutoFit/>
          </a:bodyPr>
          <a:lstStyle/>
          <a:p>
            <a:pPr algn="ctr"/>
            <a:r>
              <a:rPr lang="en-GB" sz="7200" dirty="0">
                <a:latin typeface="Calibri" pitchFamily="34" charset="0"/>
              </a:rPr>
              <a:t>Russia</a:t>
            </a:r>
          </a:p>
        </p:txBody>
      </p:sp>
    </p:spTree>
    <p:extLst>
      <p:ext uri="{BB962C8B-B14F-4D97-AF65-F5344CB8AC3E}">
        <p14:creationId xmlns:p14="http://schemas.microsoft.com/office/powerpoint/2010/main" val="34940922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715879" y="188641"/>
            <a:ext cx="8784976" cy="1092607"/>
          </a:xfrm>
          <a:prstGeom prst="rect">
            <a:avLst/>
          </a:prstGeom>
          <a:noFill/>
        </p:spPr>
        <p:txBody>
          <a:bodyPr wrap="square" rtlCol="0">
            <a:spAutoFit/>
          </a:bodyPr>
          <a:lstStyle/>
          <a:p>
            <a:pPr algn="ctr"/>
            <a:r>
              <a:rPr lang="en-GB" sz="4000" b="1" dirty="0">
                <a:latin typeface="Calibri" pitchFamily="34" charset="0"/>
              </a:rPr>
              <a:t>8 : Best describes </a:t>
            </a:r>
            <a:r>
              <a:rPr lang="en-GB" sz="4000" b="1" dirty="0" err="1">
                <a:latin typeface="Calibri" pitchFamily="34" charset="0"/>
              </a:rPr>
              <a:t>Gavrilo</a:t>
            </a:r>
            <a:r>
              <a:rPr lang="en-GB" sz="4000" b="1" dirty="0">
                <a:latin typeface="Calibri" pitchFamily="34" charset="0"/>
              </a:rPr>
              <a:t> Princip? </a:t>
            </a:r>
            <a:br>
              <a:rPr lang="en-GB" sz="2500" b="1" dirty="0">
                <a:latin typeface="Calibri" pitchFamily="34" charset="0"/>
              </a:rPr>
            </a:br>
            <a:endParaRPr lang="en-GB" sz="2500" b="1" dirty="0">
              <a:latin typeface="Calibri" pitchFamily="34" charset="0"/>
            </a:endParaRPr>
          </a:p>
        </p:txBody>
      </p:sp>
      <p:sp>
        <p:nvSpPr>
          <p:cNvPr id="6" name="Rectangle 5"/>
          <p:cNvSpPr/>
          <p:nvPr/>
        </p:nvSpPr>
        <p:spPr>
          <a:xfrm>
            <a:off x="2367771" y="1268760"/>
            <a:ext cx="4990256" cy="100811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An Austrian Terrorist</a:t>
            </a:r>
          </a:p>
        </p:txBody>
      </p:sp>
      <p:sp>
        <p:nvSpPr>
          <p:cNvPr id="10" name="Rectangle 9"/>
          <p:cNvSpPr/>
          <p:nvPr/>
        </p:nvSpPr>
        <p:spPr>
          <a:xfrm>
            <a:off x="2392567" y="2636912"/>
            <a:ext cx="4990256" cy="1008112"/>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A Serbian Nationalist</a:t>
            </a:r>
          </a:p>
        </p:txBody>
      </p:sp>
      <p:sp>
        <p:nvSpPr>
          <p:cNvPr id="11" name="Rectangle 10"/>
          <p:cNvSpPr/>
          <p:nvPr/>
        </p:nvSpPr>
        <p:spPr>
          <a:xfrm>
            <a:off x="2424080" y="4005064"/>
            <a:ext cx="4990256" cy="100811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A Bosnian Nationalist</a:t>
            </a:r>
          </a:p>
        </p:txBody>
      </p:sp>
      <p:sp>
        <p:nvSpPr>
          <p:cNvPr id="12" name="Rectangle 11"/>
          <p:cNvSpPr/>
          <p:nvPr/>
        </p:nvSpPr>
        <p:spPr>
          <a:xfrm>
            <a:off x="2367771" y="5400452"/>
            <a:ext cx="4990256" cy="1008112"/>
          </a:xfrm>
          <a:prstGeom prst="rect">
            <a:avLst/>
          </a:prstGeom>
          <a:solidFill>
            <a:schemeClr val="accent3">
              <a:lumMod val="60000"/>
              <a:lumOff val="40000"/>
            </a:schemeClr>
          </a:soli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An Australian Tourist </a:t>
            </a:r>
          </a:p>
        </p:txBody>
      </p:sp>
      <p:sp>
        <p:nvSpPr>
          <p:cNvPr id="13" name="Oval 12"/>
          <p:cNvSpPr/>
          <p:nvPr/>
        </p:nvSpPr>
        <p:spPr>
          <a:xfrm>
            <a:off x="1742232" y="130476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A</a:t>
            </a:r>
          </a:p>
        </p:txBody>
      </p:sp>
      <p:sp>
        <p:nvSpPr>
          <p:cNvPr id="14" name="Oval 13"/>
          <p:cNvSpPr/>
          <p:nvPr/>
        </p:nvSpPr>
        <p:spPr>
          <a:xfrm>
            <a:off x="1788204" y="267291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B</a:t>
            </a:r>
          </a:p>
        </p:txBody>
      </p:sp>
      <p:sp>
        <p:nvSpPr>
          <p:cNvPr id="15" name="Oval 14"/>
          <p:cNvSpPr/>
          <p:nvPr/>
        </p:nvSpPr>
        <p:spPr>
          <a:xfrm>
            <a:off x="1788204" y="403934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C</a:t>
            </a:r>
          </a:p>
        </p:txBody>
      </p:sp>
      <p:sp>
        <p:nvSpPr>
          <p:cNvPr id="16" name="Oval 15"/>
          <p:cNvSpPr/>
          <p:nvPr/>
        </p:nvSpPr>
        <p:spPr>
          <a:xfrm>
            <a:off x="1793516" y="543645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a:t>
            </a:r>
          </a:p>
        </p:txBody>
      </p:sp>
      <p:sp>
        <p:nvSpPr>
          <p:cNvPr id="17" name="Rectangle 16"/>
          <p:cNvSpPr/>
          <p:nvPr/>
        </p:nvSpPr>
        <p:spPr>
          <a:xfrm>
            <a:off x="7968209" y="1252724"/>
            <a:ext cx="2268845" cy="23923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br>
              <a:rPr lang="en-GB" sz="2800" b="1" dirty="0">
                <a:solidFill>
                  <a:schemeClr val="tx1"/>
                </a:solidFill>
                <a:latin typeface="Calibri" pitchFamily="34" charset="0"/>
              </a:rPr>
            </a:br>
            <a:r>
              <a:rPr lang="en-GB" sz="2800" b="1" dirty="0">
                <a:solidFill>
                  <a:schemeClr val="bg1"/>
                </a:solidFill>
                <a:latin typeface="Calibri" pitchFamily="34" charset="0"/>
              </a:rPr>
              <a:t>Bonus 1</a:t>
            </a:r>
          </a:p>
          <a:p>
            <a:pPr algn="ctr"/>
            <a:br>
              <a:rPr lang="en-GB" sz="2000" b="1" dirty="0">
                <a:solidFill>
                  <a:schemeClr val="bg1"/>
                </a:solidFill>
                <a:latin typeface="Calibri" pitchFamily="34" charset="0"/>
              </a:rPr>
            </a:br>
            <a:r>
              <a:rPr lang="en-GB" sz="2000" dirty="0">
                <a:solidFill>
                  <a:schemeClr val="bg1"/>
                </a:solidFill>
                <a:latin typeface="Calibri" pitchFamily="34" charset="0"/>
              </a:rPr>
              <a:t>How many people did he assassinate in 1914?</a:t>
            </a:r>
            <a:br>
              <a:rPr lang="en-GB" sz="2800" b="1" dirty="0">
                <a:solidFill>
                  <a:schemeClr val="tx1"/>
                </a:solidFill>
                <a:latin typeface="Candara" pitchFamily="34" charset="0"/>
              </a:rPr>
            </a:br>
            <a:endParaRPr lang="en-GB" sz="2800" b="1" dirty="0">
              <a:solidFill>
                <a:schemeClr val="tx1"/>
              </a:solidFill>
              <a:latin typeface="Candara" pitchFamily="34" charset="0"/>
            </a:endParaRPr>
          </a:p>
        </p:txBody>
      </p:sp>
      <p:sp>
        <p:nvSpPr>
          <p:cNvPr id="19" name="AutoShape 2"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4"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pixabay.com/static/uploads/photo/2013/07/12/18/41/explosion-153710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2190" y="3765496"/>
            <a:ext cx="1556188" cy="142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163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1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089448" y="404664"/>
            <a:ext cx="8064896" cy="4585871"/>
          </a:xfrm>
          <a:prstGeom prst="rect">
            <a:avLst/>
          </a:prstGeom>
          <a:noFill/>
        </p:spPr>
        <p:txBody>
          <a:bodyPr wrap="square" rtlCol="0">
            <a:spAutoFit/>
          </a:bodyPr>
          <a:lstStyle/>
          <a:p>
            <a:r>
              <a:rPr lang="en-GB" sz="7200" dirty="0">
                <a:latin typeface="Calibri" pitchFamily="34" charset="0"/>
              </a:rPr>
              <a:t>Three</a:t>
            </a:r>
            <a:br>
              <a:rPr lang="en-GB" sz="7200" dirty="0">
                <a:latin typeface="Calibri" pitchFamily="34" charset="0"/>
              </a:rPr>
            </a:br>
            <a:br>
              <a:rPr lang="en-GB" sz="4000" dirty="0">
                <a:latin typeface="Calibri" pitchFamily="34" charset="0"/>
              </a:rPr>
            </a:br>
            <a:r>
              <a:rPr lang="en-GB" sz="6000" dirty="0">
                <a:latin typeface="Calibri" pitchFamily="34" charset="0"/>
              </a:rPr>
              <a:t>1. Archduke Ferdinand</a:t>
            </a:r>
            <a:br>
              <a:rPr lang="en-GB" sz="6000" dirty="0">
                <a:latin typeface="Calibri" pitchFamily="34" charset="0"/>
              </a:rPr>
            </a:br>
            <a:r>
              <a:rPr lang="en-GB" sz="6000" dirty="0">
                <a:latin typeface="Calibri" pitchFamily="34" charset="0"/>
              </a:rPr>
              <a:t>2. Duchess Sophie</a:t>
            </a:r>
            <a:br>
              <a:rPr lang="en-GB" sz="6000" dirty="0">
                <a:latin typeface="Calibri" pitchFamily="34" charset="0"/>
              </a:rPr>
            </a:br>
            <a:r>
              <a:rPr lang="en-GB" sz="6000" dirty="0">
                <a:latin typeface="Calibri" pitchFamily="34" charset="0"/>
              </a:rPr>
              <a:t>3. Their unborn child</a:t>
            </a:r>
          </a:p>
        </p:txBody>
      </p:sp>
    </p:spTree>
    <p:extLst>
      <p:ext uri="{BB962C8B-B14F-4D97-AF65-F5344CB8AC3E}">
        <p14:creationId xmlns:p14="http://schemas.microsoft.com/office/powerpoint/2010/main" val="13150868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715879" y="188640"/>
            <a:ext cx="8784976" cy="1338828"/>
          </a:xfrm>
          <a:prstGeom prst="rect">
            <a:avLst/>
          </a:prstGeom>
          <a:noFill/>
        </p:spPr>
        <p:txBody>
          <a:bodyPr wrap="square" rtlCol="0">
            <a:spAutoFit/>
          </a:bodyPr>
          <a:lstStyle/>
          <a:p>
            <a:pPr algn="ctr"/>
            <a:r>
              <a:rPr lang="en-GB" sz="2800" b="1" dirty="0">
                <a:latin typeface="Calibri" pitchFamily="34" charset="0"/>
              </a:rPr>
              <a:t>9 : The terrorist / nationalist group that </a:t>
            </a:r>
            <a:r>
              <a:rPr lang="en-GB" sz="2800" b="1" dirty="0" err="1">
                <a:latin typeface="Calibri" pitchFamily="34" charset="0"/>
              </a:rPr>
              <a:t>Princip</a:t>
            </a:r>
            <a:br>
              <a:rPr lang="en-GB" sz="2800" b="1" dirty="0">
                <a:latin typeface="Calibri" pitchFamily="34" charset="0"/>
              </a:rPr>
            </a:br>
            <a:r>
              <a:rPr lang="en-GB" sz="2800" b="1" dirty="0">
                <a:latin typeface="Calibri" pitchFamily="34" charset="0"/>
              </a:rPr>
              <a:t> was part of?</a:t>
            </a:r>
            <a:br>
              <a:rPr lang="en-GB" sz="2500" b="1" dirty="0">
                <a:latin typeface="Calibri" pitchFamily="34" charset="0"/>
              </a:rPr>
            </a:br>
            <a:endParaRPr lang="en-GB" sz="2500" b="1" dirty="0">
              <a:latin typeface="Calibri" pitchFamily="34" charset="0"/>
            </a:endParaRPr>
          </a:p>
        </p:txBody>
      </p:sp>
      <p:sp>
        <p:nvSpPr>
          <p:cNvPr id="6" name="Rectangle 5"/>
          <p:cNvSpPr/>
          <p:nvPr/>
        </p:nvSpPr>
        <p:spPr>
          <a:xfrm>
            <a:off x="2367771" y="1268760"/>
            <a:ext cx="4990256" cy="100811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The Red Nose Gang</a:t>
            </a:r>
          </a:p>
        </p:txBody>
      </p:sp>
      <p:sp>
        <p:nvSpPr>
          <p:cNvPr id="10" name="Rectangle 9"/>
          <p:cNvSpPr/>
          <p:nvPr/>
        </p:nvSpPr>
        <p:spPr>
          <a:xfrm>
            <a:off x="2392567" y="2636912"/>
            <a:ext cx="4990256" cy="1008112"/>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The Blue Man Group</a:t>
            </a:r>
          </a:p>
        </p:txBody>
      </p:sp>
      <p:sp>
        <p:nvSpPr>
          <p:cNvPr id="11" name="Rectangle 10"/>
          <p:cNvSpPr/>
          <p:nvPr/>
        </p:nvSpPr>
        <p:spPr>
          <a:xfrm>
            <a:off x="2424080" y="4005064"/>
            <a:ext cx="4990256" cy="100811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The Red Hand Gang</a:t>
            </a:r>
          </a:p>
        </p:txBody>
      </p:sp>
      <p:sp>
        <p:nvSpPr>
          <p:cNvPr id="12" name="Rectangle 11"/>
          <p:cNvSpPr/>
          <p:nvPr/>
        </p:nvSpPr>
        <p:spPr>
          <a:xfrm>
            <a:off x="2367771" y="5400452"/>
            <a:ext cx="4990256" cy="1008112"/>
          </a:xfrm>
          <a:prstGeom prst="rect">
            <a:avLst/>
          </a:prstGeom>
          <a:solidFill>
            <a:srgbClr val="00B0F0"/>
          </a:soli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The Black Hand</a:t>
            </a:r>
          </a:p>
        </p:txBody>
      </p:sp>
      <p:sp>
        <p:nvSpPr>
          <p:cNvPr id="13" name="Oval 12"/>
          <p:cNvSpPr/>
          <p:nvPr/>
        </p:nvSpPr>
        <p:spPr>
          <a:xfrm>
            <a:off x="1742232" y="130476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A</a:t>
            </a:r>
          </a:p>
        </p:txBody>
      </p:sp>
      <p:sp>
        <p:nvSpPr>
          <p:cNvPr id="14" name="Oval 13"/>
          <p:cNvSpPr/>
          <p:nvPr/>
        </p:nvSpPr>
        <p:spPr>
          <a:xfrm>
            <a:off x="1788204" y="267291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B</a:t>
            </a:r>
          </a:p>
        </p:txBody>
      </p:sp>
      <p:sp>
        <p:nvSpPr>
          <p:cNvPr id="15" name="Oval 14"/>
          <p:cNvSpPr/>
          <p:nvPr/>
        </p:nvSpPr>
        <p:spPr>
          <a:xfrm>
            <a:off x="1788204" y="403934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C</a:t>
            </a:r>
          </a:p>
        </p:txBody>
      </p:sp>
      <p:sp>
        <p:nvSpPr>
          <p:cNvPr id="16" name="Oval 15"/>
          <p:cNvSpPr/>
          <p:nvPr/>
        </p:nvSpPr>
        <p:spPr>
          <a:xfrm>
            <a:off x="1793516" y="543645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a:t>
            </a:r>
          </a:p>
        </p:txBody>
      </p:sp>
      <p:sp>
        <p:nvSpPr>
          <p:cNvPr id="17" name="Rectangle 16"/>
          <p:cNvSpPr/>
          <p:nvPr/>
        </p:nvSpPr>
        <p:spPr>
          <a:xfrm>
            <a:off x="7968209" y="1252724"/>
            <a:ext cx="2268845" cy="23923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libri" pitchFamily="34" charset="0"/>
              </a:rPr>
              <a:t>Bonus 1</a:t>
            </a:r>
            <a:br>
              <a:rPr lang="en-GB" sz="2800" b="1" dirty="0">
                <a:solidFill>
                  <a:schemeClr val="bg1"/>
                </a:solidFill>
                <a:latin typeface="Calibri" pitchFamily="34" charset="0"/>
              </a:rPr>
            </a:br>
            <a:r>
              <a:rPr lang="en-GB" sz="2000" dirty="0">
                <a:solidFill>
                  <a:schemeClr val="bg1"/>
                </a:solidFill>
                <a:latin typeface="Calibri" pitchFamily="34" charset="0"/>
              </a:rPr>
              <a:t>What did Princip do after his first failed attempted assassination?</a:t>
            </a:r>
            <a:br>
              <a:rPr lang="en-GB" sz="2800" b="1" dirty="0">
                <a:solidFill>
                  <a:schemeClr val="tx1"/>
                </a:solidFill>
                <a:latin typeface="Candara" pitchFamily="34" charset="0"/>
              </a:rPr>
            </a:br>
            <a:endParaRPr lang="en-GB" sz="2800" b="1" dirty="0">
              <a:solidFill>
                <a:schemeClr val="tx1"/>
              </a:solidFill>
              <a:latin typeface="Candara" pitchFamily="34" charset="0"/>
            </a:endParaRPr>
          </a:p>
        </p:txBody>
      </p:sp>
      <p:sp>
        <p:nvSpPr>
          <p:cNvPr id="19" name="AutoShape 2"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4"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pixabay.com/static/uploads/photo/2013/07/12/18/41/explosion-153710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1175" y="5162633"/>
            <a:ext cx="1531319" cy="139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3040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1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110532" y="1844824"/>
            <a:ext cx="8064896" cy="3416320"/>
          </a:xfrm>
          <a:prstGeom prst="rect">
            <a:avLst/>
          </a:prstGeom>
          <a:noFill/>
        </p:spPr>
        <p:txBody>
          <a:bodyPr wrap="square" rtlCol="0">
            <a:spAutoFit/>
          </a:bodyPr>
          <a:lstStyle/>
          <a:p>
            <a:pPr algn="ctr"/>
            <a:r>
              <a:rPr lang="en-GB" sz="7200" u="sng" dirty="0">
                <a:latin typeface="Calibri" pitchFamily="34" charset="0"/>
              </a:rPr>
              <a:t>The Story?</a:t>
            </a:r>
            <a:br>
              <a:rPr lang="en-GB" sz="7200" dirty="0">
                <a:latin typeface="Calibri" pitchFamily="34" charset="0"/>
              </a:rPr>
            </a:br>
            <a:r>
              <a:rPr lang="en-GB" sz="7200" dirty="0">
                <a:latin typeface="Calibri" pitchFamily="34" charset="0"/>
              </a:rPr>
              <a:t>Bought and ate a</a:t>
            </a:r>
          </a:p>
          <a:p>
            <a:pPr algn="ctr"/>
            <a:r>
              <a:rPr lang="en-GB" sz="7200" dirty="0">
                <a:latin typeface="Calibri" pitchFamily="34" charset="0"/>
              </a:rPr>
              <a:t>sandwich</a:t>
            </a:r>
          </a:p>
        </p:txBody>
      </p:sp>
    </p:spTree>
    <p:extLst>
      <p:ext uri="{BB962C8B-B14F-4D97-AF65-F5344CB8AC3E}">
        <p14:creationId xmlns:p14="http://schemas.microsoft.com/office/powerpoint/2010/main" val="22747215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0A65A2-9CB0-4260-AA2A-223FD94522C9}"/>
              </a:ext>
            </a:extLst>
          </p:cNvPr>
          <p:cNvPicPr>
            <a:picLocks noChangeAspect="1"/>
          </p:cNvPicPr>
          <p:nvPr/>
        </p:nvPicPr>
        <p:blipFill rotWithShape="1">
          <a:blip r:embed="rId2"/>
          <a:srcRect l="17031" t="11370" r="16562" b="6924"/>
          <a:stretch/>
        </p:blipFill>
        <p:spPr>
          <a:xfrm>
            <a:off x="640672" y="637394"/>
            <a:ext cx="8661538" cy="5538462"/>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Image result for forward button no background">
            <a:extLst>
              <a:ext uri="{FF2B5EF4-FFF2-40B4-BE49-F238E27FC236}">
                <a16:creationId xmlns:a16="http://schemas.microsoft.com/office/drawing/2014/main" id="{38789636-BE9F-4F27-A215-1A238BBE9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4101" y="2400300"/>
            <a:ext cx="2057399" cy="20573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ED08B42-E941-47E6-A7C4-E11B2510E99C}"/>
              </a:ext>
            </a:extLst>
          </p:cNvPr>
          <p:cNvSpPr txBox="1"/>
          <p:nvPr/>
        </p:nvSpPr>
        <p:spPr>
          <a:xfrm>
            <a:off x="773723" y="682144"/>
            <a:ext cx="4501662" cy="430887"/>
          </a:xfrm>
          <a:prstGeom prst="rect">
            <a:avLst/>
          </a:prstGeom>
          <a:solidFill>
            <a:schemeClr val="tx1"/>
          </a:solidFill>
        </p:spPr>
        <p:txBody>
          <a:bodyPr wrap="square" rtlCol="0">
            <a:spAutoFit/>
          </a:bodyPr>
          <a:lstStyle/>
          <a:p>
            <a:r>
              <a:rPr lang="en-GB" sz="2200" b="1" dirty="0">
                <a:solidFill>
                  <a:schemeClr val="bg1"/>
                </a:solidFill>
                <a:latin typeface="Calibri" panose="020F0502020204030204" pitchFamily="34" charset="0"/>
                <a:cs typeface="Calibri" panose="020F0502020204030204" pitchFamily="34" charset="0"/>
              </a:rPr>
              <a:t>What could this represent ? </a:t>
            </a:r>
            <a:r>
              <a:rPr lang="en-GB" dirty="0"/>
              <a:t>s</a:t>
            </a:r>
          </a:p>
        </p:txBody>
      </p:sp>
      <p:sp>
        <p:nvSpPr>
          <p:cNvPr id="7" name="TextBox 6">
            <a:extLst>
              <a:ext uri="{FF2B5EF4-FFF2-40B4-BE49-F238E27FC236}">
                <a16:creationId xmlns:a16="http://schemas.microsoft.com/office/drawing/2014/main" id="{B24B3E46-EF8C-46BC-A7EC-1C0EBAFA8252}"/>
              </a:ext>
            </a:extLst>
          </p:cNvPr>
          <p:cNvSpPr txBox="1"/>
          <p:nvPr/>
        </p:nvSpPr>
        <p:spPr>
          <a:xfrm>
            <a:off x="4800548" y="3406625"/>
            <a:ext cx="4501662" cy="1477328"/>
          </a:xfrm>
          <a:prstGeom prst="rect">
            <a:avLst/>
          </a:prstGeom>
          <a:solidFill>
            <a:schemeClr val="tx1"/>
          </a:solidFill>
        </p:spPr>
        <p:txBody>
          <a:bodyPr wrap="square" rtlCol="0">
            <a:spAutoFit/>
          </a:bodyPr>
          <a:lstStyle/>
          <a:p>
            <a:r>
              <a:rPr lang="en-GB" dirty="0"/>
              <a:t>E</a:t>
            </a:r>
          </a:p>
          <a:p>
            <a:endParaRPr lang="en-GB" dirty="0"/>
          </a:p>
          <a:p>
            <a:endParaRPr lang="en-GB" dirty="0"/>
          </a:p>
          <a:p>
            <a:endParaRPr lang="en-GB" dirty="0"/>
          </a:p>
          <a:p>
            <a:r>
              <a:rPr lang="en-GB" dirty="0"/>
              <a:t>vents</a:t>
            </a:r>
          </a:p>
        </p:txBody>
      </p:sp>
    </p:spTree>
    <p:extLst>
      <p:ext uri="{BB962C8B-B14F-4D97-AF65-F5344CB8AC3E}">
        <p14:creationId xmlns:p14="http://schemas.microsoft.com/office/powerpoint/2010/main" val="401356298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715879" y="188640"/>
            <a:ext cx="8784976" cy="1338828"/>
          </a:xfrm>
          <a:prstGeom prst="rect">
            <a:avLst/>
          </a:prstGeom>
          <a:noFill/>
        </p:spPr>
        <p:txBody>
          <a:bodyPr wrap="square" rtlCol="0">
            <a:spAutoFit/>
          </a:bodyPr>
          <a:lstStyle/>
          <a:p>
            <a:pPr algn="ctr"/>
            <a:r>
              <a:rPr lang="en-GB" sz="2800" b="1" dirty="0">
                <a:latin typeface="Calibri" pitchFamily="34" charset="0"/>
              </a:rPr>
              <a:t>10 : Best describes the assassination of</a:t>
            </a:r>
            <a:br>
              <a:rPr lang="en-GB" sz="2800" b="1" dirty="0">
                <a:latin typeface="Calibri" pitchFamily="34" charset="0"/>
              </a:rPr>
            </a:br>
            <a:r>
              <a:rPr lang="en-GB" sz="2800" b="1" dirty="0">
                <a:latin typeface="Calibri" pitchFamily="34" charset="0"/>
              </a:rPr>
              <a:t> Archduke Franz Ferdinand?</a:t>
            </a:r>
            <a:br>
              <a:rPr lang="en-GB" sz="2500" b="1" dirty="0">
                <a:latin typeface="Calibri" pitchFamily="34" charset="0"/>
              </a:rPr>
            </a:br>
            <a:endParaRPr lang="en-GB" sz="2500" b="1" dirty="0">
              <a:latin typeface="Calibri" pitchFamily="34" charset="0"/>
            </a:endParaRPr>
          </a:p>
        </p:txBody>
      </p:sp>
      <p:sp>
        <p:nvSpPr>
          <p:cNvPr id="6" name="Rectangle 5"/>
          <p:cNvSpPr/>
          <p:nvPr/>
        </p:nvSpPr>
        <p:spPr>
          <a:xfrm>
            <a:off x="2367771" y="1268760"/>
            <a:ext cx="4990256" cy="100811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A Long Term Cause</a:t>
            </a:r>
          </a:p>
        </p:txBody>
      </p:sp>
      <p:sp>
        <p:nvSpPr>
          <p:cNvPr id="10" name="Rectangle 9"/>
          <p:cNvSpPr/>
          <p:nvPr/>
        </p:nvSpPr>
        <p:spPr>
          <a:xfrm>
            <a:off x="2392567" y="2636912"/>
            <a:ext cx="4990256" cy="1008112"/>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The Trigger</a:t>
            </a:r>
          </a:p>
        </p:txBody>
      </p:sp>
      <p:sp>
        <p:nvSpPr>
          <p:cNvPr id="11" name="Rectangle 10"/>
          <p:cNvSpPr/>
          <p:nvPr/>
        </p:nvSpPr>
        <p:spPr>
          <a:xfrm>
            <a:off x="2424080" y="4005064"/>
            <a:ext cx="4990256" cy="100811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A Short Term Cause</a:t>
            </a:r>
          </a:p>
        </p:txBody>
      </p:sp>
      <p:sp>
        <p:nvSpPr>
          <p:cNvPr id="12" name="Rectangle 11"/>
          <p:cNvSpPr/>
          <p:nvPr/>
        </p:nvSpPr>
        <p:spPr>
          <a:xfrm>
            <a:off x="2367771" y="5400452"/>
            <a:ext cx="4990256" cy="1008112"/>
          </a:xfrm>
          <a:prstGeom prst="rect">
            <a:avLst/>
          </a:prstGeom>
          <a:solidFill>
            <a:srgbClr val="00B0F0"/>
          </a:soli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ndara" pitchFamily="34" charset="0"/>
              </a:rPr>
              <a:t>The Tipping Point</a:t>
            </a:r>
          </a:p>
        </p:txBody>
      </p:sp>
      <p:sp>
        <p:nvSpPr>
          <p:cNvPr id="13" name="Oval 12"/>
          <p:cNvSpPr/>
          <p:nvPr/>
        </p:nvSpPr>
        <p:spPr>
          <a:xfrm>
            <a:off x="1742232" y="130476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A</a:t>
            </a:r>
          </a:p>
        </p:txBody>
      </p:sp>
      <p:sp>
        <p:nvSpPr>
          <p:cNvPr id="14" name="Oval 13"/>
          <p:cNvSpPr/>
          <p:nvPr/>
        </p:nvSpPr>
        <p:spPr>
          <a:xfrm>
            <a:off x="1788204" y="267291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B</a:t>
            </a:r>
          </a:p>
        </p:txBody>
      </p:sp>
      <p:sp>
        <p:nvSpPr>
          <p:cNvPr id="15" name="Oval 14"/>
          <p:cNvSpPr/>
          <p:nvPr/>
        </p:nvSpPr>
        <p:spPr>
          <a:xfrm>
            <a:off x="1788204" y="4039344"/>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C</a:t>
            </a:r>
          </a:p>
        </p:txBody>
      </p:sp>
      <p:sp>
        <p:nvSpPr>
          <p:cNvPr id="16" name="Oval 15"/>
          <p:cNvSpPr/>
          <p:nvPr/>
        </p:nvSpPr>
        <p:spPr>
          <a:xfrm>
            <a:off x="1793516" y="5436456"/>
            <a:ext cx="936104"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a:t>
            </a:r>
          </a:p>
        </p:txBody>
      </p:sp>
      <p:sp>
        <p:nvSpPr>
          <p:cNvPr id="17" name="Rectangle 16"/>
          <p:cNvSpPr/>
          <p:nvPr/>
        </p:nvSpPr>
        <p:spPr>
          <a:xfrm>
            <a:off x="7968209" y="1252724"/>
            <a:ext cx="2268845" cy="23923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bg1"/>
                </a:solidFill>
                <a:latin typeface="Calibri" pitchFamily="34" charset="0"/>
              </a:rPr>
              <a:t>Bonus 1</a:t>
            </a:r>
            <a:br>
              <a:rPr lang="en-GB" sz="2800" b="1" dirty="0">
                <a:solidFill>
                  <a:schemeClr val="bg1"/>
                </a:solidFill>
                <a:latin typeface="Calibri" pitchFamily="34" charset="0"/>
              </a:rPr>
            </a:br>
            <a:r>
              <a:rPr lang="en-GB" sz="2000" dirty="0">
                <a:solidFill>
                  <a:schemeClr val="bg1"/>
                </a:solidFill>
                <a:latin typeface="Calibri" pitchFamily="34" charset="0"/>
              </a:rPr>
              <a:t>‘Who’ did Austria</a:t>
            </a:r>
            <a:br>
              <a:rPr lang="en-GB" sz="2000" dirty="0">
                <a:solidFill>
                  <a:schemeClr val="bg1"/>
                </a:solidFill>
                <a:latin typeface="Calibri" pitchFamily="34" charset="0"/>
              </a:rPr>
            </a:br>
            <a:r>
              <a:rPr lang="en-GB" sz="2000" dirty="0">
                <a:solidFill>
                  <a:schemeClr val="bg1"/>
                </a:solidFill>
                <a:latin typeface="Calibri" pitchFamily="34" charset="0"/>
              </a:rPr>
              <a:t>blame for the killing of Archduke Ferdinand?</a:t>
            </a:r>
            <a:br>
              <a:rPr lang="en-GB" sz="2800" b="1" dirty="0">
                <a:solidFill>
                  <a:schemeClr val="tx1"/>
                </a:solidFill>
                <a:latin typeface="Candara" pitchFamily="34" charset="0"/>
              </a:rPr>
            </a:br>
            <a:endParaRPr lang="en-GB" sz="2800" b="1" dirty="0">
              <a:solidFill>
                <a:schemeClr val="tx1"/>
              </a:solidFill>
              <a:latin typeface="Candara" pitchFamily="34" charset="0"/>
            </a:endParaRPr>
          </a:p>
        </p:txBody>
      </p:sp>
      <p:sp>
        <p:nvSpPr>
          <p:cNvPr id="19" name="AutoShape 2"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4" descr="data:image/jpeg;base64,/9j/4AAQSkZJRgABAQAAAQABAAD/2wCEAAkGBxEQEhISEhIQEhAWFRQVDxAVDxAPDw8PFBQWFhQVFhUYHCggGBolGxQUITEhJSkrLjouFx8zODMsNygtLiwBCgoKDg0OGxAQGy8lICQsLC4sMSwtLC0sLCwsLCwsLCwsNCwsLyw0LCwsLSwsLCwsLSwsLCwsLC8vLywsLCwsLP/AABEIANcA6wMBEQACEQEDEQH/xAAbAAEAAgMBAQAAAAAAAAAAAAAAAwQFBgcCAf/EAD4QAAIBAgMFBgMECQMFAAAAAAABAgMRBAUhBhIxQVETImFxgZEyobEHQsHRFCNSYnKC4fDxQ5OiFRczY5L/xAAaAQEAAgMBAAAAAAAAAAAAAAAAAwQBAgUG/8QANxEAAgECAwQIBgIBBAMAAAAAAAECAxEEITEFEkFRE2FxgZGhsdEiMkLB4fAUI1IzNHLxFWKS/9oADAMBAAIRAxEAPwDuIAAAAAAAAAAAABH2qvYAkAAAAAAAAAAAAAAAAAAAAAAAAAAAAAAAAAAAAAAAAAAAMLndV0+8gD1k+cQrK19QDLtgGN/6gu03QDJJgH0AAAAAAAAAAAAAAAAAAAAAAAAAAAAAAAAAAAAAo5vh+0pyXgAcow+ZywuIetlvNSXRp6ownclq0nTdno1ddaf7nyd0dRyrM41qd0+RkiNMxubWxVr8JOL80/8ABrGSdySpSdO1+KT8ToGDqb0E/A2IycAAAAAAA+SkkAeYVE+AB6ckAfUwAAAAAAAAAAAAAAAAAAAAAAAADzUV0wDjW3eEUcQ5LhLj/EtL+1vYq1pOnLeXE9Bs2lSxtB0KmsLuL6n9k8/Aj2Z2hlQe5J6FiElJXRxcRQnQqOnPVftzH4zH71WVRPjVk/eT/oVMPP8AsnF87nV2jSX8ajNcEovwv638TrmyWN7SjHXkXTiGfAAAAABXxWLjTV5NIA1TFbRdrU3KYBlnmcKFO8pa2AKGX5vLE1O78IBtVNWQB6AAAAAAAAAAAAAAAAAAAAAAAB8lwAOS7fv9cvOxBiI71N9WZ0dlVnSxUevLx/NjUsTQclppJfC/wOfQxHRyz0PR7SwKxUMvmWj+z/cn3mv4TGyjvQldPW6fFST/ADJllNTRyJtypSoy/WjpX2d7SxTUG/mdE4R1qjVUkmgCQA8TqKPFgGAznaalRT1V/MA5ptBtbOs2ot2AK+WZr2C3n8T68SKNVTlaOi4lurhXRpqVXJy0XG3N8upa+BFXzepiJ6t7vPi/kbznGCvIioYepXnuU1d+S7eR1bZTL1RpRlJbrau0+K8/EyndEc0oyaTv1mTrZnFOy1Zk1LeHk2rsAmAAAAAAAAAAAAAAAAAAAAAAPM+DAORbfSvWj/EvqR1v9OXY/QsYT/cU/wDlH1Rg1A8+5Hu7mLzrJ+1W/DSqvRVEuT8ej/tTUa+7k9Dn4zCdL8cPm9TWKGNqYed1eLT1TunGXNNHZpT3keTr03CR1XZD7RkoqNRkpAbPidvaSWgBq2cbcVKl1F2QBq1XEVa8ub6vkvNkdSrCmryZPQw1SvLdpq/ou0s0MEoavWXXkvI5VbFyqvdjkvU9Pg9nUsMt+eclx4Ls99ewg/RZVJb0rxXKP3rfgT/yYUYbkM3z4FNYCrjKzrV/hi9FxtwXV78DO7PUKcKinUsqcNUnwcuXt9bGMPepJ1JvJE+PkqFJYXDxzlwWtuPjp2XNgxW1c6zVOimocL8HLyXJeP8AkvQnv5rT1OFXw6w63Zu8+S0j29fUsuLvobPs9lsrKc9WyUpmypWAPoAAAAAAAAAAAAAAKmKxip8eAB6w+NhPg0AWQAAADxWejAONbaVN7ExX78fqRV3alLsfoWMJ/uKf/KPqitGlc8y52PbOQUBvC5j81ySniF3luztpNcfVc0S0cTOk8ipicJTrr4teZqlfZzF0Zd2PaR5Sg1f1i9b+52ae0KM1m7PrPOVtl4im8lvLq9tTJYHB4mWjpzj4ytH6m8sbQj9XhmaQ2fiZP5PHIzGHydLWbv8AurRe/EoVdpt5U1brZ08PsaKzrO/UtPHX0MhGkkrJJLotDnyqOTvJ3Z26cI047sFZHxxMbxJcjmkk29EtW+iRumZvbNmJWJb1d7t9yPKK5aHToUXPJ/Kjj4vGqheUF/ZLTqXD8LmbZslSjvJ8ZHUSseYbbd3qdXwCe6gYLQAAAAAAAAAAAIcRU3VcAxyzyCdpOwBdp4+nJXUl7gEOOpwqxaTVwDnmZ1sRg6mjbhfuv8GVqtaVF/Erx58UdLD4Sni42pvdmuD0fWuK61n4GXynbRaKpp48iWnVhUV4sqV8NVoO1SNvTxNrweb0qi0kvckIC/GafBgEGYVN2En4AHEs5rdpi1/E/kmytjJWoSfUXNnq+Jh2+mZcoqzR5ebuj18tCapQ5r1Io1ODNFPgRqBJvG1z7uGN4xcbg3hcbg3jNz66Nld8eSMKpd2RhSuzxKjZXfojZTu7IypX0MPntXdgoLjN2/lWsvwXqXcMryu+BFiZ2juriVKdLVQjrN/FLml0XQ7GHUp/FLKK0X3/AHicLHThRvCGc380uNuS5d3DLM6lsRkO5FTktS6cc3mKsAfQAAAAAAAAAAAeZRuAa1tFkHaJuN0+q0Zhq5vTqOErrzzXec9xOIxWFk4uTa5N6FSpUqUtc0dqhhsHjV8F4T5artV+Hfl5lWptXiKTumzeGKhLXIrYjZNalpZr9/dRituI1o7laNnbmrepM92pG2qKK6WhNSzTWhjsNmtOfBo4lfDzpSy7meow+Op4in8S7V+8DJ4XGuOsJuPrdextTx9WGU1f1KtfZmHqZ03uvxXgZ3BbV16fxd5dU7/LiX6ePoz1du39scmrs6vT0V11e2pNm+3sHTcXpK3Dgy4mmropNNOzNEybFfpGIlJcIxb9ZOy+VznbUnu0bc36ZnT2RC9fe5L1y9zZIR1R5yTyPSNmQjAqORA2eKmGvqvY2jVtkzKnzIXSa4pkimmb7x6jh2+XqYdRIw5pE8MOl4vqROq2aOdxKmYUhcp4hXfkWqeSJYaGl7VYvdxEI/swTX8UpO/yjE7ez6O/B9pzNoYnopq2tsu02/YDJe2kpy15nbSSVkedbbd3qdgw1FQikjJgmAAB8uAN5ABMA+gAAAAAAHxoAwef5DCvF6amGk8mZjJxd07M5bnOTSoycZLTkzl4nDOn8UNPT8HpsDtJV10db5uD5/n18jXKtFU3acVOi+Ka3tx9UV1Le0dmW5Wp/DNXj6dh9lkFKXepylC60ae/BryevzDxU9JZmstm0X8VLK/LNfveQyyvFU9YOM1ytLdl7S0+ZjpaUtcitPCV4/Ln+9ZHOviofFTqLx3JOPutDG7SejRWlKvDWL8ChjMXUnpJPyaZPTioZxZXqTc8pI2rY/LuypObVpVHe1rNQWkb+8n6nOx2IdSe7e6X6zpYCgqdNytZv04GxU4ao50nkXWzIRiVGyC5IomjZrc9KJrcxcbouLnlxM3FyOcbG8XdmyMfKJcTLFzRNt8DJYinVs9yUFG/JTi27eqa9mej2RVTpuHFO/czgbXptVFPg1bvRsmzG07wsFE65yTZaf2hPmASf9wwDxL7QwCvU+0GT4AFvAbWzqPV2QBnqW1lOKte7ALGHz2VV92LAM3hHJq7ALYAAI682loAYHHZ9KlxiwDEVtuYx4oAwOd7UUa8WmlcA0DMc0Sbja65M51bCJPegdihtKUo9HUzfB+5UyjOeynuy/8AE3/tt8/Lr7+detQ3ldalzC4zo5bsvlfkbjT/AMeJy2dm5PCJE2aNk0URtmrZLGJG2aNk9GGqIpyyNJPIvxiVGyBskUTRs1uet0xcxc+7ouLnlxM3FyKrDRm8ZZm8XmY+US4mTpkFajGStKKkujSa9mS06koO8XZ9RmUYzVpK6KVTK6L/ANOPpeP0LscfiF9b/e0geBw71gvT0IJZTR/Y/wCU/wAyVbRxH+XkvYwtm4X/AA837kby6kvuL3k/xJP51d/V5L2N1s3Cr6PN+55eEpr7kfZMz/KrP6mTxwOGX0LwK9Wg/u7kF1Uby/oWKdeKzleT63kRVMJVllS3YLmld+it3eJ7wOW1Kj3Yb83z5JebLcMTUnlCP75FCrszDUFv4iq/u/Vm85BsVLSVWT/hWi9+L+RajCes34ftzl1q9BZUKduuWb8PlXgzeMFl0KSSSRKU27lxIGD6AAD40AVcTl8J8UgDVs62IjVu4TcH03Yyj9L/ADI5xk/llbwLNCtShlUpqXfJPydvI0rMtj69Ftumpx/ahd/8ePtcp1FiY6O/Zb2OzQlsurk47r62/W9vGxhpZbSekqcW+aa/MoyxNb/JnSWz8Ja6gvUlp5ZQX+jS/wBuL+qK0qs+bJf49FfQvBGQpQSSSSSXBJWSXkV5M2yWSLFN2IZZmjLlOKZXk2iJtomjRRE5s0cmWKVJIhlNsjcrliMSFsjbJFE0bNWz2omtzFxui4ueXE2TMpkcom6ZsmQzgui9iSMmbpkE4LovYlUmbpkE0TRZuirVSJ4XJYlWZYiSogkiaCbdkZc1Fb0nZGYyTZuddpyTUfqdehgeNTw9ziYvbP00PF/Ze/gdCynI6dBJKK9jpRioqyOBOcpy3pO76zLJWMmp9AAAAAAAAAAPE6afFAGGzTZujX4xV+TtZr1IqlGFT5kT0MVVov8Ark16eGhz7aPKHg3d3dPra7Rza2zXrTfczs0NtJ5Vl3r29vAoYepGSundf37HGqKUXZnZjOM1vRd0XKcEV5NmjbLVKNivJ3IpMswRDIjZPBELNGTxRG2aMliiNs0Z7UTW5qHEXB5kjZM2IpI3TNkQzRIjdEE0SxN0VK0yzBEsUU5liJMini8RGmrydr6Jc5Poi3h6M60t2P8A0R18RChDen/2ZrZnL4VGp1ZRS5Rvoj0eHw0KKy15nmMVjKuJlnpwX7xOh4WtRgkotFkpl2nWUuDAJAAAAAAAAAAAAACKvXjBXbsAc/2xzCOI/Vx4c2U8VjaeHWecuXuXMLgqmIeWUefsaticCkrwvGSWjXGyPMqs3L4uJ6CdNQXw5WKGW503UVGou+21GceDaTeq5PTivkS1aHwb8dCOjjN6fRyWfM2SnUZz5RRbaLdGaZWnFohkrFqBCyNk0CJmjJokbNGSI0ZqfWYQRHI3RsiGZIjZEMyRG6K9Z2RNBXZJHUoTLaLCKmKqxhGU5O0Ypyk+kUrsnpxcmorVmXJRTb0RzqpmDxVZ1JXfKEOUIcl59X1PT0cJuQ3V39Zwqm0Y7+9q+HJG0ZPRrNrs42fW2q9S1CjCGaRUr7QxFZbspZclkvz3m/5HkmIlZzkyUpG74DB9muIBcAAAAAAAAAAPjdgDFZpnlOineSuaznGCvJ2RvTpyqS3YK7NGzXP6ldtRuo/U42K2m9KWXX7Hcw2yVH4q/h7/AIKFKl1ODUqNu51W0lZHjNK6hTfI1pRcplWvKyNKyaLqYuLXCO9OXgkrfVr3OxW+Ci0c/Cxcq66szeoM47O2yzQ4ognoRS0L0GVWQMmiyNmjJosjaNWe0zSxqfWxYEcmbJGSOTJEbIgmyREiK9bgyaGpJHUoTZbROjBbXX/RK9ukb/w9pHe+VzoYD/Xj+8GQYxLoJX0/JpGRTgpLS56bdqPjY890mGj9G8+1pHVdncxUUlGF31svwRKlYqzkpO6Vuy/3bN+yrE1J2vGyMmpm4gH0AAAAAAA+N2AMfmGb0qKblJK3VpGHJRV2bwhKct2Cu+o0nONtXO8aK0/aei9FxKFbHpZQVztYbYk3nWdupa+3qaxVxE6j3pycn4nJq1J1HeTudylQp0Y7tNWPcGVpI2aJlO3MiaI5ZGtbR5l92/zLmGo8Tj4urfJFzZfAOlBzku/Us7c4w+6vPW/t0NMXU3pbq0RbwVDo4bz1foZ+DKLRcZdw6sVamZBItQZA0RsmiyNo0aJYyI2jRo9qRrYxYbwsLHlyNkjKRFJm6RskRTZIkbogmyVI3RRr6MtQzRPEx+Y4dVadSm+E4Sj5XVky3Qn0c1Pk7irT6SnKHNNGn7JZV+tSnprZro+Z7G6eaPF2ayZ3zJMjowhFpLgAZyFNLggD2AAAAAAAR1qm6rgGr5zmVd3VNNeIZmLSeauaVjMmxdWW9Lek+sm3byXBehXlhozd5Ns6VPatWlHdpRjFdS9bvPvIlsxivL+VGv8ADo8vNh7Xxb+ryXsVcwynEUVdyt6L8h/Cof4+b9yP/wAni39fkvY8YNTUe/K8vJKy6aHDxTpudqasvU9HhY1lTvWd5Psy6svMq5vmapxaT1I6VFzZDia1lYwuS4J4ifazX6uL0T4VJLl5Ln7dS1Wn0cd2OpVwmGdWXSS0Xmzb4s5rR2GWaCIJsjkXISKzRC0TwkRNEbRNGRG0atEikaNGtj0pGLGLDeMWFjy5GyRmxTnXfUsqmiZQRE67N1TRtuI8PEGyp8jO4RTkmSRTRsk0VamhYjmSowGKXY11NcJO/wDN978/U9Ns+tv0t16xy7uH71HmdqUOirby0ln38ffvOw7H5kqtJa62LxzTYwAAAAAAAAfJRuAR/o8eiAPqox6IAgxtaFKLbsAcv2jzjt5tL4U/c5WNxN/64d/sej2Xs/dtWqLPgvv7Gs5jmCprjqc+FJyZ0a9ZQRr+Fw8sXO7uqSfel1/dXiW5NUo5anOo0ZYmd38q19jbaEVFKMUlFKyS4JHPldu7O2oqKstCxCRE0atFiNZkLgiNxJacm3xZHKKSNWki6ppFZxbILXPjxPT3CpczO5zPMar43dzLgtDLii5Sq3V/fzK8oWdiFxsz3vGtjFiOrPR+RtCOaNorMxOY46NGnKpK+6uStvNt2SXjdl+lRdSSiiSclCO8zB1dqkrPsJ2d7d+N9LcrePU6dHZUql7SWXUU62PVKzcXn9i/lmZLEaRp1E/GKt8mzaWya8dLPv8AcxT2rQet13excrU5R+KLXmnYqzoVKfzxa/eeh0KVelV+SSZWlMwolhIpY+h2kbc1rF+JdwlboZ73DiVcbhP5FLdWqzXb+TKbD506M9yemtmmeijJSV0eQnCUJOMlZo67hcQpxTTMmpMAAAAAAAAAAQ4nEKCbbAOYbY7T78nTjK0V8UuvgipXnUl8FNdrOvgaOHp2rYmS6o6vtaWfYvtrpGLzNRXdjJvysipDATfzNIv19tUtIJvy/PkYanRq4id59yn956uT8Ir8Sw6Cpr4U2yjTxH8id6slGK1zz7EvvY2KgnGKjTpVHFcEo2XzK38KrN3lY6Utr4WlHdpptLkrethXq4qKbVBLxk3L5KxItmx+qXgUqm3JP5ILvd/Yw+GzTGVa0aScILjOUafwwXF95vXkvFoxXwlClTcnfqz4mMNj8XiaqgrLnZaLvubfGRxGj0DRZp1N3zIJR3mRuNyCpj1yvN9I8F68DZUrdRBKtCOSz7DH1c8qU5frKXc6xleUffR/ImjhozXwyzK/8qSfxRyMzQxEZxUotOLV0+qKkoOLsy3FqSui1hqutuv1IakMrms45FmVS2pCo3I0iKvU7vt9TeEfiNorM1PamtvSo0uV3OXp3Y/WXsdjBQspT7iLEZyjDvKmZ0Uo0/C690vyOrs6XxTXZ9yjtinaFN9v29jd/s1w8XxR1ThHR62XU5LWK9gDCZhsfRqX3VuvrHT+hVqYKjU4WfVl+C9R2jiKWkrrk8/z5mrZnshXp3cLVF0+GX5Mo1NnTjnB39TsYfbNKWVVbvmvf1NUx2FnCWqlCouqcW1/fMYetKg9yay9CbG4KnjIdJSacly0fU/sbfsdtK42p1PmddNNXR5SUXFtNWaOj0Kymk0ZMEoAAAAAAB8YBruf4erV7sbpAGv4fYTed56sAyVLYOhzSYBk8NsphocIR9gC9DKKMfuR9gDUNt8ZSpQcYpXANAwdFQu7d6WsvwRwsZW6WeWi09z1+zcF/HpXl8z16uS/eJZlVtZJNvkuHuynKm0rvJMsyrwTcVm1y+5JHDSl8b0/ZWi9epA5rgQOM6nzaci/hqUYqySK9Rtsz0aRXxtCM09CSm3FidNNGDyTGKlXnhm9HeUOimvij6rX0Z0MRh3Kiq37bmUsLXjGs6Hf38vubFGpbU5zjc6biWq9Xu+ZXhD4iKMcyBVe61/drk258VyTdzuatipb+Ln0ioxXtd/OTOpTW7RXWVkt6u+otZjC9N+Gvtx+VyfBT3aq68htWjv4ZtfTn7+RtX2a17Ssdw8idVQB9APjVwCjj8oo1luzhGS8Un/g1lCMlaSuSUqs6Ut6DafUarith4we9Sk93lFu+6/3ZcbeDv6GlOl0eUXlyJ8Riv5CvUXxc1lftWnere2VyWNWl3ZXaJSobHF3APoAAAAAAB83UAfQAAADGZ5mKowb52AOTY3tcXX7sXJ8lyXi+hUxEpS/rhq9epHX2bQpwX8mu7RWnW+rnb17Dbsi2LSSnW70un3V+Zijg4wzlm/IYza9St8NP4Y+b9u7xMNtFRjTrWS4L+/oUNq5ziuot7Gj/VJ9f2MbvnJ3TsWPUZmHExYhxeI3ISl0Wi6vl8yahR6Wooc/1kOJqqjSlN8PXga7h8rqSkq6vvRlvX69ffX3PUTpRnTdPhax5GnVlCoqnFO/v4mx755Vwadme2Vmro91q6UE27JXbfRL+hpCm3OyNHaN5PREe+b7pJY1zL6m/Vqy/wDZP23ml8jo1KbhCKa4Io4ScalSTT4v1MpNkUbp3R1HBSTi9GW9jcV2VfdfWx6CEt+KkuJ4KvSdGpKm+DsdswtTein4GxESgAAAAA8OmugB7SAAAAAAAAAAAAAPM3oAa5mWWzxErP4QDI5VktKgu7FX4t82+rMJJaG86kp23npkupdRkZ6JmTQ5PtTUviJ+Fvz/ABOFtDOt3I9VseFsNfm37fYwmJxSpxcn6Lq+SK9DDurPdXeW8XiI4em5vuXNklKspJSXBpMjqU3CTi+BJSmqkFNcVcqZg3Nwprm7v00X4+x0tmUs5T7v3yONturZRprtfovudByrI0sK9NWjrnnzSqy3JOPR2OBjKe7WfXn+957DZdTpMNHqy8PxY8Spuqtxfe09HxNsDS3qyfLM02tU6PDNf5Ze/ke6tCVK0ZcUl6oxjKO5VdtHmb7Mr9Nh03rHJ92nkfcr2SlOn2kL73HTjqdxxTW6zyUaklLfi7MqYrCVaTtOL87cShXwiit6Hgek2dtbpJKlW14Pn1MqU6u5UjNdbP8AAkwc8nEg29ht2cay45PtWnl6HatlccqtKPkXTz5nAAAAAAAAAAAAAAAAAAAAAAD4ogH0AixDtFgHGs9r72Iqv95r/wCdH9Dg4n4q0rc/we02fFU8JC/K/jmYSnQnip91PdWkfzOthqCpQtxep5jH4t4mrdfKtPfvLsMPKj3JcuHk/wC2c/aFO1RS5/Y7Wxau9RdN/S/J/m5YyDDdtifBWXt/W5ewcN2iuvM5G1Km/ipdWXh+bnZKOHSpbvgWjnnJ9qKHZ1pdGc3Hw+WXcei2DUvv0+x/Z/Yn2PwvaVk+SN8BC0XLmRbdqXqRp8lfx/6MvtxlW7uziuav5PT8iXFUt9J8mVtl4jo5yg9JRfik2vubBsZRtRSaLRyy9muQ06yd0rgHMNqtmJ4d70Vem3Z/uSb09G7FZ0lCopLQ71PGSxWElh5/Oldf+yWf/wBJePjfN/Z9mTi+zkWTgnS4u4B9AAAAAAAAAAAAAAAAAAAAAAABVzKe7Tk/AC19Dg+NqSqyaXGcm35N3sc/C0t6TqvuPR7XxPRQWFhyV+xaLv17O06NsRs6oQUpLU6B5wxW3WA7Oe8loVMZDep9h1djVdzEqL0kmvv9j59nWD3pubXNv5lmMd1Jcjm1J783Pm2/E6jbQ2NDmf2h4bdkpFbFxvT7DrbFnu4pLmmvv9i79neE03nzN8PHdppFfaVTpMVN9dvDI27OcEqsLWJikm1mhkuF7ONgYMkAVMwwUK0JRkk00001dNMNXNoycWpRdmjQqmSSw1dSje1+IMN3dzoGBneC8gYLAAAAAAAAAAAAAAAAAAAAAAAAMPtRJ9hUSdm4tX6XVrmsldNElGahUjJq9nfwOe7M5H2tbea7qenkjMUoqyMVKkqk3OTu3mzqmGoqEUkZNDXdtcB2lNvmYaurM2jJxaa1K+wuC3IcDJqbgAadt5gXUpu3Gzt520NKkd6LRYwlboa8Kj4NeHHyMjsjhOzpI3IG23dmfaBgJAH0AAFXG4RTXDUA+4Ok4qwBZAAAAAAAAAAAAAAAAAAAAAAABh8/oucd1cwD1kWXKlHhqAZYArY7D9pFoAjy3CKmrAF0Ao5lhO0VgCbBUNyNgCwAAAAAAAAAAAAAAAAAAAAAAAAAAAAAAAADxKmmAekgD6AAAAAAAAAAAAAAAAAAAAAAAAAAAAAD/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pixabay.com/static/uploads/photo/2013/07/12/18/41/explosion-153710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5444" y="2489774"/>
            <a:ext cx="1424834" cy="130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2063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1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081064" y="2461013"/>
            <a:ext cx="8064896" cy="1200329"/>
          </a:xfrm>
          <a:prstGeom prst="rect">
            <a:avLst/>
          </a:prstGeom>
          <a:noFill/>
        </p:spPr>
        <p:txBody>
          <a:bodyPr wrap="square" rtlCol="0">
            <a:spAutoFit/>
          </a:bodyPr>
          <a:lstStyle/>
          <a:p>
            <a:pPr algn="ctr"/>
            <a:r>
              <a:rPr lang="en-GB" sz="7200" dirty="0">
                <a:latin typeface="Calibri" pitchFamily="34" charset="0"/>
              </a:rPr>
              <a:t>Serbia</a:t>
            </a:r>
          </a:p>
        </p:txBody>
      </p:sp>
    </p:spTree>
    <p:extLst>
      <p:ext uri="{BB962C8B-B14F-4D97-AF65-F5344CB8AC3E}">
        <p14:creationId xmlns:p14="http://schemas.microsoft.com/office/powerpoint/2010/main" val="9278708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elated image">
            <a:hlinkClick r:id="rId2" action="ppaction://hlinksldjump"/>
            <a:extLst>
              <a:ext uri="{FF2B5EF4-FFF2-40B4-BE49-F238E27FC236}">
                <a16:creationId xmlns:a16="http://schemas.microsoft.com/office/drawing/2014/main" id="{A09B5862-6CD2-42DF-AA3C-6AA160DD1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74" y="2037828"/>
            <a:ext cx="3149869" cy="312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39115"/>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0A65A2-9CB0-4260-AA2A-223FD94522C9}"/>
              </a:ext>
            </a:extLst>
          </p:cNvPr>
          <p:cNvPicPr>
            <a:picLocks noChangeAspect="1"/>
          </p:cNvPicPr>
          <p:nvPr/>
        </p:nvPicPr>
        <p:blipFill rotWithShape="1">
          <a:blip r:embed="rId2"/>
          <a:srcRect l="17031" t="11370" r="16562" b="6924"/>
          <a:stretch/>
        </p:blipFill>
        <p:spPr>
          <a:xfrm>
            <a:off x="654739" y="576775"/>
            <a:ext cx="8826323" cy="5643831"/>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Image result for forward button no background">
            <a:extLst>
              <a:ext uri="{FF2B5EF4-FFF2-40B4-BE49-F238E27FC236}">
                <a16:creationId xmlns:a16="http://schemas.microsoft.com/office/drawing/2014/main" id="{38789636-BE9F-4F27-A215-1A238BBE9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1092" y="3299663"/>
            <a:ext cx="2057399" cy="20573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73EDAE-ED82-4717-9B65-60557AD4845D}"/>
              </a:ext>
            </a:extLst>
          </p:cNvPr>
          <p:cNvSpPr txBox="1"/>
          <p:nvPr/>
        </p:nvSpPr>
        <p:spPr>
          <a:xfrm>
            <a:off x="773723" y="637394"/>
            <a:ext cx="4501662" cy="430887"/>
          </a:xfrm>
          <a:prstGeom prst="rect">
            <a:avLst/>
          </a:prstGeom>
          <a:solidFill>
            <a:schemeClr val="tx1"/>
          </a:solidFill>
        </p:spPr>
        <p:txBody>
          <a:bodyPr wrap="square" rtlCol="0">
            <a:spAutoFit/>
          </a:bodyPr>
          <a:lstStyle/>
          <a:p>
            <a:r>
              <a:rPr lang="en-GB" sz="2200" b="1" dirty="0">
                <a:solidFill>
                  <a:schemeClr val="bg1"/>
                </a:solidFill>
                <a:latin typeface="Calibri" panose="020F0502020204030204" pitchFamily="34" charset="0"/>
                <a:cs typeface="Calibri" panose="020F0502020204030204" pitchFamily="34" charset="0"/>
              </a:rPr>
              <a:t>Long or short term factor ?</a:t>
            </a:r>
            <a:r>
              <a:rPr lang="en-GB" sz="2200" b="1" dirty="0">
                <a:latin typeface="Calibri" panose="020F0502020204030204" pitchFamily="34" charset="0"/>
                <a:cs typeface="Calibri" panose="020F0502020204030204" pitchFamily="34" charset="0"/>
              </a:rPr>
              <a:t>is</a:t>
            </a:r>
          </a:p>
        </p:txBody>
      </p:sp>
      <p:sp>
        <p:nvSpPr>
          <p:cNvPr id="7" name="TextBox 6">
            <a:extLst>
              <a:ext uri="{FF2B5EF4-FFF2-40B4-BE49-F238E27FC236}">
                <a16:creationId xmlns:a16="http://schemas.microsoft.com/office/drawing/2014/main" id="{4BF66001-8720-43C3-A886-5A78CAD5172A}"/>
              </a:ext>
            </a:extLst>
          </p:cNvPr>
          <p:cNvSpPr txBox="1"/>
          <p:nvPr/>
        </p:nvSpPr>
        <p:spPr>
          <a:xfrm>
            <a:off x="6668086" y="3558922"/>
            <a:ext cx="2588456" cy="769441"/>
          </a:xfrm>
          <a:prstGeom prst="rect">
            <a:avLst/>
          </a:prstGeom>
          <a:solidFill>
            <a:schemeClr val="tx1"/>
          </a:solidFill>
        </p:spPr>
        <p:txBody>
          <a:bodyPr wrap="square" rtlCol="0">
            <a:spAutoFit/>
          </a:bodyPr>
          <a:lstStyle/>
          <a:p>
            <a:r>
              <a:rPr lang="en-GB" sz="2200" b="1" dirty="0">
                <a:solidFill>
                  <a:schemeClr val="bg1"/>
                </a:solidFill>
                <a:latin typeface="Calibri" panose="020F0502020204030204" pitchFamily="34" charset="0"/>
                <a:cs typeface="Calibri" panose="020F0502020204030204" pitchFamily="34" charset="0"/>
              </a:rPr>
              <a:t>The event =</a:t>
            </a:r>
            <a:br>
              <a:rPr lang="en-GB" sz="2200" b="1" dirty="0">
                <a:solidFill>
                  <a:schemeClr val="bg1"/>
                </a:solidFill>
                <a:latin typeface="Calibri" panose="020F0502020204030204" pitchFamily="34" charset="0"/>
                <a:cs typeface="Calibri" panose="020F0502020204030204" pitchFamily="34" charset="0"/>
              </a:rPr>
            </a:br>
            <a:r>
              <a:rPr lang="en-GB" sz="2200" b="1" dirty="0">
                <a:solidFill>
                  <a:schemeClr val="bg1"/>
                </a:solidFill>
                <a:latin typeface="Calibri" panose="020F0502020204030204" pitchFamily="34" charset="0"/>
                <a:cs typeface="Calibri" panose="020F0502020204030204" pitchFamily="34" charset="0"/>
              </a:rPr>
              <a:t>The First World War</a:t>
            </a:r>
            <a:endParaRPr lang="en-GB" sz="2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765440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4E12C4-0E57-49D2-839A-D73D5EB15B66}"/>
              </a:ext>
            </a:extLst>
          </p:cNvPr>
          <p:cNvPicPr>
            <a:picLocks noChangeAspect="1"/>
          </p:cNvPicPr>
          <p:nvPr/>
        </p:nvPicPr>
        <p:blipFill rotWithShape="1">
          <a:blip r:embed="rId2"/>
          <a:srcRect l="20312" t="21653" r="20469" b="8035"/>
          <a:stretch/>
        </p:blipFill>
        <p:spPr>
          <a:xfrm>
            <a:off x="638175" y="492635"/>
            <a:ext cx="8629650" cy="5872730"/>
          </a:xfrm>
          <a:prstGeom prst="rect">
            <a:avLst/>
          </a:prstGeom>
          <a:ln w="228600" cap="sq" cmpd="thickThin">
            <a:solidFill>
              <a:srgbClr val="000000"/>
            </a:solidFill>
            <a:prstDash val="solid"/>
            <a:miter lim="800000"/>
          </a:ln>
          <a:effectLst>
            <a:innerShdw blurRad="76200">
              <a:srgbClr val="000000"/>
            </a:innerShdw>
          </a:effectLst>
        </p:spPr>
      </p:pic>
      <p:sp>
        <p:nvSpPr>
          <p:cNvPr id="3" name="Multiplication Sign 2">
            <a:extLst>
              <a:ext uri="{FF2B5EF4-FFF2-40B4-BE49-F238E27FC236}">
                <a16:creationId xmlns:a16="http://schemas.microsoft.com/office/drawing/2014/main" id="{6F402479-735A-4ECA-BD36-A7F3D90BEBDA}"/>
              </a:ext>
            </a:extLst>
          </p:cNvPr>
          <p:cNvSpPr/>
          <p:nvPr/>
        </p:nvSpPr>
        <p:spPr>
          <a:xfrm rot="697130">
            <a:off x="6991644" y="5106572"/>
            <a:ext cx="893205" cy="8018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Image result for forward button no background">
            <a:extLst>
              <a:ext uri="{FF2B5EF4-FFF2-40B4-BE49-F238E27FC236}">
                <a16:creationId xmlns:a16="http://schemas.microsoft.com/office/drawing/2014/main" id="{85693488-5D3C-4DD3-9900-D2CB2BAEA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1579" y="810039"/>
            <a:ext cx="20573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32248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4E12C4-0E57-49D2-839A-D73D5EB15B66}"/>
              </a:ext>
            </a:extLst>
          </p:cNvPr>
          <p:cNvPicPr>
            <a:picLocks noChangeAspect="1"/>
          </p:cNvPicPr>
          <p:nvPr/>
        </p:nvPicPr>
        <p:blipFill rotWithShape="1">
          <a:blip r:embed="rId2"/>
          <a:srcRect l="20312" t="21653" r="20469" b="8035"/>
          <a:stretch/>
        </p:blipFill>
        <p:spPr>
          <a:xfrm>
            <a:off x="638175" y="492635"/>
            <a:ext cx="8629650" cy="5872730"/>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2" descr="Related image">
            <a:hlinkClick r:id="rId3" action="ppaction://hlinksldjump"/>
            <a:extLst>
              <a:ext uri="{FF2B5EF4-FFF2-40B4-BE49-F238E27FC236}">
                <a16:creationId xmlns:a16="http://schemas.microsoft.com/office/drawing/2014/main" id="{E6313EA5-9641-4726-B3B3-71DD5D7F0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8144" y="2401792"/>
            <a:ext cx="2054415" cy="2054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0C116A-3151-40FD-9DE8-41E039AD314B}"/>
              </a:ext>
            </a:extLst>
          </p:cNvPr>
          <p:cNvSpPr txBox="1"/>
          <p:nvPr/>
        </p:nvSpPr>
        <p:spPr>
          <a:xfrm>
            <a:off x="6893169" y="5345723"/>
            <a:ext cx="1125415" cy="276999"/>
          </a:xfrm>
          <a:prstGeom prst="rect">
            <a:avLst/>
          </a:prstGeom>
          <a:noFill/>
        </p:spPr>
        <p:txBody>
          <a:bodyPr wrap="square" rtlCol="0">
            <a:spAutoFit/>
          </a:bodyPr>
          <a:lstStyle/>
          <a:p>
            <a:r>
              <a:rPr lang="en-GB" sz="1200" b="1" dirty="0">
                <a:solidFill>
                  <a:schemeClr val="bg1"/>
                </a:solidFill>
                <a:latin typeface="Calibri" panose="020F0502020204030204" pitchFamily="34" charset="0"/>
                <a:cs typeface="Calibri" panose="020F0502020204030204" pitchFamily="34" charset="0"/>
              </a:rPr>
              <a:t>Assassination</a:t>
            </a:r>
          </a:p>
        </p:txBody>
      </p:sp>
    </p:spTree>
    <p:extLst>
      <p:ext uri="{BB962C8B-B14F-4D97-AF65-F5344CB8AC3E}">
        <p14:creationId xmlns:p14="http://schemas.microsoft.com/office/powerpoint/2010/main" val="10711233"/>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otalTime>105</TotalTime>
  <Words>1368</Words>
  <Application>Microsoft Office PowerPoint</Application>
  <PresentationFormat>Widescreen</PresentationFormat>
  <Paragraphs>265</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 CHRISTY</vt:lpstr>
      <vt:lpstr>Arial</vt:lpstr>
      <vt:lpstr>Calibri</vt:lpstr>
      <vt:lpstr>Calibri Light</vt:lpstr>
      <vt:lpstr>Candara</vt:lpstr>
      <vt:lpstr>Franklin Gothic Heavy</vt:lpstr>
      <vt:lpstr>Tw Cen MT</vt:lpstr>
      <vt:lpstr>Droplet</vt:lpstr>
      <vt:lpstr>The first  World war</vt:lpstr>
      <vt:lpstr>Navigation and action buttons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World war</dc:title>
  <dc:creator>Phil icHistory</dc:creator>
  <cp:lastModifiedBy>Phil icHistory</cp:lastModifiedBy>
  <cp:revision>3</cp:revision>
  <dcterms:created xsi:type="dcterms:W3CDTF">2018-09-10T15:58:38Z</dcterms:created>
  <dcterms:modified xsi:type="dcterms:W3CDTF">2018-09-26T17:04:18Z</dcterms:modified>
</cp:coreProperties>
</file>