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9" r:id="rId2"/>
    <p:sldId id="259" r:id="rId3"/>
    <p:sldId id="270" r:id="rId4"/>
    <p:sldId id="358" r:id="rId5"/>
    <p:sldId id="280" r:id="rId6"/>
    <p:sldId id="257" r:id="rId7"/>
    <p:sldId id="260" r:id="rId8"/>
    <p:sldId id="258" r:id="rId9"/>
    <p:sldId id="261" r:id="rId10"/>
    <p:sldId id="262" r:id="rId11"/>
    <p:sldId id="268" r:id="rId12"/>
    <p:sldId id="264" r:id="rId13"/>
    <p:sldId id="277" r:id="rId14"/>
    <p:sldId id="263" r:id="rId15"/>
    <p:sldId id="269" r:id="rId16"/>
    <p:sldId id="265" r:id="rId17"/>
    <p:sldId id="271" r:id="rId18"/>
    <p:sldId id="266" r:id="rId19"/>
    <p:sldId id="272" r:id="rId20"/>
    <p:sldId id="267" r:id="rId21"/>
    <p:sldId id="273" r:id="rId22"/>
    <p:sldId id="274" r:id="rId23"/>
    <p:sldId id="275" r:id="rId24"/>
    <p:sldId id="278" r:id="rId25"/>
    <p:sldId id="285" r:id="rId26"/>
    <p:sldId id="283" r:id="rId27"/>
    <p:sldId id="284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20" r:id="rId59"/>
    <p:sldId id="321" r:id="rId60"/>
    <p:sldId id="318" r:id="rId61"/>
    <p:sldId id="317" r:id="rId62"/>
    <p:sldId id="316" r:id="rId63"/>
    <p:sldId id="319" r:id="rId64"/>
    <p:sldId id="322" r:id="rId65"/>
    <p:sldId id="323" r:id="rId66"/>
    <p:sldId id="324" r:id="rId67"/>
    <p:sldId id="325" r:id="rId68"/>
    <p:sldId id="326" r:id="rId69"/>
    <p:sldId id="327" r:id="rId70"/>
    <p:sldId id="334" r:id="rId71"/>
    <p:sldId id="335" r:id="rId72"/>
    <p:sldId id="336" r:id="rId73"/>
    <p:sldId id="337" r:id="rId74"/>
    <p:sldId id="338" r:id="rId75"/>
    <p:sldId id="339" r:id="rId76"/>
    <p:sldId id="340" r:id="rId77"/>
    <p:sldId id="341" r:id="rId78"/>
    <p:sldId id="342" r:id="rId79"/>
    <p:sldId id="343" r:id="rId80"/>
    <p:sldId id="344" r:id="rId81"/>
    <p:sldId id="345" r:id="rId82"/>
    <p:sldId id="346" r:id="rId83"/>
    <p:sldId id="347" r:id="rId84"/>
    <p:sldId id="348" r:id="rId85"/>
    <p:sldId id="349" r:id="rId86"/>
    <p:sldId id="350" r:id="rId87"/>
    <p:sldId id="353" r:id="rId88"/>
    <p:sldId id="351" r:id="rId89"/>
    <p:sldId id="352" r:id="rId90"/>
    <p:sldId id="328" r:id="rId91"/>
    <p:sldId id="330" r:id="rId92"/>
    <p:sldId id="356" r:id="rId93"/>
    <p:sldId id="357" r:id="rId94"/>
    <p:sldId id="332" r:id="rId95"/>
    <p:sldId id="331" r:id="rId96"/>
    <p:sldId id="354" r:id="rId97"/>
    <p:sldId id="355" r:id="rId98"/>
    <p:sldId id="333" r:id="rId99"/>
    <p:sldId id="329" r:id="rId10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7B60-0862-473B-97C4-D219C3AC9F6A}" type="datetimeFigureOut">
              <a:rPr lang="en-GB" smtClean="0"/>
              <a:t>15/03/2016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8D2B-F066-40B7-8FE7-3A2093FA41E3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7B60-0862-473B-97C4-D219C3AC9F6A}" type="datetimeFigureOut">
              <a:rPr lang="en-GB" smtClean="0"/>
              <a:t>15/03/2016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8D2B-F066-40B7-8FE7-3A2093FA41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7B60-0862-473B-97C4-D219C3AC9F6A}" type="datetimeFigureOut">
              <a:rPr lang="en-GB" smtClean="0"/>
              <a:t>15/03/2016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8D2B-F066-40B7-8FE7-3A2093FA41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7B60-0862-473B-97C4-D219C3AC9F6A}" type="datetimeFigureOut">
              <a:rPr lang="en-GB" smtClean="0"/>
              <a:t>15/03/2016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8D2B-F066-40B7-8FE7-3A2093FA41E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7B60-0862-473B-97C4-D219C3AC9F6A}" type="datetimeFigureOut">
              <a:rPr lang="en-GB" smtClean="0"/>
              <a:t>15/03/2016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8D2B-F066-40B7-8FE7-3A2093FA41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7B60-0862-473B-97C4-D219C3AC9F6A}" type="datetimeFigureOut">
              <a:rPr lang="en-GB" smtClean="0"/>
              <a:t>15/03/2016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8D2B-F066-40B7-8FE7-3A2093FA41E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7B60-0862-473B-97C4-D219C3AC9F6A}" type="datetimeFigureOut">
              <a:rPr lang="en-GB" smtClean="0"/>
              <a:t>15/03/2016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8D2B-F066-40B7-8FE7-3A2093FA41E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7B60-0862-473B-97C4-D219C3AC9F6A}" type="datetimeFigureOut">
              <a:rPr lang="en-GB" smtClean="0"/>
              <a:t>15/03/2016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8D2B-F066-40B7-8FE7-3A2093FA41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7B60-0862-473B-97C4-D219C3AC9F6A}" type="datetimeFigureOut">
              <a:rPr lang="en-GB" smtClean="0"/>
              <a:t>15/03/2016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8D2B-F066-40B7-8FE7-3A2093FA41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7B60-0862-473B-97C4-D219C3AC9F6A}" type="datetimeFigureOut">
              <a:rPr lang="en-GB" smtClean="0"/>
              <a:t>15/03/2016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8D2B-F066-40B7-8FE7-3A2093FA41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7B60-0862-473B-97C4-D219C3AC9F6A}" type="datetimeFigureOut">
              <a:rPr lang="en-GB" smtClean="0"/>
              <a:t>15/03/2016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8D2B-F066-40B7-8FE7-3A2093FA41E3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927B60-0862-473B-97C4-D219C3AC9F6A}" type="datetimeFigureOut">
              <a:rPr lang="en-GB" smtClean="0"/>
              <a:t>15/03/2016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1AA8D2B-F066-40B7-8FE7-3A2093FA41E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ichistory.com/first-world-powerpoints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2dhD9zR6h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88640"/>
            <a:ext cx="86409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alibri Light" pitchFamily="34" charset="0"/>
              </a:rPr>
              <a:t>The First World War</a:t>
            </a:r>
            <a:br>
              <a:rPr lang="en-GB" sz="7200" dirty="0">
                <a:latin typeface="Calibri Light" pitchFamily="34" charset="0"/>
              </a:rPr>
            </a:br>
            <a:br>
              <a:rPr lang="en-GB" sz="7200" dirty="0">
                <a:latin typeface="Calibri Light" pitchFamily="34" charset="0"/>
              </a:rPr>
            </a:br>
            <a:br>
              <a:rPr lang="en-GB" sz="7200" dirty="0">
                <a:latin typeface="Calibri" pitchFamily="34" charset="0"/>
              </a:rPr>
            </a:br>
            <a:br>
              <a:rPr lang="en-GB" sz="7200" dirty="0">
                <a:latin typeface="Calibri" pitchFamily="34" charset="0"/>
              </a:rPr>
            </a:br>
            <a:br>
              <a:rPr lang="en-GB" sz="4800" dirty="0">
                <a:latin typeface="Calibri" pitchFamily="34" charset="0"/>
              </a:rPr>
            </a:br>
            <a:endParaRPr lang="en-GB" sz="4800" dirty="0">
              <a:latin typeface="Calibri" pitchFamily="34" charset="0"/>
            </a:endParaRPr>
          </a:p>
          <a:p>
            <a:pPr algn="ctr"/>
            <a:r>
              <a:rPr lang="en-GB" sz="4800" dirty="0">
                <a:latin typeface="Calibri Light" pitchFamily="34" charset="0"/>
              </a:rPr>
              <a:t>The Great Big Review Quiz</a:t>
            </a:r>
          </a:p>
        </p:txBody>
      </p:sp>
      <p:pic>
        <p:nvPicPr>
          <p:cNvPr id="1026" name="Picture 2" descr="http://y8space.com/wp-content/uploads/2013/07/2012092603323047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5702777" cy="39746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8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879" y="188640"/>
            <a:ext cx="878497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alibri" pitchFamily="34" charset="0"/>
              </a:rPr>
              <a:t>4 : Which statement best describes the Bosnian Crisis?</a:t>
            </a:r>
            <a:br>
              <a:rPr lang="en-GB" sz="2500" b="1" dirty="0">
                <a:latin typeface="Calibri" pitchFamily="34" charset="0"/>
              </a:rPr>
            </a:br>
            <a:endParaRPr lang="en-GB" sz="25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771" y="1268760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A war between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 Serbia and Bosnia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8567" y="2636912"/>
            <a:ext cx="4990256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A disagreement over 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the control of Bosnia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080" y="4005064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Russia invaded 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the Balkans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771" y="5400452"/>
            <a:ext cx="499025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Serbia taking over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Bosnia</a:t>
            </a:r>
          </a:p>
        </p:txBody>
      </p:sp>
      <p:sp>
        <p:nvSpPr>
          <p:cNvPr id="13" name="Oval 12"/>
          <p:cNvSpPr/>
          <p:nvPr/>
        </p:nvSpPr>
        <p:spPr>
          <a:xfrm>
            <a:off x="218232" y="130476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44208" y="1252724"/>
            <a:ext cx="2268845" cy="23923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libri" pitchFamily="34" charset="0"/>
              </a:rPr>
              <a:t>Bonus 1</a:t>
            </a: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Which country controlled Bosnia in 1908?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9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6" y="2489774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442783" y="4059013"/>
            <a:ext cx="2268845" cy="23923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libri" pitchFamily="34" charset="0"/>
              </a:rPr>
              <a:t>Bonus 2</a:t>
            </a: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To what Balkan country did many Bosnians want to join with?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62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556792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Calibri" pitchFamily="34" charset="0"/>
              </a:rPr>
              <a:t>1. Austria-Hungary</a:t>
            </a:r>
            <a:br>
              <a:rPr lang="en-GB" sz="7200" dirty="0">
                <a:latin typeface="Calibri" pitchFamily="34" charset="0"/>
              </a:rPr>
            </a:br>
            <a:br>
              <a:rPr lang="en-GB" sz="7200" dirty="0">
                <a:latin typeface="Calibri" pitchFamily="34" charset="0"/>
              </a:rPr>
            </a:br>
            <a:r>
              <a:rPr lang="en-GB" sz="7200" dirty="0">
                <a:latin typeface="Calibri" pitchFamily="34" charset="0"/>
              </a:rPr>
              <a:t>2. Serbia</a:t>
            </a:r>
          </a:p>
        </p:txBody>
      </p:sp>
    </p:spTree>
    <p:extLst>
      <p:ext uri="{BB962C8B-B14F-4D97-AF65-F5344CB8AC3E}">
        <p14:creationId xmlns:p14="http://schemas.microsoft.com/office/powerpoint/2010/main" val="228266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879" y="188640"/>
            <a:ext cx="878497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alibri" pitchFamily="34" charset="0"/>
              </a:rPr>
              <a:t>5 : Which statement is the odd one out? </a:t>
            </a:r>
            <a:br>
              <a:rPr lang="en-GB" sz="2500" b="1" dirty="0">
                <a:latin typeface="Calibri" pitchFamily="34" charset="0"/>
              </a:rPr>
            </a:br>
            <a:endParaRPr lang="en-GB" sz="25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771" y="1268760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Prime Minister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8567" y="2636912"/>
            <a:ext cx="4990256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Kaiser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080" y="4005064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Tsar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771" y="5400452"/>
            <a:ext cx="499025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King</a:t>
            </a:r>
          </a:p>
        </p:txBody>
      </p:sp>
      <p:sp>
        <p:nvSpPr>
          <p:cNvPr id="13" name="Oval 12"/>
          <p:cNvSpPr/>
          <p:nvPr/>
        </p:nvSpPr>
        <p:spPr>
          <a:xfrm>
            <a:off x="218232" y="130476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44208" y="1252724"/>
            <a:ext cx="2268845" cy="23923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libri" pitchFamily="34" charset="0"/>
              </a:rPr>
              <a:t>Bonus 1</a:t>
            </a: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Who was the British King when WW1</a:t>
            </a:r>
            <a:br>
              <a:rPr lang="en-GB" sz="24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began?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9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" y="1121622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88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2348880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alibri" pitchFamily="34" charset="0"/>
              </a:rPr>
              <a:t>King George V</a:t>
            </a:r>
          </a:p>
        </p:txBody>
      </p:sp>
    </p:spTree>
    <p:extLst>
      <p:ext uri="{BB962C8B-B14F-4D97-AF65-F5344CB8AC3E}">
        <p14:creationId xmlns:p14="http://schemas.microsoft.com/office/powerpoint/2010/main" val="250898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879" y="188640"/>
            <a:ext cx="878497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Calibri" pitchFamily="34" charset="0"/>
              </a:rPr>
              <a:t>6 : Who is this?</a:t>
            </a:r>
            <a:br>
              <a:rPr lang="en-GB" sz="2500" b="1" dirty="0">
                <a:latin typeface="Calibri" pitchFamily="34" charset="0"/>
              </a:rPr>
            </a:br>
            <a:endParaRPr lang="en-GB" sz="25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771" y="1268760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Kaiser Wilhelm 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of Germany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8567" y="2636912"/>
            <a:ext cx="4990256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Tsar Nicholas II 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Of Russia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080" y="4005064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King George V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Britain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771" y="5400452"/>
            <a:ext cx="499025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Sherlock Holmes</a:t>
            </a:r>
          </a:p>
        </p:txBody>
      </p:sp>
      <p:sp>
        <p:nvSpPr>
          <p:cNvPr id="13" name="Oval 12"/>
          <p:cNvSpPr/>
          <p:nvPr/>
        </p:nvSpPr>
        <p:spPr>
          <a:xfrm>
            <a:off x="218232" y="130476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9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" y="2489774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442783" y="4059013"/>
            <a:ext cx="2268845" cy="23923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libri" pitchFamily="34" charset="0"/>
              </a:rPr>
              <a:t>Bonus 1</a:t>
            </a: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800" dirty="0">
                <a:solidFill>
                  <a:schemeClr val="tx1"/>
                </a:solidFill>
                <a:latin typeface="Calibri" pitchFamily="34" charset="0"/>
              </a:rPr>
              <a:t>Which of A, B and C were cousins?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2" name="AutoShape 2" descr="data:image/jpeg;base64,/9j/4AAQSkZJRgABAQAAAQABAAD/2wCEAAkGBxQSEhUUEBIUFRUUFRQVFRUUFBUXFhQVFRQWGBQXFRQYHCggGBolHBUUITEhJSkrLi4uFx8zODMsNygtLisBCgoKDg0OGxAQGCwcHCQsLCwsLCwsLCwsLCwsLCwsLCwsLCwsLCwsLCwsLCwsLCwsLCwsLCwsLCwsLCwsLCwsLP/AABEIAQkAvgMBIgACEQEDEQH/xAAcAAAABwEBAAAAAAAAAAAAAAAAAQIDBAUGBwj/xABAEAABBAAEAwYDBgUCBAcAAAABAAIDEQQSITEFQVEGEyJhcYEykaEHQlJisdEUI3LB8DOCFcLh8TRDY2SSorL/xAAZAQADAQEBAAAAAAAAAAAAAAAAAQMCBAX/xAAmEQACAgICAgEEAwEAAAAAAAAAAQIRAyESMUFRBBMicZEUMuFh/9oADAMBAAIRAxEAPwDm5CVySUpWIiSg1HaK0AKSCjtEUAKtEUVIEJAHaBKSEEmNCySkhHaCwaQZRE+aTaItQMDik50ZTbkwHMyIlNuKSCkA6Eu0y207Gy0xCmhPtKDY0oNSEPRkc0+0hRaTrQgLILikkpJRqpkGZESkowgBVoWk2ggBSO0lGAkCFBG2F1/C710/wLQ8L4Y2OMyzZbGpaSPC3lQ6lSez3B34x7i05GXoAOS5p5vR0Qx+zPSYet6zEaAGwCOrgpLeFjIHPky5hq0MsDkKcTRvyK6PF9n0YBPeOLiK1DaHoKWe4twGTDhwa4u3sDavNuylzZTgjA41pZ8Lw8DnkI/vuorOIXo8V5j9lMx8dOdTSOoo1uqqTDk7Aq0ZE3Es2m9Rsg5qrY4nCxRqr9E/h8WXCjuPqtpmWh0owE21yWHJmRwp+FMJ+JAmSg5JtILkppSMi41JAUaNSSUwKm0LRFJJVRCiiCK0EAGCiJRUgkArMpvCXN7wZq02B81BTRBDwdeW2nz8lPJ1RuC2bOVxNsHiusxI0J5ey6b2O4aIcOw5aLgCfcLnPZiAySMDhodSBe3XzXYsOAGgDkAPouNdnX4HSLVfxPhzZBRA/v8ANWBOiI7LbVmFo5d2g7HuJJjHUaLFYngU8RpzHb7jal3HHurmqCZocbIUuTjopxUjnXCuDk2Xg+hVdxzg7YzmYK/v1XS8RENaCxfaU/3tOM3ZmUVRjCjaUCNSOhQpdiejnFgqTA9RgnowmKiUShaaCU0oMtD7Xpxr1HtOMK0IiWklGUVrYggEpJtGgA7RFESk2kAoFOzyDM3LYIAsne99EyE/wrD95KcwsA+yll6KYzffZ/Nb87zrt7ea6nA4LnnZ6NsZAYwDSz1XQcINASuSPZ1PolUkkUouPxbmCo2Zyfl81meJcWxzRbYG1/UP3WnJIyotlvxRvNUZNnRV7e0eIfpNC1vof+qVHxAfEQRXkoT2y0UTMXGA067hc57RyalbLiPHomsJc72G6wHGeNxyfCw1e61jTuzE3ooM3iKUCm+8BcatGu5dHKxwOT0b1HJTjXJiJHeIxIo+ZHaYmSmuT7HBQWOT2ZBmhslEjcESoICFoWjQASCUitIAiuq4XsTA6BjoXFr6GZzrIcas2Fypy7RguN5WwMZHYMUZs/mAs0ubO+jowKyJwnC5JRGNaq3Hy6eS30Q09lQTYUMmbJ+MD2ryV3E8dVzw0y8+iNjJJaIgaC883mmtHU8z6LH8cw+LMjQ+WmkjMWbAfeGvzvbyW2mmDRazXG8SXWGokwimYbGxyCYtjeXNzDUjktVjMHeGLgNR+ye4FwQF+Z++61WMwoMTmDalmrNt0zhXAGOllNgEjNWf4RXIHXVFxTicpzjIMjTQ8NEjzHVInkdhsVI0bE8+YKk4zEh7fhsqq9kmZOrJdW/JKS5m0a9Ugroj0c7CpAlEhlWhC2uSrTbUoJgKaU61yZCeCBC3FJRlJVDApGiQKACJQRWjSAMBdb7GwNxeFie1+WSAd27zDfhBHpS5KFoOxHGpMNiWhhtshDHNOxsij6qWWNotilTOx8SdcQLvC5u+2ibwWJzNB6hJ4riB3Ts7asfED/lKs4VPQAJ9FxS7OqJZTPLtAUw/BBtudyUzC0dVH4ni2UQ40Emasa4Ni80jr0aAfJHP2xwuZ0cczHvF2BZArfUBVf8AxmFlj6AbrG43jp8YiaxjHeE5WgWOeoG6a6ozq7ZRdreJRzT5o+gUVmLpiRi+HtrNGb11Hl7+yiHVum6tFKiMnuxl7rJRFJiPXqlFXXRJibSklKtaEGEEAUCgA2lPApgJwIAfRAIAoKhMCCBKFoAFIkCURKQB5lM4JJWIiP8A6jP/ANBV5KseBx/zGyFuZsbmuIG515Kc3SKQVyR2zj9uw7gOY+Sy/DsY4t1qxe/PXqtHhMfDioqjfdii3Zzeoc3cLDYuR8EpZrv4aG4vouBo7S/dxt7Qa+Sz/EeNOcTmNaaCqH/VTsVIXtAa4g+lG+g1Wdn4c5j/ABnSwN97P6UiP/RMblxFg2Tm/T0VPxHEEDK1rtedc6W8i4KweIVtpZ+uqpuLWH5fDZFjQedemi1GSvQq9mOPECGhpG3M7/8AZQe/19VbcQwrS3NZurA8lRTDVdEaZCWiU2QJy1HijpO2qowHaMFJSgmIMJxNJRQAAl2mqRhAEsIWhSOlsmEEopKQXJWApybtBzkQSs0kEtz2YwL2YcPaGudIc2U18N1uR8liYoy9waNyaXUOEsDmtDPA0ZW3YDjlAsgdN1xfMm1GkdXxo27IU+ADY+9IkZL3haC0kFoaLdq0E162FD4ljJ5GtLgJXN+FwpsldCAcr/bXyWnxBa0saJ2DRxAnPx5nbZgNDpuok+CabLo3Rl2zhqx/LRwsH3C445Wts63G9GTZxd9Xs7Yaa3WyvcM7v4xnrwnOR5t1F+QVVxrBlpGYUbprwKIPIanryOnookGPI5+KjTts3I23kfIroTU1aISXF7LrHcQc0E1pYIHPyv6FZDieMe5+YmySDp0N37qRPxxzxkIp1kWdmgDeuZVHicVZFbDS+oH+FVhCicpFhNM0tAJFgbX5KnfHbvIJD3Ep2PQK8Y0Sk7AQggSjWzISO0SNAgwULSUEwFWjSULQBZQQl7msaPE9wa29NXGhry1KvIuBxscGTySGQkjuoo/FYNVbv22Vp2X4WwRiQta6Q57a5wzNaPgLG7fi13V7ge8d8bpGNa0uBkbY+HSnPHlQ16Lgz/K+7jHo6MeBVbKXD9kc3w4OQ+cmIa01/SOaZ4h2NJLskErC0DwB4fnNm8rjdVpv0Wgjme51MlvoQw8zlu2u/E4HpooPEMdiXAtEuZpOodG6nVdHMDpsNPdTjn3tv9lPpekg+AdisPEzvMY5j3n4YnSNaG8wDW7uqVFhsLGJJTw0GKPVzhIx4AurDXEEqjj4hjIrETGDmS2B+up1s+h1UTiD8ZiabiZQGc2vkZE0jTldroeXkv8ATH0UjZYLtLwyRuQRRx3tmjDB5HO39083gWGif3smIYxjgayP8Vneg6xWg81zDiGFiY2mzMklc4U2I3ExoBvM4gZifJaP7OMfkkdHla2fdpewOzNG4aD8JHknHGsj7Myk4K0aWWSd8pEWDmngDGNa58YbmoGz4q69FJg4bMz/AEhPATux7S+MeRGoC3HDMQ948Z10VkxicvhQ90Zj8qT8HIuJ8Plc0tMTLFgOZMA2j+Njr96WbxvDI42uJxAdI6g2NgsA6eIny1Xa+NYCKVpbJG1wIrUa+zhra55xXss6NpGDIbvYdq7X83NY/izj/V2b/kQf9tHOeKxUebmu+E8xWlHy6KoxTCw0RS1/HMPJ3VSMc2QEDxCg7bUOHPyWf49GBkbduDAD6gLcG1pmZJVaKyGTqVIY3NsR7mlBkSQrkyxEDi3MGkt6gafNJtO4Lj08TCxkngcAC1wBGnkVBEhJ1O6BUSS5Fabl0rW9ElsvVAD9owUhpRpgKtBJtKtMR1XtB2WnYXyRkPDXFrQWnbTQNqq1r2VREMUH9y0OjdbcwDnVyDRrsNQfddLdjfGzLZ7x1kHmLy/2VZOwNmEzhZcZzVDX+bCxv0Gi8a0ehbMVPHiI9KdReWDI57tGyOadQerXFUkvHcSxocJJg0uLd3VdA1Z50usxM0h0q5ZHOrybO4X7u/RYjFYPPF3QB0khcBvRdhnj/lWoSje0G2ZvHOxD4pu8klJheGPDnu2eDQI/zdVrODDK8lwBblLeYcDlv3p7D81vZIiX4vnYjfICN+7jgkH0c9Z+XDkOMdCjIGfPvYq9KDfkFWGTwtCcSFwmFrXkflDmOoeFuxNbOonXTUByTNOTJoS2SM2xw3Y9ppzb3Lel8lJ4Y8NMeYAhshjdmseGQB2p6eKUKv4q2pA67Jb4iOb4nGOT500+iorcrFqtnZ+xXaNuLiB2kbQkb0d19DuFrGy0L3NbLzjwviUsB76F4ZI27HJ43LHNO4OtedrrnYrtvDjgGuIjnAFxud8XUxn7w8twu2E+S32cU8fB6NcIiWnPudfRVcmHIvRXDNUJmWqpkHG0Zqfh7Hgh7Q4cwRYXOO1/YQm34MZiNXRalx82Hn6LrU0d+SZeQwdL36lDSZqNpHmGSIgmwQRuCCCD5gppzV2ntd2RZjQX4duWdovNs2SvuuHX83kuOYhhBLXCiDRB5Ebqco0VjKxljbNJUkZaaISUb5CdzayMIlKbaQpfD5Q14JFjmOoKAExycqThT8rmW7w6OsjyrkombVCdg0OBKSAjBTEegYgHSx0NmtN9Lc46D2KrjKZJYmHYZibP/uAf+VM8A4yx7pdQDGRQNA6F5dz5HT3ULD44d+zYAwvfmu8vikvyBNj5Lw3Bo9A0kbycrhyZPIfQxkNr3csjiiWNmeRrEMCS073kcDr7lbKXGQsgAY6zJG9kYsWRHG4kjy8O/msLxZ5OGxhrXJhiDetNZEQMp1+8ddtVXGt/ozZJwz+8kxQaQe8wsUgrkX4Ysy/NjSqzjswD3ADWOSN7gOQMsbjZ/wBxSexs2WeJz9pcERZNA928jU7cioHHqknmLXUHYOOXQ6HK2N3L3VVGp1+A5aI3GITG6VulO7yhrYMEpF+XgcimjEjTI7UZmS7/AHJv5coPSn0VP4pi4XvjzSDKJgT17rEQMzH2c02s0ziwjj7urP8AOY4g6ObIWkHbcFt+6vGLaJuSRMgLQwiVxGU5XEb000aFVYIY70LlTvnAfmjzNIo2HUQ8fEWkagXr7qPJO5xJc4mzZ10JqrpEDSvCFbISnZ1vs59oWJbg/wCdH3ry/u4ZLIdIa1LgBrX4lc9n+3Ts7osSLY1xa2XWx1z3uBe6xvDp2RtwodqGxODWjnI4gm70GllV/D+KVipWEaOtzQaPiaNRppqL+Sh9Wbk2vBTgqp+Tuj35qcNQdQRsVCxQvfl9FSdkMeXRmO77s20nmx2o/ZW84s0f8C9DHLkk0ceSNOitxEjpCWRnJGPjftpzAXNvtH4SwZMTHGWscRGSdO8oaPrrouicZ4qyJuUC/wAvVYztJwzEYnDy4iUnLE24o9aAvWmjnonNaCGmc4kiqxQtv1CUCHDQD5J2YeFjvZNNGumx19FzHWqTLTs5M3MYntaWyCgS0Etdyo0pPFuHRhufJWQkPDKFjr7aFUIdTrG4IPuty1neNa5wHjGV7OeYc00TkqZg4X6jpv7f9k7joQ0iv8vVqRiqY9zBqGuIaegvVSTFnjYSQPibZ6gZgEC8EQJVpDXAjzSiUxGo7UVh8QBhnGN3d5X5DW4pwPW1UYXic0WkchaCKIFEEa6EEa7lO9o8RnxMjrvWtPJVrXqeKH2Kzc5fc6H8Ti5pHBzpHEsGVpusrfwithqUTp5CcznuJoA2SbArQ+WgTeYck25xVOK9GeTHBjpWfDI4UxzBrsxxtzR0B1TAxL/xu+HJv938PolFMOFIpegtlrFhAYg/8NH22cPmonEsOGEVz09wrHs1K1xMb9nXX+4V+tIsXDmhdtmjNeZy6beijyalTKNWrKcI2izXXT5pDXKVw5tysB638tf7KrJmqw8okFEkCKZosakNewDb1VLjcO/CYoF2bwva4Od98aZvoSFK4GM8WJ1+Imutt1FfNOTVi8KH23vYba4a3l5OPrX0K5l9sn6LPaNHw3tD/BYtljNHKQw1vlcQYnt9CSK6BdF4hjGhmZpuxuuIYlxmwUcn38M7uyRvkNZD7K27Hdri13c4p1xuPhe77jifvflP0K6fjypUyOVXs2cOFzyF8h21AU7GyyT1Gzwt2JSRH4iBt+qv+F4PMNdAuts5VfRgO0XYMStH8CKc0EyZycriNdOjv1XMDE5jy3Y2WmxseYXoHtBi3E/wuEHjdo934BYvUc1yftBwObDiUSxB+Qu/nAuJDS5tPI67/MqE4nRGT8sz3CsMHPIe7LpY9bVhieIvYR4vGD4nUMjgdBYG+gGqr8Th3xhkm7XaseDbSQddeR8krEY0TFoqjRDtOW4rrzU6aZu9Fdij4jrdkmxpvqmVKx8Ia7wg1Qu+vOvJRUxBqQw2oyMFAFli3W956uO3qmkcvxOvkTt6pJNoXQmAlFaMpJC0IBSUoIkgChmLHhw3BWjw84L36gMlaHbXZ2I+qzL0/gcSWubqdDy6HkpzjZSMqGJ48ri3oVpexGEDjK+25msIALc1NIOdwFHXYe6ruOQXUgBo8zzHI/RXP2aROfNOxhALsPILqyLI2A57LGSTeNmopchvskRq06W8nXbVoFeu6j8DkyYqSLXLJnZVgaiy2/r8092cOV5BOoc4XubDquvbdU5nH8WH6V3zTrto4XfksKNykO6SNZ2Sw8Xd45spB/lkZXaHQE2z82gA9CsTiYw1xbyBWlwbms4lGJG5mPflLdg7OC1vpqQqHjuFdFiZY3bse5p1vbzC1j7/AChT6N39nfaYEjD4k2f/AC3OO4/CT16LpjsUQPCdF5sZIQdNCOe1HlryXT+yvao4iHupDUrBqfxt/F6jmuyEr0zmnHyjacMe1r3SbuN+vqlYwMcxzJGhwk+PzHRV+Ca7kb21HJOYiSgT56afe/ZWaMopMRw6FxkZka2ERluWtL/F5EbrmGNwzsLK0gWPiYT95uo1/RdPxwIBad3b/wBlju3EdtZQ/wBMNaPQqeSOjUHszeNeHMaQdTVjzFqAlBJUCoEEEEAWWNZlkeKrUphysu0uGMeIeCK1CrQlHoGBpRkIiEA5aEIJRZkspJagQklISi1JSGXWCeJIy0kDStSbobj6q5+zUvixrg18bD3bhb7IIq9AN9Aslg8SY3WPf5rZ9ky2TFwlt3cgB8IBuN4rz+IfJQyKoteGVi9oqZ8Y2GbEiNzX5nvEZbtTiTm9KNKl4dAZJWMFkueB9bJ+VlP4PAvcTlrWxq7ajrasWd3hGEtcHzPbVj4WA2Dl5kkVqtWo6XYqsb4rix/GB4shkjT/APFw6eik/aQ0/wDEJXOjdHnyvyuIJNj4tOtLPakOcfT5qz7UyOfJE9zi7Ph4XW7WvDRHzBTUaaBu7ImAwBkBdrQIbpvmOo9qTME7opA5hpzDYP8AnJIw+Jew2xxHomy6zZVFdmDsvZvtCMTACwAPGj28wa5eR5Ke+S9Ty0PouOcB4u/CyiRm2zm8nN6FdQweMbM0OjNtcLB/sfNdMJ8uyUo0SMQMxv8ABrZ5j91ie17yI8x++/T/AGi9FuGxZiGO5kUqP7QGxvkZE0eGJlEfmOp99k59Cj2cyiPi/wA900pOJiMbiB7HqFGXKWAggggDp32xcPDZ2StFCVuv9TfNc7BXY/tMwnfYPOzeFwcR+Ugh36rjLtCtSVGIO0OWiRAo1k0IQtGUkpgESiQRJAErjsfie7xkD70bI3/7HL/dUydwziHAjkQfkUmrVDRJxhdG51OOpcN/zG1Dc691K4icz3ENIBc5wFbZiTX1R4bDgeOXRo1A5uPSuiS0rG9iJxlY1vM+I++ym8Xdmgwr+kT4z6xyOP6PCrcTMXuLjz5dApLpQcOGk+JkriBX3XtaCb9WjRFdMCCUSU9pB1BHqkrQg7Wi7JcbML+7cfA86a6NdyPodlnEaadOxNWdlgxGRrpHmsu3UnkB5/osdxLFGWRz3bk2fki4TxYzwhjj44xRv7zeR9eR9kzjRWg5qzlaMJUVfE47ZfMa+3NUq0OKj+tLPuClI2gkEEFkZ6Xx/DhIx7K+NpafcLz5xnAuimkjcKcxxH7fSl6WedaXLPta4FThiWDfwyVryABKpLZHHpnLhonAUHJNKZYDkhKKTSBBIkqkRCAElEjKJAx5uJeBQcU055O5tJQQAE/g5+7e1+Vr8rg7K8W11HZw5gphGgCx4rjmSklrCy3XW+/5ufL5KtRokkqACCCCYD2FxBjcHNNEf5S1EU4e0PG2/oeYWRU3h2KynKfhdv68itRdCaLLFykknpsqN41V3jW8gqWbdEgQ2gggsjPTeFxJcNRyFHkb6KLxvBCaJ8b9ngj9insJ/ps9G/olS7qxznnrieCdDK+N4otcR6jkfcKJS0/2hf8AjX/0s/QrMlSfZddCUSDkEgCJSSlFJQAlEjRIABRIyiQMCMIkEAGiRoFABIIIIACMIkEAWmCxGYU46tGnmFXzHVSOGfEf6HfoohTAJBBB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8" name="Picture 4" descr="http://upload.wikimedia.org/wikipedia/commons/thumb/f/f1/Nicolas_II_photographie_couleur.jpg/220px-Nicolas_II_photographie_coule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176" y="227079"/>
            <a:ext cx="2516057" cy="348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69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422" y="1412776"/>
            <a:ext cx="720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alibri" pitchFamily="34" charset="0"/>
              </a:rPr>
              <a:t>All 3 were cousins yet they would eventually go to war with each other!</a:t>
            </a:r>
          </a:p>
        </p:txBody>
      </p:sp>
    </p:spTree>
    <p:extLst>
      <p:ext uri="{BB962C8B-B14F-4D97-AF65-F5344CB8AC3E}">
        <p14:creationId xmlns:p14="http://schemas.microsoft.com/office/powerpoint/2010/main" val="30136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879" y="188640"/>
            <a:ext cx="878497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alibri" pitchFamily="34" charset="0"/>
              </a:rPr>
              <a:t>7: Identify the countries covered by X,Y and Z </a:t>
            </a:r>
            <a:br>
              <a:rPr lang="en-GB" sz="2500" b="1" dirty="0">
                <a:latin typeface="Calibri" pitchFamily="34" charset="0"/>
              </a:rPr>
            </a:br>
            <a:endParaRPr lang="en-GB" sz="25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771" y="1268760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X Russia,  Y Austria, 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Z Serbia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8567" y="2636912"/>
            <a:ext cx="4990256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X Austria, Y Bosnia,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Z Serbia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080" y="4005064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X Austria, Y Serbia,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Z Bosnia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771" y="5400452"/>
            <a:ext cx="499025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X Germany, Y Bosnia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Z Serbia</a:t>
            </a:r>
          </a:p>
        </p:txBody>
      </p:sp>
      <p:sp>
        <p:nvSpPr>
          <p:cNvPr id="13" name="Oval 12"/>
          <p:cNvSpPr/>
          <p:nvPr/>
        </p:nvSpPr>
        <p:spPr>
          <a:xfrm>
            <a:off x="218232" y="130476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9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" y="2489774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442783" y="4059013"/>
            <a:ext cx="2268845" cy="23923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libri" pitchFamily="34" charset="0"/>
              </a:rPr>
              <a:t>Bonus 1</a:t>
            </a: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This  country acted as</a:t>
            </a:r>
            <a:br>
              <a:rPr lang="en-GB" sz="20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 ‘big brother’ to Serbia?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2" name="AutoShape 2" descr="data:image/jpeg;base64,/9j/4AAQSkZJRgABAQAAAQABAAD/2wCEAAkGBhQREBUUERQVFRUVGBUYFRgYEhYYFxgXFxgbGBoaGBcYHCcfGRkkGhcdHy8gJCgpLCwtFx4xNTAsNScrLCkBCQoKDgwOGg8PGiwkHyQtLy8sLCwsLCwsLCwsLCwtLy8sLCwsLCwsLCwsLCwsLCwqLCwsLCwsLCwpLCwsLCwsLP/AABEIAOEA4QMBIgACEQEDEQH/xAAcAAACAgMBAQAAAAAAAAAAAAAABQMEAQIGCAf/xABHEAACAgEDAQYCBQgIBAYDAQABAgMRAAQSITEFBhMiQVEyYRQWcYHRI0JSVJGTobIzNDVic3Sx8ENyksEVJIKz0uFjlKIH/8QAGgEAAgMBAQAAAAAAAAAAAAAAAAECBAUDBv/EAC0RAAIBAgUCBQQDAQEAAAAAAAABAgMRBBIhMVETQSIyYaHwBXGRsYHR4RXB/9oADAMBAAIRAxEAPwBx3Z7saRtFpmbTQMzQwliYUJJKKSSSOTeM/qno/wBV0/7iP8MO6n9Q0v8AgQf+2uNcyJSd3qbsYRyrQVfVPR/qun/cR/hh9U9H+q6f9xH+GNcMjmlySyR4FX1T0f6rp/3Ef4YfVPR/qun/AHEf4Y1xH2L3l+ky6iJU2NEVMZbpJE4pJB/dLKenpt98acn3ItQWlif6p6P9V0/7iP8ADD6p6P8AVdP+4j/DKHZfeaWfQx6kRxq0kiJs3sQA04gvdt5O47unTjNNH3vM0zxx+BuSSaPwmm2z/kw1NtIqmZRwLoNd8EZK0yN6emm/oMvqno/1XT/uI/ww+qej/VdP+4j/AAylo+3dTJqZYPChuH6OXPivRE1m1BQcqATR61lTsPvnLqJIVMUdStOGCSszxCEld7qVrYzCgbHJHXC0+fcWanx7Dj6p6P8AVdP+4j/DD6p6P9V0/wC4j/DK/Y/eMyR6mSZVRdPLNEdrFt3g/E3IHX0GQ6TvS8mgk1AiCzRGRZIWf4ZI2ooWrg1Rv+8MLTHenx7F76p6P9V0/wC4j/DD6p6P9V0/7iP8Mqdm96fpCwGNQC8rRTo5IeGRI3dlIA5P5Mjmr3A+4zHbfeZtPqVhPgKrRPL4ksrIBsIBWgDZN2K9jxhad7Bena9i59U9H+q6f9xH+GH1T0f6rp/3Ef4ZRh70ONcmlniVfEjBR1ckeLtDGI2BzW4g+tDj2oyd/GKa6SOJSmk8Mrucgyq4sMKHlBXzDrYI6Y7TE5U129h59U9H+q6f9xH+GH1T0f6rp/3Ef4Yk1PfaVFmIiibwpNOm9ZWMbGfigdvDoSNw56+mZ7T76TQzaiIQxuYDpwFErCSbxxYEa7T5h6jnjnjDLP4wzU+Pb5wOvqno/wBV0/7iP8MPqno/1XT/ALiP8MX9pd6Hj1cmnA042xJIhkmZC5digQAKfNuHpfUZ0uRbkt2TSg9kKvqno/1XT/uI/wAMPqno/wBV0/7iP8Ma4ZHNLklkjwKvqno/1XT/ALiP8MPqno/1XT/uI/wxrhhmlyGSPAq+qej/AFXT/uI/ww+qej/VdP8AuI//AI5LrpZGmjhhfYWDu7bA5WNRQoHi2dlHPoG+0B7AllK/SZVZEshYVkhLP0DMwlJ8vJABHJB5oZNZnrco18XQotxa1+wt0vdjSDWsn0XTsskAejAnkMUm2wKrziX5f0Xr6Ofqhov1TTf/AK8f/wActdn9kxwbtgYs5Bdnd5HahQBdyTQHQXQs0OTlzOmZ8nnsRWVSo5R0R5U8Iew/Zhm2GaRoHofup/UNL/gQf+2uNcVd1P6hpf8AAg/9tca5jS3Zvw8qDDDDIkiv2hAzxOkb+GzKQH27tt8WBY5Hpz1r7MTafugsWqhngZY/Dj8J0EbESLwatpPKAQCvWvW86HDJKTWxFxT1ZznZXdN4ESET7tNHIJETwQJOJPFVWl30VD8/ACaq8lk7smSWJ5pEfwZTLGRDtlJ821Xk3m0Xd0AF7Vvpy+wx52Lpx2FGh7EaLV6jUeID44iG3wyNvhAqvm388Mb4F+lYr7N7jGAwuk9SxNLbiGhJFKxdonXxOQGYlTfHt651eGGdh04nNafuiyxyRtMrJNqTqJB4JF7mDmPiXhdyjnrx63mF7mlG1XgyhI9TttPCZgjKKLAmXlmHX349s6bDDPIXTiJJe6yHXJq1Yo4B8VVHklOxkViL4Zd5o88Gvnme0uwHk1SzpIi7Yni2PAZFYOwLE1IvsBX246wwzMeSOxzfaHc76QrCaYkk6dldU2OrwiiwIfgupYcAVu9ayLV9yS41iiZUXWCJSBB/RrEoRQv5Tnyiv91nU4Y+pITpRfYTdt9gtqdMkPiKpVo2LeETZjYMKXeKsjnk4u7Q7j+NLqJWm2vMYHjZYqaGSAEI6Eub4JBB636Z1WGJTa2G6cXuc9P3clM7ziePdJCkLBtMWXyEtvA8UUdxJo2Bx1zoFHHvmcMTk3uNRS2DDDDIkgwwwwAparQsZBJFIYnClCdiuGQkNRVvUEWCPc9cm7L7VYv4M4CzAWCLCTIOrx30I/OSyVJHUEMZ8ra/QLMtElSpDI6mnRx0ZD6EX62CCQQQSD0jLsyhisFCum1pLkbYYv7D17SxnxK8SN2jkoUpZaIZRZoMjK9Wa316YwzoeWlFxbi90eVsMMM0zXPQvdZwOz9MT0EEP8i40WUGqIN8jnqPlnM91tDei0xdmYeFEQpPl+AVx8sfaPRorFlFE/Lj7v8A6znWwEadJ1JS9vwd6H1GVWqqUI/Fuy3lXUdpIjFTuLKu5gqO5VTdE7Qavaa9TtNXWWsXHs91neWJl/KhA6upNMgIDKQR+aaKnrtFEc3lK3c2HfsH1ghsguVrxASyOq3FzJ5mFGhz/pdZPB2kjuU5Vwu7a6MhK3W4BgLAPB9rF1YxLN3SZzITKAZTNupSaDsJEKgnyurgXXDjgjhSLur7IkmO53QNsaLyqwGyRkMvU2GYRhR+jZPmyTUeSCc+6J27ehESShi0bgFWWN2FFgovaprzMBz6/Yc3j7XjPicsPCAaTcjrtBBP5wHoD09sot2A4imiVxteVZU3Akp51kcE3zudS3pXiHrWSzdkO0sjbwElaEsACG2xA8Br9Wo9OgI9bBaI7z4GcE6uquhtWAZSOhDCwf2HN8o9j9nmCPwywZQz+H1tUZiyoSTztugfYD2y9kHvoTW2oYYYYhhhlOftWNDLuLfkUEknkYgIQxB4HPCNwLPlOYXtiMhyN35NkVvyb2GcKyiq54dTx03Y7MjmRdwylD2zE6kqxNSeEw2tayA1TCrXqOTxRBujebabtRJNuzcQ4tG8NwjCrsMRVEcg+vpeFmPMi3hlE9tRbC4bcok8IlVZvym/w9tAX8ZAvpyD0N5rH2/CfzyPLK3KOvELbJByPiVuCvXoarHlYsy5GGGYVrF88+4o/eD0OZyJIMMMMADDDDAAwwwwAo6IbNc4FVNCHPpTQOEs++5Z1F9fyQHPFO8R6of+a0p9d0wv12mByR9hKqa91HtjzO62R5X6jHLXdu55WwwwzULJ997rf1HTf4EP8gxrpWp2B6miPmKA/wBRirut/UdN/gQ/yDL86VTgWy8j3r1H7PTNOvR61DJ6GVhq/QxOf1ZNr5DQVTTMav2A5J/374aHUFgVb4lNE1QN8gj7shhQ2zkt5udp/NHp99ZahTm7+Ven25nVsJClhPF5t7mrQx062MsvK9LfYmyj2h2zHB8e40pdtqM2yMdXevhQe560aujl7KWgUNqtSjrYMWnFEAqUJnFEHrZ3AiqqvfMWKTepr4us6NNzRZ1OoWNS7naq9T/D06m+KHW8Xt3o0o6zp62LNrtNHxBVxgHgl6A9csafu3tdd0jPDGQ0UTC9rj4d0l3IqdUB6Hkltq7XG0c8Dnr8/t98nkRm1PqyT8EfyUgczlc92oh/RmSHmwIpnRAfWorMXP8AyfxyE9i6gbgmqO3koXgR33H0dgQGjv0Cq3NbuOY5PU7Q+q0n5k0XsMofQtYnm3wSk9UKPEF/5JBvJHT4lJPPIuhvo+0gyOZB4TRsUlDMKRgAfj4BUqysDxYYdDYCcWi5RxdKs7QZR7T7u+M2oJKfloViW1JKUJBu68/0vTj4Rzzm6djOGfzpslaJ3Gw7g0aRoQp3VREQ6ixZ68VZn7d06VuniF9Pyinp1PB6D1PQZcjcMAVIIIBBBsEHoQR1GF5I7ZYtiWXu1uKsXAJLCYKp2yxl2cKebDqW4f2LCqPEkfZeoVI0WdR4aMgOw+fybEZ13Va8Nx1I9BxlnT9txSSmJWthurghXK8OI2PDlTw2269fXL+DlJbgoxeqOffuuQHWNwI3OmYq25iGgZSSG3A+ZI0T5bAclXu8RFBHvVhBMJELJ5ii7qVqPL01F/zqsiycd4YZ2PpxDDADFnZ/Z51UYllkk2SWUjjkMaiO/LvKUzswFnmhuoDqSoxuccTiYYeN5FzVdoRxV4siR303uqX9m4i8qv3i0w/48TE8ALIrsT7BUJY/cMZaPsWCG/CijXdVkKLNdLJ5NWf2nLaxgdAB9gyeRGVL6u+0fcRDtxW/o455T6hIJBX2mQKv8bw/8dQfEk6n2Ok1H+ojIP3HH95jHlicv+tVvsjnx3l01000aH1WQ+Ew+1ZdpHX2zL95NMBYnib2VJFd2PoFRCWZj7AE4/PPXMBADYAv7MMqJ/8AXlby+4p7M0DtJ4842sAVhisHwkarLEcGVqF0aUeUX5izfDDJGTUqSqycpbnlbDDDNM1T773W/qOm/wACH+QY0xZ3XH/kdL/gQ/yDGeblPyr7Hn6nnf3DI5NX4Rtidh46XtPW+PT/AOskzeT4SRQofndL+fvnDFZOnaa0ZYwedVVKm9V78k6tYseuUu1NEWHiRHbOit4TDiz12P6NGxABU/aKIBFjTyKRS8V1X1F++TZ5OSySse0VqsPFrcm0OrEsUci8CREcX1p1DD+BzddSpbaGUt+iGG7/AKbvFXdxwniac8GJmZF9PAkZjHtP6I8yV+bsrpRKjtru3PNNMYvJvdijsU2ANovo9+X8oH3nb7Bdx61nVJM8hOnkm4S7HVrq0IJDoQvxEOtL/wAxvj78ymoUiwykAWSGBAB9eD046/LOd7T7Gad4ZBE8PhLRCPBvvfGyBbJjaNDGTTe4oXdaRdizhjKAonRaQnw1WZDLM7RSiPgFldCWAoSeYWLDOy5IZVydNHqFb4WU1yaYGgfU0emVZexNO8nivDGz8eZkU9BQJvgkDgHrWJdN2TMBInh7RKmkjZiUICxx7ZbUOCR+Zx+lY6Yx7F0kqaUwudrR744n4NoLET1uNELtBBN2p98LW2YWtsyfsbTRAGaGMJ4216CKp27QF+H0IAaj+l6dMTQ9j6hETSgDwfh8dJArLCLJUoeVkIpAyWOS3lIAzpNPLuB4IKkqbUjkeovqpBsEe/vYGup1ix7dxNsSFAVmYkAk0qgk0ATiOlKvUpN5HuQ6vseKSEQlFCKAECjb4ZUUpj20UK+hFEYo0er1BjRPo7+MFUSNJ5IQwADNvFlwTyAoJPy5IZr29Cd1FzsrdUMtC4/FFnZXKEH7x68ZqveOAgUzGzGAPCl3HxQWjpdl0wU0argjqMLX3R1oYmrQTUO5XHd+Tbf0ubxepO2Pwt3UjwSvwelbt1fnXzkM2tmgK/SUVlbgPAsjU9WFaOiw3c7SCRfBqxbPR9sxS/0b7gESS9rAeHJu2tZAHOxvmNpuqyzpdUsqLJGwZHUMrDoVYWD94OJrlEqeOr03du/3OY7XXWfRZWKw06OPDBYSxBgVHnBZZZACDtG224BPBPUQxBFCqKVQAoqqAFAV6cemQdoWoEgDMYrbapFsNpVhz1NEkDiyoFi8sq1gEdCLH34djjWxFStbO7mcMMMRXDDDDAAwwwwAMMMMAPK2GGGahsnpnujpw/ZmjDfq8Ne48g6ZrqtMUav2H3GTdyf7N0f+Xh/kGW+14LUN6jj7j/v+OW8NVcZZXsyni6SlDMt0KM0liDCjdfIkX8jXUZvhmoZCdtisdMVYOhJYCqZuCvPlv7+CcYwyblB/bzdH1F/I5XyMGQNSFAps+YHg/d7n1+eZmOwfVinBar9Gv9Px7oyaqNtP9m3aWgL7XjIWaM3ExsD03I1cmNwNrDn0I5VSGHZnaAnjDgFTZV0NbkdTTI1cWD6jgiiOCMXx6mRb8RVK1e9Da1Xt1+/IdTuhc6mEBwU/LJu2+Iqi1dT08RRa88MDRI2rWFKnKm8svz2NPF0o4qHUp+Zdtm187nQYZpBMHVWHRgGF9aYWP4HN8iefDINZNtRqBZqO1VI3E8Di+nLDzdBdnJnujVXRqzQv0s+gytoY7877TNtVZCPQ0G21Z2jzXXrYPPBwGjVNN4ZhCr5VVo+GoKNqkeXgHmOrqxfsTmna/ZgnCAqjbWJG5pEIJUi0eMhlPNGuoJGW9RplkXa4sWCPcFTYII5BBF2Mil1Bj3tJWwUQVViwB4O5RfA67h6XYFWXcaYl03dmRDITIshcKN7tJu8unWAllB2szFd1npu9avI4u6TrGqb43UPBIQ4ay0aFGXfyTGeCoPwWwHG0Dp8MeZjzs53S92ZEUp4oZWj08TGmDbInkZgOtArLsF3SrySTjPsfs5oFdCwZPEdo/dVc7yreh85YiugIHpZv4Ym2xOTZUkG+YKdwEYVxRIVmYuADXXbsurq2BI4GW8qa59hWS32rYdVFja9eYr/dIBsAkAt7nLeITK/aLEQyEEgiNyCDRBCkgg++cj2X2rKDE0sr+F4se9zIxip9Gx2s7V/x1UkHyhnVQeSM7bM3jTsNSsrHNQ9qBNQhkmIiaPVv5pDtIGoQRkAnn8mW211HIvMdn9rDbGZ3kE5kZZYw9CMgtw0RIHghR8dEkU1m7zpt2F47jzI4zW9vSiHVFmZPE076jSG1DKFG3Yu0k3XhvR5JeQVQyXT9qMs0YklZANRqA6NIWCRLp2ZBvPMsZKiVW/8AybfQjOuvC8My4HmXAg7C7UkaZ0mseIqzwg7OI28pjG0n4aU2eT4h9sfZm8xkW7kG7nlbDDDNM2D073J/s3R/5eH+QY4mj3KR7j/f8cT9yf7N0f8Al4f5BjvGnbUTV1ZnMkZjLfacW2Q/Pn8cqZuQlmimefnHLJxDNXmVaB3EkiqUkD5k+2bYY2r9xRaW6IpCxJAh8QGiaYAcCuQ3Q0M1SQxGvDYKb3LwyqPdK6j3XJZIFfh7rr5SQePsyH6LuolpB0221lD0J+ZrKNTDKTaS0e+/9/8AmnsaNHFuEU29VottvwS9hS+CfordApbTtR80QPKf80dgelqUIHDU7zm9aQyAOGco24MjGORWHAZa5uiQaNEMR0NZZ7K7VKssUrFw9+DMa89f8OSqqYc+lOASOQRmFUozhq18+cnbEUoybnTfq1x/n2bHeQwfHJ5NvK+b9PyLz93w/wDpzOq1IjXcwJ5UAAWxLsFUAe5ZgPvyjPqElYL4DPIhDBZYigjPXcZHQqo46ruJ9L5riVIxb2QzBwxdFBqIQ35OBw5L1HMUIZjbACXhrPragm7Au8nXXEMqyRyRFiQu4KVJAJoOjMtlQSOfQ+vGA5UpLsEe6MhaeQFm81p5ATYDbnDMBZogE0B9pl0+qWS9hB2khh0KkcUwPI+/Jcj1GnD7bu1YMpBogj/sRYI9QTgQN3cKCWIAAJJJoADkkk9BWQHtBNzKWoqCWJVgoAFm3I29PnmDoy9+KQ67lKrtpRtNi+SXN0TfHAoCubV4BoV17RiIDCWOmNKfEWiR1AN0SPlkXZYAQhd+wOwTf6KOPLfOy7236dPLtw7U7SihVTL+cwRFCl2dz0VFAJJ4v5USaAyr9aItzIRKJU2ExGJvFKyNsVlUXvXdxuUkD1rHYdnbQbYYi0/fOCStiztbsgrTScupCsvTqCf4H2zOm756Z0aS3SNRIWkeJ0QeEQrjcR8QYgV1J6XhlYZZcDzDFcXeOIyJGyyxtKCYhJEyeJQshSfzq52tTfLMdmd6NPqIZJo38kJdZdylShjG5rB54HOFmGVjXDFUPeiBtGdZuYQBWfcyEEqpqwp5NkUPc5ntPvLBp4EnlciGQpThSy04tSa6KR64WYZWNMMq/wDiSeMsQ3FmQyKQtoUBAJ39OrD/AKhlrEI8rYYYZpmwene5P9m6P/Lw/wAgx3iTuT/Zuj/y8P8AIMd4ARzQBxTD8R9mItTpyjUfu+YzocjngDimH4j7MsUK7puz2KuIw6qq63Ocwyy/Z7g1tJ+zplLtDSOUKjyFqBJBvaT5qroSLAPoTfpmqpxezMhwkt1YiTtKNo2kVrRN+4gH/hkhvt6enXirsZMJgQp581V5T6i+fb78Saru0zK6LIqxsXIUoz1vjSP85uaCtXt4hqqBzfU92bJZSiuzzOzeHyfEtQAQwIAjZl68lieCcjeXA7R5G0mpUGurbSwABZtoIBIAF9SMi1OlsMAquG4eNvhb5/Jh1v7PliyLuzRBLRmjGf6ED4dQ+oaqahuLAUP0fuxl2XojFGFYqWoBmVSC5AA3NZJLGrJ+eJxzrLNaEoz6bzQepBp9CC1RmSJkKSBGmd4mdGDA7CeVteaI9D15xtq9QNSQfo7NLGPOolIKG9ykUPOjbSVf3FEA7wtbUaYP7gj4SDRH2ZAJpjNF4XhpMu7dI97DH6oIwQ0m7rVgKY7voDi43BOHjp7fr/DUo4mFSDU9JLW/P4LkmiCg/wDlCF27nYy0FYBjzx86LDjoTwoxhPrPpHh+GD4aMHLsCN+0HaIweStkHf0IFC7sRns4uQZ5HmrkK+wRg3d+GigMQQK3biK4N2TczLscqla6tEMMMMCqGGGGACHvL2VLJLpJ4QHbTSszRlgu9JEKNtLeXeByLIB55GY03ZsknaH0t0MSxwGFELIZHLSb2Y7GKqooADdZJJNY/wApdta8waaaZVDGKN5NpJAOxSxFgGrAPpkk3sTUnsLe5Whl08EizRlGM88gG6NrWRy68qxF1xzXP7cSxd1J5eyZtKyiKVppJU3MjKfy/jKCUY8Gtp9j75bPfKY6RtRHFBKQmnYRx6hmbdOwURt5OH8w/YenGSdod/FXTaWaBPFOqMYCl9oQOwRi5APwyMqVXJv2OT8Vyfiv/JN2joptZLpGeFoV08w1Em6SJiXRWCxx7HNgs3LNt4A9+FPZ3dOdJVfbtikjH0uG4yzy6d7h2kPt8wIB5qkINbss9od+pIZ54vBjfwJdNHQmYSy/SACPCQpyyg2RfoeRmdR33lSHUyeDGfo+qGlI8VvMSVXfezgXIvHPQ89MfisNZ7aIi7E7B1A0Wi0ksZjEe4ztcMi2hYxrt3+ZSWDXRoovua17F7E1CaSPSzwGSOHUEKWeA79LTgb18TqA9FeeKq8t6nvpJHpNXOYUb6K4UFZiYpl8tmN9l2paiKIBBF477H7RabeSYSFKgNDMZFsruYElRRAKn1+LE3ITclv8+XE3dru5NpNUyFt+kSJl0xLW6B5EYwtZshdnlPsav0HVYYZBu5zcru7PK2GGGaRrnp3uT/Zuj/y8P8gzaTvIATUMpAm8Cx4VeIWCCrkHFnr7ZjuV/Zuj/wAvD/IM3Pd/gjxG51I1Pwr8QYNs/wCWwPn88ALI7XTxo4SGWSSMyAEdKrysQaD/ABGueI3PpkH1hQaf6QUkEYZlfhCUVJDG8jAN8ClSSRZ2i6zWfu6ruJC7CQTJKr0LUKuzwwOmwpuU+tO3qbzbR9iGONo/FZkImoFF4MzlySfWixAHsebwAv6XVCQEqDtDMoPFNtNFlo8rdgH1qxwQTz82smkY7mCpfCKByATW4n16f/WPeztGIYY4gbEaIgJABIRQosDi6GRz9lK3w+U/tH7Ms4ecIPxFbEQqTjaAg1hqN63fC3KC3HHVR6sOoGc/FPqIlISMcBn3CGX8sVUADYbMbHbyCbPDC7IPVT6Vk+Iff6ftyLNOylqmZGsNGip2XI7Rky3u3yAWoU7Q5CkgccqAfv8AXrlvDDJLQg9QzSWLdXNEcqR1B/36ZvhjauCdi92c8hU+JR58pArcK6kehu8tYm7X1YXTq0TSlrIi8FS5aTY9Ky0bS7vcKFAmqvLnZMszITOiob8oDAsV95ApKq3yVmHzHTPJVrOcmlZX2Ldna5dwwwziIMMMMADKnbGg8fTywhtvixvHu27tu9SpNWLoH3y3hjGc5B3ZmWFIvHiqNdMoI0pBb6O6upf8sST5K4IA3NxyKqTf/wCfKEkWGXZv1CTi4y4QI3iCJAHWl8Qu3/rr0vOuwyWZks8hN2X2C0Wr1OoaRW+kmM7REVKeEmwUxc3a9eBz+zFU3ceRodRH9IUfSNUNUT9HPlYFW2geLyLjXn7fcV12GLMwzs5LU9xCdPq9PHOEh1RDBPBsQuWVpPD/ACg8jEXs/Nvr1voOzdHIhcyPG27bQjhMYBAosbdyzEbRd8BBxl3DBybE5N7hhhhkSJ5WwwwzUNk9AdxNe0Ok0yubiaGKifzGKj9im87jOC7tRhuz9MGFgwRX/wBAxzpu3ZIhseJpAvRgRZX0v55fq4dySlEz6OISbjI6TDKHZ3bMc/Ckhh1VhR+73Hzy/lKUXF2ZfjJSV0GGGGRGYIvg4q7Q7OrzIOPUe3zHyxozAdSB9pA/1zKtfI5/iM606kqbujlVpRqKzOZwxnP2QbJUj5A/jlCaEoabrmtCrGezMapRnT8yI8MMyCLG40LFn7TWTbsrnIj7WdfooaR2REkUuwlMBC7th/KKy0Lb3F188O7+o0pdxpXdyQpZmknkBCkjyvMTdFjYU+ovGXaEG6F1UG9tqFYK25fMu1iCAdwFEgj3BGJexZYk1BjP0htQRJvMjq4ALb2YrE3hxBiFo7E3bRV0c8nOSk21yXV5To8MMM4kAwwwwAMMMxvF1fNXXy6XjsBnDDKWv1zxsNsRdTdkHkH0FZOnTdSWWO4F3BmoWeB88Qz6iWagw8NLsgN5j7A+33ZBJpIyqASu6sSAhYjb6njrwRXPvl+P0+Wmd2v6XFdDiPteMyMm4WvrYo+9H5ZZ+kr+kv8A1D8cTNpEIAKqQOgrpkbdmxEfAv3DnLcvpcHtJkOojoQcMSaXX/RxscMyc7GHJA/RI/0OWNP2z4lBI3uiTuFKterH1H2ZnVMFVhJq2nJ0Wux5pwzTf9mGdzZPQHdb+o6b/Ah/kGNMV91v6jpv8CH+QY0zdh5Ueen5n9yKWlIk/OQgg/K+R9mdJp9fHIfybq32HEGV10mxg8VI45B9OeoI9jnGtQVTXuWMPiOno9jr81kkCgkmgAST7Adcr9m6vxYlYij0YezDg/deadstUD/Pap5rhmCn/XMtQ8eV8ms5+HMhBq61EhkYNt42Kx4oD4tvpeZ0upl0/EdPH+gbse+0/wDbJMM2ckcuW2hidaWbMMdD3gDuEeNoyxpSaon249ct6/ReILHxDp8/liGVLH8RRo2ORjJu8CGDeD5yNuz84OeKIH7cp1KLpyUqZepVlVg41CgRWRzEbTa7h6j3Hr/DNkWgBd0AL96zOXt0ZmzGWjZTGuw2tCr61XF365znhPpnSCJo4t8jSytRZvBRxckssjfE42xgVxuNGkIyyIWjbfFfW2T0YetD9LDtrTAyRzIUj3rtaX6M08w226CMC1TgyHcVavvzzmJwzoy3umXKckx7DMHVWUgqwDKR0IIsH9hzfFnYeqjKmOOSSQx0WaRWDflLcWSigkg3Q6Ar0BGM8osTVmGGGGIQE/dnP6XUGFy7kyq17nHJWj6D9H5DHs8AdSrCweCMWyacpxXA4HHGamAjTmpQl3+aMjKVi+NYmwPuXaao3Q5yr2j2iEoMrlDVutbRz0P/AH+3KImEe5GjLxvzSi6PQ8cUDwfuzCalISfD2yQsNzKCCynofKfQ+xyawfTns3x6/wA9mvXckmmrlvarLujYOvQkHpkIjF3Qs9TXOQrpxuDxkoGA3ChTDqAR0ByxmxTUkrSd/ncryt2DNT4rMFBXbY42+b7L9ssRxoaDOAx6CxZ+zIJlVtwF1dAg0ePUEfPOfUhUk4LdcoEmtTfUDZd80L4zHaM/iHwozUS8OQfiP6IP+uV4tEqghbF9TfmP3++SwxBQFUUBjdNuzk72/fJOM1FNLuebfBGGb4Zi3N6x997rf1HTf4EP8gxpivut/UdN/gQ/yDGmb8PKjz0/M/uGGGGSIDfsaUFGAIJVuR6iwKvLzoCKPIOKuxIKZ2A6gA/M+n8Mb5j4hWqOxuYd5qSE+s7L2i15HqPUfjlDOg1zVE544Vjz8hY/jnPg8Zew1SU4+Iz8VSjTksvcMiOlXdv2jd7/AO/XJcMtFS4YYYYCLGl1G01wL9T6H0+68j0iSoDCzgWreE4XkHnqpscWDRyMjIphJwVflPgBHHzBPUg9OcoV8J1G3Hv+1s/7O8JpKzGPZHZSaaFYk6DlierueWdv7xPP8BwAMuZV7P14lUmirA0yn0P/AHy1nnpxlGTjLc63uGGaTTqilnZVUdSzAAfeeMzFKGUMpDKehBBB+wjg5ERtkWqBKGhZ9BdfxyXK2undVHhx7yTVWAB8zk6V86y7/gCk6EGjkSwqCSAAT1NZaeZZQrL8R6rY3Cuti/TItvFnge56D7c9RRq54Jy0fdepXaadil2jqCAqJ8ch2rzVAC2a6PIXpx1K/PE2m7wSCJeFYxwq0pYm2YB1bafWnQEk9d1CjV9FHKGFrdelirHvXti/t3WhFUMBTNYZmdUV0pk3OoOwlgKJocH5Azlfe5KPFih/487V5Y2HkN0x3LK5SN1AJ4A2M3XqwBsC5Ozu25ZGiDIoV9lna4I3RPKRRJoioxzfLkc1YtRdrwRjYhNK1UquRbPtJuufO4BPu49xbS8EnyDaXYxhmRr4UBLnzDjaepPUbR6g++W9ZHuUMx2UOQaqz6FvllaeLUZqDi7PS/8AXIKm9zzFeGabszmXY9Aff+639R03+BD/ACDGmLe7EZGg0tirghI+Y2DG8emZgSASB1zdhJZEzz84tzaS5IsM2RCTQFnMmIg0Qb9eMndHOzGHYsBBdr4baK9bW+f/AOsm7Y1bRxjZ8TnaCei8Ek/PgZZiiWNa6Ackn+JOc9rO1/HcLGv5NTe/kWdpHA9uf4ZmxXWq5raGvJ9GjlvqVngkbhppGQ/EpPXm+flljDDNJJLYyZSctwzEj0CTwACSfYDM5pOilGD0VIO6+m2ub+VYxCbT95KiQyIzOVXdsUV4hERKhS18eOo9ebHXjJJO8igFirhQjNRCc00nO7fQG2CRvYiub4yzpEhYbljCbjGVLKF38K0ZXnn4Vr1tBxxmV7K07DiOJgPLwqkcBhX3B2Ff3j75yWbk6eHgxpO2BJIYwjqRvssFoFPDscMfWUD7Vb2y/kUejRW3KihvMLCi6Ztzc/NuTkudFfuQduxFIjA743CUKckWK9CR7j3y9FFMFG2RH46spq76gryePT+OQtGWQjapT867s/ZXtm3ZBKEx2NvWMeoH5w+wE/xzLxkXOMpJLR67N2+ex2g+xdi0gDFizMT+k3C82Nq9F+3r7k4PpAW3iwwBFgmjd/EoNNyb55v15OK5u1GL6r8oIk0wWz4e8kNGJDIwonw+StKB/Rvz7UE7emOokjDgAGfaWjABRIEcBD1aUPICVI+Cz1F5iZWdlFj4PMF5WNms3TugI9CAUaif0bNfpHIJO1bJVVdOOXaM0p9OPzj9nGJ4e2dQY9KxL7pmjDKIodxDaWSYmPzVtLIAN3PlfrxTDszWyztKokCGFo0I8NSWuKOQu4vgMXIAWq2Hk9B0g4x8yuNxsTw6DTvu2gbjdnkNfyvoPsyGbRUwZgb6dTX7OnrkXYGpkm88t2PGCExxgErM8doVO7hVG4EdXGPAOAGo+/z+7LtPGSpPu1w3qvsc5wFIFcDINRolkI3buhBAZgrA0SGUGmHHr8x0JGM9VAu21r7umU82aNWNaGZFZpxYvHYMPl4byG0/KPx51cV5ugZFP3YwwwLEdADfvfH2V65122QXb3MMgIoi7ys2hFAFnKDkITa/x5ONNJAGBu+DlUODdChZHPyJH/bOKqxlNw7okrpXPNm0e2GbVhmKehPTfc2IN2ZowwBH0eH+RcdCIbdtcURXyOJu5Tj/AMN0fI/q8Pr/AHBjkyD3H7Rk7vYjZblDX9oR6ZQFW3b4UHU/Mk+mLtD28YiwnU+Zi29Ra8jpXXis01GsE0pdeUA2Ia60bY/YTmM04UYuHj3e5l1MRKM/DsjOv7QGpakY+CByKI3t8/kP++YArpmFUAUOBmcsQUYKyKtScpu7DDDDJXRzswzWVSVIU7SQaNXRrg1617ZthhdBZiFu6g52sqAiSlWIhEZglNGm+kIMYbm+bIo8407N0HgoVu7d2vaF+I2BQ9AKUfJRlrDIpRWqJOUmrMMMMMldEbMmOrjele0YcizwfTqOD9hynqIN4FMVI5DKeefn7EZbhiVrDe3yr77yF9QE8ylXCkXto0t8/ZxzlSnkpOUIv1s/79Trq7MoayCONgGUNXhKQYY5Npnl8NLMhB8z2SBxwSR0tso0jh6+jsAd7keEQGYFQzegJFrZ6ixkOq7I8SVmDUjnSyWKPn00m8Cr+FvLyP0W9xkCd1ApRllYNHyp2LV+K0vK+o/KMK+YPBF5g1arqO8v189ywrW3K+lWCSFHUaZQwZkDxQLwm9b2gkUAG8wPS/nk+kdXYAQwTeHSrJGIyqVR2k87ALuh9tZGe6KorFWMh8MgKyry48UoQbCq35Yi6rjjbzd/sXsoxKjM3nKRLINqgERptVeCQNpJNgm/soCbrpqzivxb9WBpdmQL2lpYC5WIRlZBCajjiJZ0E1bmKgKRR8xFmhySLNX25CzIskUo37TEWQLvZmjj2r5gytunQHeFHJ5NZmfsNZHl3OG3yLKUaIMn9D4IVlJp12ru5/OAPyym3ZTRUJG8SLw0jpo0lEapW2ywBYDaHLerdeigQhCWbw7/AHs/4HaJf7I7Qie44wVUD4CKIO90PIJB/KRuv2oeoIJn1Gl289Ri2LstIpB4ZARYljSmBLW7SO5K9LZvlyGPAIyxEm1txZ2P95iQPsHTNjCwnZVE990+7K9S12jfDJp5QwB6N+cMhvL9OblG7VnwcmrAdTIopApv1P5vzr877M0jTatWT1NnqSeSf25veYJxKEYtyS1e47t2R5uvM5rmcwj0RpH0H2DMnM4YyJrH0zbDDAaDDDDEMMMMMADDDDAAwwwwAMMMMAMHI06HMYZJCZMvQZthhjGGGGGAGh6n7sGwwwEaJ1+7JcMMiwRkdMxhhiGGYf0/36YYYAUcMMMkI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0" name="Picture 4" descr="http://upload.wikimedia.org/wikipedia/commons/f/ff/Balkans_18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51" y="1268760"/>
            <a:ext cx="2536304" cy="25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0684" y="1988840"/>
            <a:ext cx="4320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itchFamily="34" charset="0"/>
              </a:rPr>
              <a:t>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19814" y="1996996"/>
            <a:ext cx="4320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itchFamily="34" charset="0"/>
              </a:rPr>
              <a:t>Z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14660" y="1279201"/>
            <a:ext cx="14857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15642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2348880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alibri" pitchFamily="34" charset="0"/>
              </a:rPr>
              <a:t>Russia</a:t>
            </a:r>
          </a:p>
        </p:txBody>
      </p:sp>
    </p:spTree>
    <p:extLst>
      <p:ext uri="{BB962C8B-B14F-4D97-AF65-F5344CB8AC3E}">
        <p14:creationId xmlns:p14="http://schemas.microsoft.com/office/powerpoint/2010/main" val="349409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879" y="188640"/>
            <a:ext cx="878497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alibri" pitchFamily="34" charset="0"/>
              </a:rPr>
              <a:t>8 : Best describes </a:t>
            </a:r>
            <a:r>
              <a:rPr lang="en-GB" sz="4000" b="1" dirty="0" err="1">
                <a:latin typeface="Calibri" pitchFamily="34" charset="0"/>
              </a:rPr>
              <a:t>Gavrilo</a:t>
            </a:r>
            <a:r>
              <a:rPr lang="en-GB" sz="4000" b="1" dirty="0">
                <a:latin typeface="Calibri" pitchFamily="34" charset="0"/>
              </a:rPr>
              <a:t> Princip? </a:t>
            </a:r>
            <a:br>
              <a:rPr lang="en-GB" sz="2500" b="1" dirty="0">
                <a:latin typeface="Calibri" pitchFamily="34" charset="0"/>
              </a:rPr>
            </a:br>
            <a:endParaRPr lang="en-GB" sz="25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771" y="1268760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An Austrian Terrorist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8567" y="2636912"/>
            <a:ext cx="4990256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A Serbian Nationalist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080" y="4005064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A Bosnian Nationalist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771" y="5400452"/>
            <a:ext cx="499025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A Russian Imperialist </a:t>
            </a:r>
          </a:p>
        </p:txBody>
      </p:sp>
      <p:sp>
        <p:nvSpPr>
          <p:cNvPr id="13" name="Oval 12"/>
          <p:cNvSpPr/>
          <p:nvPr/>
        </p:nvSpPr>
        <p:spPr>
          <a:xfrm>
            <a:off x="218232" y="130476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44208" y="1252724"/>
            <a:ext cx="2268845" cy="23923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libri" pitchFamily="34" charset="0"/>
              </a:rPr>
              <a:t>Bonus 1</a:t>
            </a: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800" dirty="0">
                <a:solidFill>
                  <a:schemeClr val="tx1"/>
                </a:solidFill>
                <a:latin typeface="Calibri" pitchFamily="34" charset="0"/>
              </a:rPr>
              <a:t>How many people did he assassinate in 1914?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9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4" y="3856202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1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448" y="404663"/>
            <a:ext cx="806489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Calibri" pitchFamily="34" charset="0"/>
              </a:rPr>
              <a:t>Three</a:t>
            </a:r>
            <a:br>
              <a:rPr lang="en-GB" sz="7200" dirty="0">
                <a:latin typeface="Calibri" pitchFamily="34" charset="0"/>
              </a:rPr>
            </a:br>
            <a:br>
              <a:rPr lang="en-GB" sz="4000" dirty="0">
                <a:latin typeface="Calibri" pitchFamily="34" charset="0"/>
              </a:rPr>
            </a:br>
            <a:r>
              <a:rPr lang="en-GB" sz="6000" dirty="0">
                <a:latin typeface="Calibri" pitchFamily="34" charset="0"/>
              </a:rPr>
              <a:t>1. Archduke Ferdinand</a:t>
            </a:r>
            <a:br>
              <a:rPr lang="en-GB" sz="6000" dirty="0">
                <a:latin typeface="Calibri" pitchFamily="34" charset="0"/>
              </a:rPr>
            </a:br>
            <a:r>
              <a:rPr lang="en-GB" sz="6000" dirty="0">
                <a:latin typeface="Calibri" pitchFamily="34" charset="0"/>
              </a:rPr>
              <a:t>2. Duchess Sophie</a:t>
            </a:r>
            <a:br>
              <a:rPr lang="en-GB" sz="6000" dirty="0">
                <a:latin typeface="Calibri" pitchFamily="34" charset="0"/>
              </a:rPr>
            </a:br>
            <a:r>
              <a:rPr lang="en-GB" sz="6000" dirty="0">
                <a:latin typeface="Calibri" pitchFamily="34" charset="0"/>
              </a:rPr>
              <a:t>3. Their unborn child</a:t>
            </a:r>
          </a:p>
        </p:txBody>
      </p:sp>
    </p:spTree>
    <p:extLst>
      <p:ext uri="{BB962C8B-B14F-4D97-AF65-F5344CB8AC3E}">
        <p14:creationId xmlns:p14="http://schemas.microsoft.com/office/powerpoint/2010/main" val="131508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332656"/>
            <a:ext cx="871296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alibri" panose="020F0502020204030204" pitchFamily="34" charset="0"/>
              </a:rPr>
              <a:t>The complete quiz comprises of 6 rounds.</a:t>
            </a:r>
            <a:br>
              <a:rPr lang="en-GB" sz="3200" dirty="0">
                <a:latin typeface="Calibri" panose="020F0502020204030204" pitchFamily="34" charset="0"/>
              </a:rPr>
            </a:br>
            <a:endParaRPr lang="en-GB" sz="1000" dirty="0">
              <a:latin typeface="Calibri" panose="020F0502020204030204" pitchFamily="34" charset="0"/>
            </a:endParaRPr>
          </a:p>
          <a:p>
            <a:r>
              <a:rPr lang="en-GB" sz="2800" b="1" dirty="0">
                <a:latin typeface="Calibri" panose="020F0502020204030204" pitchFamily="34" charset="0"/>
              </a:rPr>
              <a:t>Suggestions …</a:t>
            </a:r>
          </a:p>
          <a:p>
            <a:br>
              <a:rPr lang="en-GB" sz="1000" dirty="0">
                <a:latin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</a:rPr>
              <a:t>1. Break into teams of </a:t>
            </a:r>
            <a:r>
              <a:rPr lang="en-GB" sz="2400" b="1" dirty="0">
                <a:latin typeface="Calibri" panose="020F0502020204030204" pitchFamily="34" charset="0"/>
              </a:rPr>
              <a:t>3 to 6 </a:t>
            </a:r>
            <a:r>
              <a:rPr lang="en-GB" sz="2400" dirty="0">
                <a:latin typeface="Calibri" panose="020F0502020204030204" pitchFamily="34" charset="0"/>
              </a:rPr>
              <a:t>or people.</a:t>
            </a:r>
            <a:br>
              <a:rPr lang="en-GB" sz="2400" dirty="0">
                <a:latin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</a:rPr>
              <a:t>2. Each team should choose a </a:t>
            </a:r>
            <a:r>
              <a:rPr lang="en-GB" sz="2400" b="1" dirty="0">
                <a:latin typeface="Calibri" panose="020F0502020204030204" pitchFamily="34" charset="0"/>
              </a:rPr>
              <a:t>captain</a:t>
            </a:r>
            <a:r>
              <a:rPr lang="en-GB" sz="2400" dirty="0">
                <a:latin typeface="Calibri" panose="020F0502020204030204" pitchFamily="34" charset="0"/>
              </a:rPr>
              <a:t>.</a:t>
            </a:r>
            <a:br>
              <a:rPr lang="en-GB" sz="2400" dirty="0">
                <a:latin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</a:rPr>
              <a:t>3. Each team should choose a </a:t>
            </a:r>
            <a:r>
              <a:rPr lang="en-GB" sz="2400" b="1" dirty="0">
                <a:latin typeface="Calibri" panose="020F0502020204030204" pitchFamily="34" charset="0"/>
              </a:rPr>
              <a:t>team name</a:t>
            </a:r>
            <a:r>
              <a:rPr lang="en-GB" sz="2400" dirty="0">
                <a:latin typeface="Calibri" panose="020F0502020204030204" pitchFamily="34" charset="0"/>
              </a:rPr>
              <a:t>.</a:t>
            </a:r>
            <a:br>
              <a:rPr lang="en-GB" sz="2400" dirty="0">
                <a:latin typeface="Calibri" panose="020F0502020204030204" pitchFamily="34" charset="0"/>
              </a:rPr>
            </a:br>
            <a:r>
              <a:rPr lang="en-GB" sz="2400" dirty="0" err="1">
                <a:latin typeface="Calibri" panose="020F0502020204030204" pitchFamily="34" charset="0"/>
              </a:rPr>
              <a:t>Nb</a:t>
            </a:r>
            <a:r>
              <a:rPr lang="en-GB" sz="2400" dirty="0">
                <a:latin typeface="Calibri" panose="020F0502020204030204" pitchFamily="34" charset="0"/>
              </a:rPr>
              <a:t>: maximum of 3 points for team names.</a:t>
            </a:r>
            <a:br>
              <a:rPr lang="en-GB" sz="2400" dirty="0">
                <a:latin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</a:rPr>
              <a:t>4. After each round the team with the lowest score can </a:t>
            </a:r>
            <a:r>
              <a:rPr lang="en-GB" sz="2400" b="1" dirty="0">
                <a:latin typeface="Calibri" panose="020F0502020204030204" pitchFamily="34" charset="0"/>
              </a:rPr>
              <a:t>steal </a:t>
            </a:r>
            <a:r>
              <a:rPr lang="en-GB" sz="2400" dirty="0">
                <a:latin typeface="Calibri" panose="020F0502020204030204" pitchFamily="34" charset="0"/>
              </a:rPr>
              <a:t>a player from any other team.</a:t>
            </a:r>
            <a:br>
              <a:rPr lang="en-GB" sz="2400" dirty="0">
                <a:latin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</a:rPr>
              <a:t>Nb. captains cannot be transferred.</a:t>
            </a:r>
            <a:br>
              <a:rPr lang="en-GB" sz="2400" dirty="0">
                <a:latin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</a:rPr>
              <a:t>5. Teacher to decide how </a:t>
            </a:r>
            <a:r>
              <a:rPr lang="en-GB" sz="2400" b="1" dirty="0">
                <a:latin typeface="Calibri" panose="020F0502020204030204" pitchFamily="34" charset="0"/>
              </a:rPr>
              <a:t>bonus questions are answered.</a:t>
            </a:r>
            <a:br>
              <a:rPr lang="en-GB" sz="2400" dirty="0">
                <a:latin typeface="Calibri" pitchFamily="34" charset="0"/>
              </a:rPr>
            </a:br>
            <a:br>
              <a:rPr lang="en-GB" sz="3200" dirty="0">
                <a:latin typeface="Calibri" pitchFamily="34" charset="0"/>
              </a:rPr>
            </a:br>
            <a:r>
              <a:rPr lang="en-GB" sz="3000" dirty="0">
                <a:latin typeface="Calibri" pitchFamily="34" charset="0"/>
              </a:rPr>
              <a:t>You can access a PDF answer template below</a:t>
            </a:r>
            <a:br>
              <a:rPr lang="en-GB" sz="3000" dirty="0">
                <a:latin typeface="Calibri" pitchFamily="34" charset="0"/>
              </a:rPr>
            </a:br>
            <a:endParaRPr lang="en-GB" sz="1600" dirty="0">
              <a:latin typeface="Calibri" pitchFamily="34" charset="0"/>
            </a:endParaRPr>
          </a:p>
        </p:txBody>
      </p:sp>
      <p:pic>
        <p:nvPicPr>
          <p:cNvPr id="1028" name="Picture 4" descr="https://tusharahmed963.files.wordpress.com/2015/05/click-here-button.png?w=367&amp;h=13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733256"/>
            <a:ext cx="2448272" cy="82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90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879" y="188640"/>
            <a:ext cx="878497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alibri" pitchFamily="34" charset="0"/>
              </a:rPr>
              <a:t>9 : The terrorist / nationalist group that </a:t>
            </a:r>
            <a:r>
              <a:rPr lang="en-GB" sz="2800" b="1" dirty="0" err="1">
                <a:latin typeface="Calibri" pitchFamily="34" charset="0"/>
              </a:rPr>
              <a:t>Princip</a:t>
            </a:r>
            <a:br>
              <a:rPr lang="en-GB" sz="2800" b="1" dirty="0">
                <a:latin typeface="Calibri" pitchFamily="34" charset="0"/>
              </a:rPr>
            </a:br>
            <a:r>
              <a:rPr lang="en-GB" sz="2800" b="1" dirty="0">
                <a:latin typeface="Calibri" pitchFamily="34" charset="0"/>
              </a:rPr>
              <a:t> was part of?</a:t>
            </a:r>
            <a:br>
              <a:rPr lang="en-GB" sz="2500" b="1" dirty="0">
                <a:latin typeface="Calibri" pitchFamily="34" charset="0"/>
              </a:rPr>
            </a:br>
            <a:endParaRPr lang="en-GB" sz="25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771" y="1268760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The Red Nose Gang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8567" y="2636912"/>
            <a:ext cx="4990256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The Blue Man Group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080" y="4005064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The Red Hand Gang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771" y="5400452"/>
            <a:ext cx="499025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The Black Hand</a:t>
            </a:r>
          </a:p>
        </p:txBody>
      </p:sp>
      <p:sp>
        <p:nvSpPr>
          <p:cNvPr id="13" name="Oval 12"/>
          <p:cNvSpPr/>
          <p:nvPr/>
        </p:nvSpPr>
        <p:spPr>
          <a:xfrm>
            <a:off x="218232" y="130476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44208" y="1252724"/>
            <a:ext cx="2268845" cy="23923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libri" pitchFamily="34" charset="0"/>
              </a:rPr>
              <a:t>Bonus 1</a:t>
            </a: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What did Princip do after his first failed attempted assassination?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9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" y="5162633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30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6532" y="1844824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alibri" pitchFamily="34" charset="0"/>
              </a:rPr>
              <a:t>Bought and ate a</a:t>
            </a:r>
          </a:p>
          <a:p>
            <a:pPr algn="ctr"/>
            <a:r>
              <a:rPr lang="en-GB" sz="7200" dirty="0">
                <a:latin typeface="Calibri" pitchFamily="34" charset="0"/>
              </a:rPr>
              <a:t>sandwich</a:t>
            </a:r>
          </a:p>
        </p:txBody>
      </p:sp>
    </p:spTree>
    <p:extLst>
      <p:ext uri="{BB962C8B-B14F-4D97-AF65-F5344CB8AC3E}">
        <p14:creationId xmlns:p14="http://schemas.microsoft.com/office/powerpoint/2010/main" val="227472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879" y="188640"/>
            <a:ext cx="878497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alibri" pitchFamily="34" charset="0"/>
              </a:rPr>
              <a:t>10 : Best describes the assassination of</a:t>
            </a:r>
            <a:br>
              <a:rPr lang="en-GB" sz="2800" b="1" dirty="0">
                <a:latin typeface="Calibri" pitchFamily="34" charset="0"/>
              </a:rPr>
            </a:br>
            <a:r>
              <a:rPr lang="en-GB" sz="2800" b="1" dirty="0">
                <a:latin typeface="Calibri" pitchFamily="34" charset="0"/>
              </a:rPr>
              <a:t> Archduke Franz Ferdinand?</a:t>
            </a:r>
            <a:br>
              <a:rPr lang="en-GB" sz="2500" b="1" dirty="0">
                <a:latin typeface="Calibri" pitchFamily="34" charset="0"/>
              </a:rPr>
            </a:br>
            <a:endParaRPr lang="en-GB" sz="25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771" y="1268760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A Long Term Cause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8567" y="2636912"/>
            <a:ext cx="4990256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The Trigger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080" y="4005064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A Short Term Cause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771" y="5400452"/>
            <a:ext cx="499025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The Tipping Point</a:t>
            </a:r>
          </a:p>
        </p:txBody>
      </p:sp>
      <p:sp>
        <p:nvSpPr>
          <p:cNvPr id="13" name="Oval 12"/>
          <p:cNvSpPr/>
          <p:nvPr/>
        </p:nvSpPr>
        <p:spPr>
          <a:xfrm>
            <a:off x="218232" y="130476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44208" y="1252724"/>
            <a:ext cx="2268845" cy="23923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libri" pitchFamily="34" charset="0"/>
              </a:rPr>
              <a:t>Bonus 1</a:t>
            </a: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‘Who’ did Austria</a:t>
            </a:r>
            <a:br>
              <a:rPr lang="en-GB" sz="20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blame for the killing of Archduke Ferdinand?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9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4" y="2489774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20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7064" y="246101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alibri" pitchFamily="34" charset="0"/>
              </a:rPr>
              <a:t>Serbia</a:t>
            </a:r>
          </a:p>
        </p:txBody>
      </p:sp>
    </p:spTree>
    <p:extLst>
      <p:ext uri="{BB962C8B-B14F-4D97-AF65-F5344CB8AC3E}">
        <p14:creationId xmlns:p14="http://schemas.microsoft.com/office/powerpoint/2010/main" val="92787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7064" y="764703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atin typeface="Calibri Light" pitchFamily="34" charset="0"/>
              </a:rPr>
              <a:t>End Of Round 1</a:t>
            </a:r>
            <a:br>
              <a:rPr lang="en-GB" sz="7200" dirty="0">
                <a:latin typeface="Calibri Light" pitchFamily="34" charset="0"/>
              </a:rPr>
            </a:br>
            <a:r>
              <a:rPr lang="en-GB" sz="6000" dirty="0">
                <a:latin typeface="Calibri Light" pitchFamily="34" charset="0"/>
              </a:rPr>
              <a:t>The team with the lowest score can steal a player from any other team.</a:t>
            </a:r>
          </a:p>
        </p:txBody>
      </p:sp>
    </p:spTree>
    <p:extLst>
      <p:ext uri="{BB962C8B-B14F-4D97-AF65-F5344CB8AC3E}">
        <p14:creationId xmlns:p14="http://schemas.microsoft.com/office/powerpoint/2010/main" val="143420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473" y="248384"/>
            <a:ext cx="806489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atin typeface="Calibri Light" pitchFamily="34" charset="0"/>
              </a:rPr>
              <a:t>Round 2</a:t>
            </a:r>
          </a:p>
          <a:p>
            <a:pPr algn="ctr"/>
            <a:br>
              <a:rPr lang="en-GB" sz="7200" b="1" dirty="0">
                <a:latin typeface="Calibri Light" pitchFamily="34" charset="0"/>
              </a:rPr>
            </a:br>
            <a:br>
              <a:rPr lang="en-GB" sz="7200" b="1" dirty="0">
                <a:latin typeface="Calibri Light" pitchFamily="34" charset="0"/>
              </a:rPr>
            </a:br>
            <a:br>
              <a:rPr lang="en-GB" sz="7200" b="1" dirty="0">
                <a:latin typeface="Calibri Light" pitchFamily="34" charset="0"/>
              </a:rPr>
            </a:br>
            <a:br>
              <a:rPr lang="en-GB" sz="7200" dirty="0">
                <a:latin typeface="Calibri Light" pitchFamily="34" charset="0"/>
              </a:rPr>
            </a:br>
            <a:r>
              <a:rPr lang="en-GB" sz="6000" dirty="0">
                <a:latin typeface="Calibri Light" pitchFamily="34" charset="0"/>
              </a:rPr>
              <a:t>Beginnings / Trenches.</a:t>
            </a:r>
          </a:p>
        </p:txBody>
      </p:sp>
      <p:pic>
        <p:nvPicPr>
          <p:cNvPr id="2052" name="Picture 4" descr="https://encrypted-tbn1.gstatic.com/images?q=tbn:ANd9GcTh_MsekuA0ddpNJ6u7N2VLfU_rYMoyKgXnXD6qHKwIFSdWaZxIN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87" y="1437972"/>
            <a:ext cx="3052233" cy="436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67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879" y="188640"/>
            <a:ext cx="878497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alibri" pitchFamily="34" charset="0"/>
              </a:rPr>
              <a:t>11 : Which of the following happened first?</a:t>
            </a:r>
            <a:br>
              <a:rPr lang="en-GB" sz="2500" b="1" dirty="0">
                <a:latin typeface="Calibri" pitchFamily="34" charset="0"/>
              </a:rPr>
            </a:br>
            <a:endParaRPr lang="en-GB" sz="25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771" y="1268760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Russia </a:t>
            </a:r>
            <a:r>
              <a:rPr lang="en-GB" sz="2800" b="1" dirty="0" err="1">
                <a:solidFill>
                  <a:schemeClr val="tx1"/>
                </a:solidFill>
                <a:latin typeface="Candara" pitchFamily="34" charset="0"/>
              </a:rPr>
              <a:t>moblised</a:t>
            </a: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 against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Austria and Germany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8567" y="2636912"/>
            <a:ext cx="4990256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Austria-Hungary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 attacked Serbia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080" y="4005064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Germany invaded 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Belgium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771" y="5400452"/>
            <a:ext cx="499025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Britain declares war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on Germany</a:t>
            </a:r>
          </a:p>
        </p:txBody>
      </p:sp>
      <p:sp>
        <p:nvSpPr>
          <p:cNvPr id="13" name="Oval 12"/>
          <p:cNvSpPr/>
          <p:nvPr/>
        </p:nvSpPr>
        <p:spPr>
          <a:xfrm>
            <a:off x="218232" y="130476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44208" y="1252724"/>
            <a:ext cx="2268845" cy="23923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libri" pitchFamily="34" charset="0"/>
              </a:rPr>
              <a:t>Bonus 1</a:t>
            </a: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Complete the order of events after B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9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6" y="2489774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442783" y="4059013"/>
            <a:ext cx="2268845" cy="23923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libri" pitchFamily="34" charset="0"/>
              </a:rPr>
              <a:t>Bonus 2</a:t>
            </a: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1600" dirty="0">
                <a:solidFill>
                  <a:schemeClr val="tx1"/>
                </a:solidFill>
                <a:latin typeface="Calibri" pitchFamily="34" charset="0"/>
              </a:rPr>
              <a:t>Name the plan that would stop Germany fighting a war on 2 fronts.</a:t>
            </a:r>
            <a:br>
              <a:rPr lang="en-GB" sz="1600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16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1600" dirty="0">
                <a:solidFill>
                  <a:schemeClr val="tx1"/>
                </a:solidFill>
                <a:latin typeface="Calibri" pitchFamily="34" charset="0"/>
              </a:rPr>
              <a:t>Correct spelling bonus</a:t>
            </a: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!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50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2340" y="1412776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alibri" pitchFamily="34" charset="0"/>
              </a:rPr>
              <a:t>B, A, C, D</a:t>
            </a:r>
            <a:br>
              <a:rPr lang="en-GB" sz="7200" dirty="0">
                <a:latin typeface="Calibri" pitchFamily="34" charset="0"/>
              </a:rPr>
            </a:br>
            <a:br>
              <a:rPr lang="en-GB" sz="7200" dirty="0">
                <a:latin typeface="Calibri" pitchFamily="34" charset="0"/>
              </a:rPr>
            </a:br>
            <a:r>
              <a:rPr lang="en-GB" sz="7200" dirty="0">
                <a:latin typeface="Calibri" pitchFamily="34" charset="0"/>
              </a:rPr>
              <a:t>Schlieffen Plan </a:t>
            </a:r>
          </a:p>
        </p:txBody>
      </p:sp>
    </p:spTree>
    <p:extLst>
      <p:ext uri="{BB962C8B-B14F-4D97-AF65-F5344CB8AC3E}">
        <p14:creationId xmlns:p14="http://schemas.microsoft.com/office/powerpoint/2010/main" val="330334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879" y="188640"/>
            <a:ext cx="878497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alibri" pitchFamily="34" charset="0"/>
              </a:rPr>
              <a:t>12 : Why did the Schlieffen Plan fail? (3) </a:t>
            </a:r>
            <a:br>
              <a:rPr lang="en-GB" sz="2500" b="1" dirty="0">
                <a:latin typeface="Calibri" pitchFamily="34" charset="0"/>
              </a:rPr>
            </a:br>
            <a:endParaRPr lang="en-GB" sz="25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771" y="1268760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Belgium fought and held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 back the Germans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567" y="2636912"/>
            <a:ext cx="4990256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The French defended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their border well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080" y="4005064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German commanders did 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not communicate well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771" y="5400452"/>
            <a:ext cx="499025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Russia mobilised much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quicker than expected</a:t>
            </a:r>
          </a:p>
        </p:txBody>
      </p:sp>
      <p:sp>
        <p:nvSpPr>
          <p:cNvPr id="13" name="Oval 12"/>
          <p:cNvSpPr/>
          <p:nvPr/>
        </p:nvSpPr>
        <p:spPr>
          <a:xfrm>
            <a:off x="218232" y="130476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44208" y="1252724"/>
            <a:ext cx="2268845" cy="23923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libri" pitchFamily="34" charset="0"/>
              </a:rPr>
              <a:t>Bonus 1</a:t>
            </a: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Give one other reason the plan failed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9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6486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" y="3856202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4" y="5253314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29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2340" y="1412776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alibri" pitchFamily="34" charset="0"/>
              </a:rPr>
              <a:t>The French fought fiercely to stop the circling of Paris</a:t>
            </a:r>
          </a:p>
        </p:txBody>
      </p:sp>
    </p:spTree>
    <p:extLst>
      <p:ext uri="{BB962C8B-B14F-4D97-AF65-F5344CB8AC3E}">
        <p14:creationId xmlns:p14="http://schemas.microsoft.com/office/powerpoint/2010/main" val="17821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2448" y="229196"/>
            <a:ext cx="806489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atin typeface="Calibri Light" pitchFamily="34" charset="0"/>
              </a:rPr>
              <a:t>Round 1</a:t>
            </a:r>
            <a:br>
              <a:rPr lang="en-GB" sz="7200" b="1" dirty="0">
                <a:latin typeface="Calibri" pitchFamily="34" charset="0"/>
              </a:rPr>
            </a:br>
            <a:br>
              <a:rPr lang="en-GB" sz="7200" dirty="0">
                <a:latin typeface="Calibri" pitchFamily="34" charset="0"/>
              </a:rPr>
            </a:br>
            <a:br>
              <a:rPr lang="en-GB" sz="7200" dirty="0">
                <a:latin typeface="Calibri" pitchFamily="34" charset="0"/>
              </a:rPr>
            </a:br>
            <a:br>
              <a:rPr lang="en-GB" sz="7200" dirty="0">
                <a:latin typeface="Calibri" pitchFamily="34" charset="0"/>
              </a:rPr>
            </a:br>
            <a:r>
              <a:rPr lang="en-GB" sz="7200" dirty="0">
                <a:latin typeface="Calibri" pitchFamily="34" charset="0"/>
              </a:rPr>
              <a:t>The </a:t>
            </a:r>
            <a:r>
              <a:rPr lang="en-GB" sz="7200" dirty="0">
                <a:latin typeface="Calibri Light" pitchFamily="34" charset="0"/>
              </a:rPr>
              <a:t>Causes Of WW1</a:t>
            </a:r>
            <a:br>
              <a:rPr lang="en-GB" sz="7200" dirty="0">
                <a:latin typeface="Calibri Light" pitchFamily="34" charset="0"/>
              </a:rPr>
            </a:br>
            <a:r>
              <a:rPr lang="en-GB" sz="2000" dirty="0">
                <a:latin typeface="Calibri Light" pitchFamily="34" charset="0"/>
              </a:rPr>
              <a:t>Use a team flashboard for bonus answers?</a:t>
            </a:r>
          </a:p>
        </p:txBody>
      </p:sp>
      <p:pic>
        <p:nvPicPr>
          <p:cNvPr id="10242" name="Picture 2" descr="http://upload.wikimedia.org/wikipedia/commons/d/d3/Gavrilloprinc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958" y="1556792"/>
            <a:ext cx="3216225" cy="313805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08290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879" y="188640"/>
            <a:ext cx="878497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alibri" pitchFamily="34" charset="0"/>
              </a:rPr>
              <a:t>13 : Consequences of the failed</a:t>
            </a:r>
            <a:br>
              <a:rPr lang="en-GB" sz="3200" b="1" dirty="0">
                <a:latin typeface="Calibri" pitchFamily="34" charset="0"/>
              </a:rPr>
            </a:br>
            <a:r>
              <a:rPr lang="en-GB" sz="3200" b="1" dirty="0">
                <a:latin typeface="Calibri" pitchFamily="34" charset="0"/>
              </a:rPr>
              <a:t> Schlieffen Plan? (2) </a:t>
            </a:r>
            <a:br>
              <a:rPr lang="en-GB" sz="2500" b="1" dirty="0">
                <a:latin typeface="Calibri" pitchFamily="34" charset="0"/>
              </a:rPr>
            </a:br>
            <a:endParaRPr lang="en-GB" sz="25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771" y="1268760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Trench warfare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567" y="2636912"/>
            <a:ext cx="4990256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Germany lost the war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the following year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080" y="4005064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The French were knocked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 out of the war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771" y="5400452"/>
            <a:ext cx="499025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Germany has to fight a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war on two fronts</a:t>
            </a:r>
          </a:p>
        </p:txBody>
      </p:sp>
      <p:sp>
        <p:nvSpPr>
          <p:cNvPr id="13" name="Oval 12"/>
          <p:cNvSpPr/>
          <p:nvPr/>
        </p:nvSpPr>
        <p:spPr>
          <a:xfrm>
            <a:off x="218232" y="130476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44208" y="1252724"/>
            <a:ext cx="2268845" cy="23923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libri" pitchFamily="34" charset="0"/>
              </a:rPr>
              <a:t>Bonus 1</a:t>
            </a: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200" dirty="0">
                <a:solidFill>
                  <a:schemeClr val="tx1"/>
                </a:solidFill>
                <a:latin typeface="Calibri" pitchFamily="34" charset="0"/>
              </a:rPr>
              <a:t>What did Kurt von Schlieffen say about the failed plan?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9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6486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4" y="5253314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36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2340" y="1412776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alibri" pitchFamily="34" charset="0"/>
              </a:rPr>
              <a:t>Nothing, he died long before the war started. </a:t>
            </a:r>
          </a:p>
        </p:txBody>
      </p:sp>
    </p:spTree>
    <p:extLst>
      <p:ext uri="{BB962C8B-B14F-4D97-AF65-F5344CB8AC3E}">
        <p14:creationId xmlns:p14="http://schemas.microsoft.com/office/powerpoint/2010/main" val="254637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879" y="188640"/>
            <a:ext cx="878497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alibri" pitchFamily="34" charset="0"/>
              </a:rPr>
              <a:t>14 : Not part of a trench system? (2) </a:t>
            </a:r>
            <a:br>
              <a:rPr lang="en-GB" sz="2500" b="1" dirty="0">
                <a:latin typeface="Calibri" pitchFamily="34" charset="0"/>
              </a:rPr>
            </a:br>
            <a:endParaRPr lang="en-GB" sz="25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771" y="1268760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Toilet Duck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567" y="2636912"/>
            <a:ext cx="4990256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Duck Board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080" y="4005064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Fire Trap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771" y="5400452"/>
            <a:ext cx="499025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Fire Step</a:t>
            </a:r>
          </a:p>
        </p:txBody>
      </p:sp>
      <p:sp>
        <p:nvSpPr>
          <p:cNvPr id="13" name="Oval 12"/>
          <p:cNvSpPr/>
          <p:nvPr/>
        </p:nvSpPr>
        <p:spPr>
          <a:xfrm>
            <a:off x="218232" y="130476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44208" y="1252724"/>
            <a:ext cx="2268845" cy="23923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libri" pitchFamily="34" charset="0"/>
              </a:rPr>
              <a:t>Bonus 1</a:t>
            </a: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800" dirty="0">
                <a:solidFill>
                  <a:schemeClr val="tx1"/>
                </a:solidFill>
                <a:latin typeface="Calibri" pitchFamily="34" charset="0"/>
              </a:rPr>
              <a:t>Where did soldiers sleep?</a:t>
            </a: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9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1" y="2489774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9" y="3857926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76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4452" y="278092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alibri" pitchFamily="34" charset="0"/>
              </a:rPr>
              <a:t>Dugout</a:t>
            </a:r>
          </a:p>
        </p:txBody>
      </p:sp>
    </p:spTree>
    <p:extLst>
      <p:ext uri="{BB962C8B-B14F-4D97-AF65-F5344CB8AC3E}">
        <p14:creationId xmlns:p14="http://schemas.microsoft.com/office/powerpoint/2010/main" val="318623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879" y="188640"/>
            <a:ext cx="878497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alibri" pitchFamily="34" charset="0"/>
              </a:rPr>
              <a:t>15 : Part of a soldier’s morning routine. </a:t>
            </a:r>
            <a:br>
              <a:rPr lang="en-GB" sz="2500" b="1" dirty="0">
                <a:latin typeface="Calibri" pitchFamily="34" charset="0"/>
              </a:rPr>
            </a:br>
            <a:endParaRPr lang="en-GB" sz="25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771" y="1268760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Stand Up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567" y="2636912"/>
            <a:ext cx="4990256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Stand To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080" y="4005064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Stand Out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771" y="5400452"/>
            <a:ext cx="499025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Stand Off</a:t>
            </a:r>
          </a:p>
        </p:txBody>
      </p:sp>
      <p:sp>
        <p:nvSpPr>
          <p:cNvPr id="13" name="Oval 12"/>
          <p:cNvSpPr/>
          <p:nvPr/>
        </p:nvSpPr>
        <p:spPr>
          <a:xfrm>
            <a:off x="218232" y="130476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44208" y="1252724"/>
            <a:ext cx="2268845" cy="23923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libri" pitchFamily="34" charset="0"/>
              </a:rPr>
              <a:t>Bonus 1</a:t>
            </a: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libri" pitchFamily="34" charset="0"/>
              </a:rPr>
              <a:t>Image?</a:t>
            </a: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9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1" y="2489774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86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4452" y="278092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alibri" pitchFamily="34" charset="0"/>
              </a:rPr>
              <a:t>Dugout</a:t>
            </a:r>
          </a:p>
        </p:txBody>
      </p:sp>
    </p:spTree>
    <p:extLst>
      <p:ext uri="{BB962C8B-B14F-4D97-AF65-F5344CB8AC3E}">
        <p14:creationId xmlns:p14="http://schemas.microsoft.com/office/powerpoint/2010/main" val="361218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879" y="188640"/>
            <a:ext cx="878497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alibri" pitchFamily="34" charset="0"/>
              </a:rPr>
              <a:t>16 : Soldiers ate.. (2)</a:t>
            </a:r>
            <a:br>
              <a:rPr lang="en-GB" sz="2500" b="1" dirty="0">
                <a:latin typeface="Calibri" pitchFamily="34" charset="0"/>
              </a:rPr>
            </a:br>
            <a:endParaRPr lang="en-GB" sz="25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771" y="1268760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Intimidating Lamb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567" y="2636912"/>
            <a:ext cx="4990256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Bully Beef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080" y="4005064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Dried Biscuits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771" y="5400452"/>
            <a:ext cx="499025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Dried Beef</a:t>
            </a:r>
          </a:p>
        </p:txBody>
      </p:sp>
      <p:sp>
        <p:nvSpPr>
          <p:cNvPr id="13" name="Oval 12"/>
          <p:cNvSpPr/>
          <p:nvPr/>
        </p:nvSpPr>
        <p:spPr>
          <a:xfrm>
            <a:off x="218232" y="130476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44208" y="1252724"/>
            <a:ext cx="2268845" cy="23923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libri" pitchFamily="34" charset="0"/>
              </a:rPr>
              <a:t>Bonus 1</a:t>
            </a: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Why were trenches shaped like this?</a:t>
            </a: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9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1" y="2489774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" y="3856202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12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556792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alibri" pitchFamily="34" charset="0"/>
              </a:rPr>
              <a:t>To stop one explosion killing too many men</a:t>
            </a:r>
          </a:p>
        </p:txBody>
      </p:sp>
    </p:spTree>
    <p:extLst>
      <p:ext uri="{BB962C8B-B14F-4D97-AF65-F5344CB8AC3E}">
        <p14:creationId xmlns:p14="http://schemas.microsoft.com/office/powerpoint/2010/main" val="219467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879" y="188640"/>
            <a:ext cx="878497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alibri" pitchFamily="34" charset="0"/>
              </a:rPr>
              <a:t>17 : What was getting a ‘cushy’?</a:t>
            </a:r>
            <a:br>
              <a:rPr lang="en-GB" sz="2500" b="1" dirty="0">
                <a:latin typeface="Calibri" pitchFamily="34" charset="0"/>
              </a:rPr>
            </a:br>
            <a:endParaRPr lang="en-GB" sz="25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771" y="1268760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A good night’s sleep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567" y="2636912"/>
            <a:ext cx="4990256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Extra pillows for the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Dug Out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080" y="4005064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Too friendly with 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the officers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771" y="5400452"/>
            <a:ext cx="499025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Sent home due to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an injury</a:t>
            </a:r>
          </a:p>
        </p:txBody>
      </p:sp>
      <p:sp>
        <p:nvSpPr>
          <p:cNvPr id="13" name="Oval 12"/>
          <p:cNvSpPr/>
          <p:nvPr/>
        </p:nvSpPr>
        <p:spPr>
          <a:xfrm>
            <a:off x="218232" y="130476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44208" y="1252724"/>
            <a:ext cx="2268845" cy="515584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libri" pitchFamily="34" charset="0"/>
              </a:rPr>
              <a:t>Bonus 1</a:t>
            </a: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Give two possible causes of..</a:t>
            </a:r>
            <a:br>
              <a:rPr lang="en-GB" sz="2000" b="1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alibri" pitchFamily="34" charset="0"/>
              </a:rPr>
              <a:t>C</a:t>
            </a:r>
            <a:br>
              <a:rPr lang="en-GB" sz="20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alibri" pitchFamily="34" charset="0"/>
              </a:rPr>
              <a:t>H</a:t>
            </a:r>
            <a:br>
              <a:rPr lang="en-GB" sz="20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alibri" pitchFamily="34" charset="0"/>
              </a:rPr>
              <a:t>E</a:t>
            </a:r>
            <a:br>
              <a:rPr lang="en-GB" sz="20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alibri" pitchFamily="34" charset="0"/>
              </a:rPr>
              <a:t>L</a:t>
            </a:r>
            <a:br>
              <a:rPr lang="en-GB" sz="20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000" b="1" dirty="0" err="1">
                <a:solidFill>
                  <a:schemeClr val="tx1"/>
                </a:solidFill>
                <a:latin typeface="Calibri" pitchFamily="34" charset="0"/>
              </a:rPr>
              <a:t>L</a:t>
            </a:r>
            <a:br>
              <a:rPr lang="en-GB" sz="20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alibri" pitchFamily="34" charset="0"/>
              </a:rPr>
              <a:t>O</a:t>
            </a:r>
            <a:br>
              <a:rPr lang="en-GB" sz="20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alibri" pitchFamily="34" charset="0"/>
              </a:rPr>
              <a:t>S</a:t>
            </a:r>
            <a:br>
              <a:rPr lang="en-GB" sz="20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alibri" pitchFamily="34" charset="0"/>
              </a:rPr>
              <a:t>H</a:t>
            </a:r>
            <a:br>
              <a:rPr lang="en-GB" sz="20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alibri" pitchFamily="34" charset="0"/>
              </a:rPr>
              <a:t>S</a:t>
            </a:r>
            <a:br>
              <a:rPr lang="en-GB" sz="20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alibri" pitchFamily="34" charset="0"/>
              </a:rPr>
              <a:t>K</a:t>
            </a: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9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2" y="5253314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5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4936" y="692696"/>
            <a:ext cx="806489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alibri" pitchFamily="34" charset="0"/>
              </a:rPr>
              <a:t>Shellshock</a:t>
            </a:r>
            <a:br>
              <a:rPr lang="en-GB" sz="7200" dirty="0">
                <a:latin typeface="Calibri" pitchFamily="34" charset="0"/>
              </a:rPr>
            </a:br>
            <a:br>
              <a:rPr lang="en-GB" sz="7200" dirty="0">
                <a:latin typeface="Calibri" pitchFamily="34" charset="0"/>
              </a:rPr>
            </a:br>
            <a:r>
              <a:rPr lang="en-GB" sz="3200" dirty="0">
                <a:latin typeface="Calibri" pitchFamily="34" charset="0"/>
              </a:rPr>
              <a:t>Fear / stress of being in the trenches</a:t>
            </a:r>
            <a:br>
              <a:rPr lang="en-GB" sz="3200" dirty="0">
                <a:latin typeface="Calibri" pitchFamily="34" charset="0"/>
              </a:rPr>
            </a:br>
            <a:br>
              <a:rPr lang="en-GB" sz="3200" dirty="0">
                <a:latin typeface="Calibri" pitchFamily="34" charset="0"/>
              </a:rPr>
            </a:br>
            <a:r>
              <a:rPr lang="en-GB" sz="3200" dirty="0">
                <a:latin typeface="Calibri" pitchFamily="34" charset="0"/>
              </a:rPr>
              <a:t>The result of air pressure caused by explosion</a:t>
            </a:r>
            <a:br>
              <a:rPr lang="en-GB" sz="3200" dirty="0">
                <a:latin typeface="Calibri" pitchFamily="34" charset="0"/>
              </a:rPr>
            </a:br>
            <a:br>
              <a:rPr lang="en-GB" sz="3200" dirty="0">
                <a:latin typeface="Calibri" pitchFamily="34" charset="0"/>
              </a:rPr>
            </a:br>
            <a:r>
              <a:rPr lang="en-GB" sz="3200" dirty="0">
                <a:latin typeface="Calibri" pitchFamily="34" charset="0"/>
              </a:rPr>
              <a:t>Effects of the terrible sights of death and injury</a:t>
            </a:r>
          </a:p>
        </p:txBody>
      </p:sp>
    </p:spTree>
    <p:extLst>
      <p:ext uri="{BB962C8B-B14F-4D97-AF65-F5344CB8AC3E}">
        <p14:creationId xmlns:p14="http://schemas.microsoft.com/office/powerpoint/2010/main" val="308920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575" y="188640"/>
            <a:ext cx="89517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>
                <a:latin typeface="Calibri" pitchFamily="34" charset="0"/>
              </a:rPr>
              <a:t>1: Which of the following were NOT causes</a:t>
            </a:r>
            <a:br>
              <a:rPr lang="en-GB" sz="2500" b="1" dirty="0">
                <a:latin typeface="Calibri" pitchFamily="34" charset="0"/>
              </a:rPr>
            </a:br>
            <a:r>
              <a:rPr lang="en-GB" sz="2500" b="1" dirty="0">
                <a:latin typeface="Calibri" pitchFamily="34" charset="0"/>
              </a:rPr>
              <a:t> of the First World War? (2)</a:t>
            </a:r>
          </a:p>
        </p:txBody>
      </p:sp>
      <p:sp>
        <p:nvSpPr>
          <p:cNvPr id="5" name="Rectangle 4"/>
          <p:cNvSpPr/>
          <p:nvPr/>
        </p:nvSpPr>
        <p:spPr>
          <a:xfrm>
            <a:off x="843771" y="1268760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The Anglo – German Naval Race</a:t>
            </a:r>
          </a:p>
        </p:txBody>
      </p:sp>
      <p:sp>
        <p:nvSpPr>
          <p:cNvPr id="6" name="Rectangle 5"/>
          <p:cNvSpPr/>
          <p:nvPr/>
        </p:nvSpPr>
        <p:spPr>
          <a:xfrm>
            <a:off x="868567" y="2636912"/>
            <a:ext cx="4990256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The Alliance Systems</a:t>
            </a:r>
          </a:p>
        </p:txBody>
      </p:sp>
      <p:sp>
        <p:nvSpPr>
          <p:cNvPr id="7" name="Rectangle 6"/>
          <p:cNvSpPr/>
          <p:nvPr/>
        </p:nvSpPr>
        <p:spPr>
          <a:xfrm>
            <a:off x="900080" y="4005064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Austria – Hungary was 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getting stronger</a:t>
            </a:r>
          </a:p>
        </p:txBody>
      </p:sp>
      <p:sp>
        <p:nvSpPr>
          <p:cNvPr id="8" name="Rectangle 7"/>
          <p:cNvSpPr/>
          <p:nvPr/>
        </p:nvSpPr>
        <p:spPr>
          <a:xfrm>
            <a:off x="843771" y="5400452"/>
            <a:ext cx="499025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Adolf Hitler takes over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Germany</a:t>
            </a:r>
          </a:p>
        </p:txBody>
      </p:sp>
      <p:sp>
        <p:nvSpPr>
          <p:cNvPr id="9" name="Oval 8"/>
          <p:cNvSpPr/>
          <p:nvPr/>
        </p:nvSpPr>
        <p:spPr>
          <a:xfrm>
            <a:off x="218232" y="130476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2" name="Oval 11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3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0" y="3856202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" y="5272501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411981" y="1252724"/>
            <a:ext cx="2268845" cy="462454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b="1" dirty="0">
                <a:solidFill>
                  <a:schemeClr val="tx1"/>
                </a:solidFill>
                <a:latin typeface="Calibri" pitchFamily="34" charset="0"/>
              </a:rPr>
              <a:t>Bonus</a:t>
            </a:r>
            <a:br>
              <a:rPr lang="en-GB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b="1" dirty="0">
                <a:solidFill>
                  <a:schemeClr val="tx1"/>
                </a:solidFill>
                <a:latin typeface="Candara" pitchFamily="34" charset="0"/>
              </a:rPr>
              <a:t>Countdown !</a:t>
            </a:r>
            <a:br>
              <a:rPr lang="en-GB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b="1" dirty="0">
                <a:solidFill>
                  <a:schemeClr val="tx1"/>
                </a:solidFill>
                <a:latin typeface="Candara" pitchFamily="34" charset="0"/>
              </a:rPr>
              <a:t>Longest Word?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br>
              <a:rPr lang="en-GB" sz="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b="1" dirty="0">
                <a:solidFill>
                  <a:schemeClr val="tx1"/>
                </a:solidFill>
                <a:latin typeface="Candara" pitchFamily="34" charset="0"/>
              </a:rPr>
              <a:t>M</a:t>
            </a:r>
            <a:br>
              <a:rPr lang="en-GB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b="1" dirty="0">
                <a:solidFill>
                  <a:schemeClr val="tx1"/>
                </a:solidFill>
                <a:latin typeface="Candara" pitchFamily="34" charset="0"/>
              </a:rPr>
              <a:t>E</a:t>
            </a:r>
            <a:br>
              <a:rPr lang="en-GB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b="1" dirty="0">
                <a:solidFill>
                  <a:schemeClr val="tx1"/>
                </a:solidFill>
                <a:latin typeface="Candara" pitchFamily="34" charset="0"/>
              </a:rPr>
              <a:t>I</a:t>
            </a:r>
            <a:br>
              <a:rPr lang="en-GB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b="1" dirty="0">
                <a:solidFill>
                  <a:schemeClr val="tx1"/>
                </a:solidFill>
                <a:latin typeface="Candara" pitchFamily="34" charset="0"/>
              </a:rPr>
              <a:t>A</a:t>
            </a:r>
            <a:br>
              <a:rPr lang="en-GB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b="1" dirty="0">
                <a:solidFill>
                  <a:schemeClr val="tx1"/>
                </a:solidFill>
                <a:latin typeface="Candara" pitchFamily="34" charset="0"/>
              </a:rPr>
              <a:t>L</a:t>
            </a:r>
            <a:br>
              <a:rPr lang="en-GB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b="1" dirty="0">
                <a:solidFill>
                  <a:schemeClr val="tx1"/>
                </a:solidFill>
                <a:latin typeface="Candara" pitchFamily="34" charset="0"/>
              </a:rPr>
              <a:t>I</a:t>
            </a:r>
            <a:br>
              <a:rPr lang="en-GB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b="1" dirty="0">
                <a:solidFill>
                  <a:schemeClr val="tx1"/>
                </a:solidFill>
                <a:latin typeface="Candara" pitchFamily="34" charset="0"/>
              </a:rPr>
              <a:t>R</a:t>
            </a:r>
            <a:br>
              <a:rPr lang="en-GB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b="1" dirty="0">
                <a:solidFill>
                  <a:schemeClr val="tx1"/>
                </a:solidFill>
                <a:latin typeface="Candara" pitchFamily="34" charset="0"/>
              </a:rPr>
              <a:t>I</a:t>
            </a:r>
            <a:br>
              <a:rPr lang="en-GB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b="1" dirty="0">
                <a:solidFill>
                  <a:schemeClr val="tx1"/>
                </a:solidFill>
                <a:latin typeface="Candara" pitchFamily="34" charset="0"/>
              </a:rPr>
              <a:t>S</a:t>
            </a:r>
            <a:br>
              <a:rPr lang="en-GB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b="1" dirty="0">
                <a:solidFill>
                  <a:schemeClr val="tx1"/>
                </a:solidFill>
                <a:latin typeface="Candara" pitchFamily="34" charset="0"/>
              </a:rPr>
              <a:t>M</a:t>
            </a:r>
            <a:br>
              <a:rPr lang="en-GB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b="1" dirty="0">
                <a:solidFill>
                  <a:schemeClr val="tx1"/>
                </a:solidFill>
                <a:latin typeface="Candara" pitchFamily="34" charset="0"/>
              </a:rPr>
              <a:t>P</a:t>
            </a:r>
            <a:br>
              <a:rPr lang="en-GB" b="1" dirty="0">
                <a:solidFill>
                  <a:schemeClr val="tx1"/>
                </a:solidFill>
                <a:latin typeface="Candara" pitchFamily="34" charset="0"/>
              </a:rPr>
            </a:br>
            <a:br>
              <a:rPr lang="en-GB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b="1" dirty="0">
                <a:solidFill>
                  <a:schemeClr val="tx1"/>
                </a:solidFill>
                <a:latin typeface="Candara" pitchFamily="34" charset="0"/>
              </a:rPr>
              <a:t>Click Clock</a:t>
            </a:r>
            <a:br>
              <a:rPr lang="en-GB" sz="2000" b="1" dirty="0">
                <a:solidFill>
                  <a:schemeClr val="tx1"/>
                </a:solidFill>
                <a:latin typeface="Candara" pitchFamily="34" charset="0"/>
              </a:rPr>
            </a:b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18" name="Picture 2" descr="https://encrypted-tbn2.gstatic.com/images?q=tbn:ANd9GcR3YLgerIPEKVAmh16gYWVJi6OJOfTLUHwuKUNEfmcag7WlTjCm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70"/>
          <a:stretch/>
        </p:blipFill>
        <p:spPr bwMode="auto">
          <a:xfrm>
            <a:off x="7133715" y="6005596"/>
            <a:ext cx="750653" cy="73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43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879" y="188640"/>
            <a:ext cx="878497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alibri" pitchFamily="34" charset="0"/>
              </a:rPr>
              <a:t>18: Rats were described as being as big as….</a:t>
            </a:r>
            <a:br>
              <a:rPr lang="en-GB" sz="2500" b="1" dirty="0">
                <a:latin typeface="Calibri" pitchFamily="34" charset="0"/>
              </a:rPr>
            </a:br>
            <a:endParaRPr lang="en-GB" sz="25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771" y="1268760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Mice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567" y="2636912"/>
            <a:ext cx="4990256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Small Dogs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080" y="4005064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Cats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771" y="5400452"/>
            <a:ext cx="499025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Children</a:t>
            </a:r>
          </a:p>
        </p:txBody>
      </p:sp>
      <p:sp>
        <p:nvSpPr>
          <p:cNvPr id="13" name="Oval 12"/>
          <p:cNvSpPr/>
          <p:nvPr/>
        </p:nvSpPr>
        <p:spPr>
          <a:xfrm>
            <a:off x="218232" y="130476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44208" y="1252724"/>
            <a:ext cx="2268845" cy="23562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libri" pitchFamily="34" charset="0"/>
              </a:rPr>
              <a:t>Bonus 1</a:t>
            </a: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Why were the rats so big?</a:t>
            </a:r>
            <a:br>
              <a:rPr lang="en-GB" sz="2000" b="1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alibri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9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2" y="3857926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32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8968" y="2060848"/>
            <a:ext cx="8064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alibri" pitchFamily="34" charset="0"/>
              </a:rPr>
              <a:t>There was so much for them to eat </a:t>
            </a:r>
            <a:br>
              <a:rPr lang="en-GB" sz="5400" dirty="0">
                <a:latin typeface="Calibri" pitchFamily="34" charset="0"/>
              </a:rPr>
            </a:br>
            <a:r>
              <a:rPr lang="en-GB" sz="5400" dirty="0">
                <a:latin typeface="Calibri" pitchFamily="34" charset="0"/>
              </a:rPr>
              <a:t>(dead soldiers)</a:t>
            </a:r>
          </a:p>
        </p:txBody>
      </p:sp>
    </p:spTree>
    <p:extLst>
      <p:ext uri="{BB962C8B-B14F-4D97-AF65-F5344CB8AC3E}">
        <p14:creationId xmlns:p14="http://schemas.microsoft.com/office/powerpoint/2010/main" val="87938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879" y="188640"/>
            <a:ext cx="878497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alibri" pitchFamily="34" charset="0"/>
              </a:rPr>
              <a:t>19: This country had the most success when attacking trenches….</a:t>
            </a:r>
            <a:br>
              <a:rPr lang="en-GB" sz="2500" b="1" dirty="0">
                <a:latin typeface="Calibri" pitchFamily="34" charset="0"/>
              </a:rPr>
            </a:br>
            <a:endParaRPr lang="en-GB" sz="25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771" y="1268760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Britain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567" y="2636912"/>
            <a:ext cx="4990256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Germany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080" y="4005064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France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771" y="5400452"/>
            <a:ext cx="499025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Canada</a:t>
            </a:r>
          </a:p>
        </p:txBody>
      </p:sp>
      <p:sp>
        <p:nvSpPr>
          <p:cNvPr id="13" name="Oval 12"/>
          <p:cNvSpPr/>
          <p:nvPr/>
        </p:nvSpPr>
        <p:spPr>
          <a:xfrm>
            <a:off x="218232" y="130476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44208" y="1252724"/>
            <a:ext cx="2268845" cy="23562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libri" pitchFamily="34" charset="0"/>
              </a:rPr>
              <a:t>Bonus 1</a:t>
            </a: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Explain the Canadian strategy?</a:t>
            </a:r>
            <a:br>
              <a:rPr lang="en-GB" sz="2000" b="1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alibri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9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" y="5253314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78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8968" y="2060848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alibri" pitchFamily="34" charset="0"/>
              </a:rPr>
              <a:t>Night time attacks against a concentrated area</a:t>
            </a:r>
          </a:p>
        </p:txBody>
      </p:sp>
    </p:spTree>
    <p:extLst>
      <p:ext uri="{BB962C8B-B14F-4D97-AF65-F5344CB8AC3E}">
        <p14:creationId xmlns:p14="http://schemas.microsoft.com/office/powerpoint/2010/main" val="65014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879" y="188640"/>
            <a:ext cx="878497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alibri" pitchFamily="34" charset="0"/>
              </a:rPr>
              <a:t>20 : Best for for defending a trench (2)</a:t>
            </a:r>
            <a:br>
              <a:rPr lang="en-GB" sz="2500" b="1" dirty="0">
                <a:latin typeface="Calibri" pitchFamily="34" charset="0"/>
              </a:rPr>
            </a:br>
            <a:endParaRPr lang="en-GB" sz="25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771" y="1268760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Artillery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567" y="2636912"/>
            <a:ext cx="4990256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Sandbags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080" y="4005064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Barbed Wire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771" y="5400452"/>
            <a:ext cx="499025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Machine guns</a:t>
            </a:r>
          </a:p>
        </p:txBody>
      </p:sp>
      <p:sp>
        <p:nvSpPr>
          <p:cNvPr id="13" name="Oval 12"/>
          <p:cNvSpPr/>
          <p:nvPr/>
        </p:nvSpPr>
        <p:spPr>
          <a:xfrm>
            <a:off x="218232" y="130476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44208" y="1252724"/>
            <a:ext cx="2268845" cy="23562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libri" pitchFamily="34" charset="0"/>
              </a:rPr>
              <a:t>Bonus 1</a:t>
            </a: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Which country was barbed wire invented in and what was its original use?</a:t>
            </a:r>
            <a:br>
              <a:rPr lang="en-GB" sz="2000" b="1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alibri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9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4" y="3857926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4" y="5107168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45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8968" y="1700808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alibri" pitchFamily="34" charset="0"/>
              </a:rPr>
              <a:t>USA</a:t>
            </a:r>
            <a:br>
              <a:rPr lang="en-GB" sz="5400" dirty="0">
                <a:latin typeface="Calibri" pitchFamily="34" charset="0"/>
              </a:rPr>
            </a:br>
            <a:r>
              <a:rPr lang="en-GB" sz="5400" dirty="0">
                <a:latin typeface="Calibri" pitchFamily="34" charset="0"/>
              </a:rPr>
              <a:t>It was a farming invention used to fence off the Great Plains. </a:t>
            </a:r>
          </a:p>
        </p:txBody>
      </p:sp>
    </p:spTree>
    <p:extLst>
      <p:ext uri="{BB962C8B-B14F-4D97-AF65-F5344CB8AC3E}">
        <p14:creationId xmlns:p14="http://schemas.microsoft.com/office/powerpoint/2010/main" val="166537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7064" y="764703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atin typeface="Calibri Light" pitchFamily="34" charset="0"/>
              </a:rPr>
              <a:t>End Of Round 2</a:t>
            </a:r>
            <a:br>
              <a:rPr lang="en-GB" sz="7200" dirty="0">
                <a:latin typeface="Calibri Light" pitchFamily="34" charset="0"/>
              </a:rPr>
            </a:br>
            <a:r>
              <a:rPr lang="en-GB" sz="6000" dirty="0">
                <a:latin typeface="Calibri Light" pitchFamily="34" charset="0"/>
              </a:rPr>
              <a:t>The team with the lowest score can steal a player from any other team.</a:t>
            </a:r>
          </a:p>
        </p:txBody>
      </p:sp>
    </p:spTree>
    <p:extLst>
      <p:ext uri="{BB962C8B-B14F-4D97-AF65-F5344CB8AC3E}">
        <p14:creationId xmlns:p14="http://schemas.microsoft.com/office/powerpoint/2010/main" val="104433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210703"/>
            <a:ext cx="806489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atin typeface="Calibri Light" pitchFamily="34" charset="0"/>
              </a:rPr>
              <a:t>Round 3</a:t>
            </a:r>
          </a:p>
          <a:p>
            <a:pPr algn="ctr"/>
            <a:br>
              <a:rPr lang="en-GB" sz="7200" b="1" dirty="0">
                <a:latin typeface="Calibri Light" pitchFamily="34" charset="0"/>
              </a:rPr>
            </a:br>
            <a:br>
              <a:rPr lang="en-GB" sz="7200" b="1" dirty="0">
                <a:latin typeface="Calibri Light" pitchFamily="34" charset="0"/>
              </a:rPr>
            </a:br>
            <a:br>
              <a:rPr lang="en-GB" sz="7200" b="1" dirty="0">
                <a:latin typeface="Calibri Light" pitchFamily="34" charset="0"/>
              </a:rPr>
            </a:br>
            <a:br>
              <a:rPr lang="en-GB" sz="7200" dirty="0">
                <a:latin typeface="Calibri Light" pitchFamily="34" charset="0"/>
              </a:rPr>
            </a:br>
            <a:r>
              <a:rPr lang="en-GB" sz="6000" dirty="0">
                <a:latin typeface="Calibri Light" pitchFamily="34" charset="0"/>
              </a:rPr>
              <a:t>Major Events </a:t>
            </a:r>
          </a:p>
        </p:txBody>
      </p:sp>
      <p:pic>
        <p:nvPicPr>
          <p:cNvPr id="4" name="Picture 4" descr="http://www.thehistoryblog.com/wp-content/uploads/2010/09/Renault-FT17-tank-watercol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0"/>
          <a:stretch/>
        </p:blipFill>
        <p:spPr bwMode="auto">
          <a:xfrm>
            <a:off x="1828895" y="1628800"/>
            <a:ext cx="5630225" cy="3497193"/>
          </a:xfrm>
          <a:prstGeom prst="rect">
            <a:avLst/>
          </a:prstGeom>
          <a:ln w="127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7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879" y="188640"/>
            <a:ext cx="878497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alibri" pitchFamily="34" charset="0"/>
              </a:rPr>
              <a:t>21  Took place in the first year of the war</a:t>
            </a:r>
            <a:br>
              <a:rPr lang="en-GB" sz="2500" b="1" dirty="0">
                <a:latin typeface="Calibri" pitchFamily="34" charset="0"/>
              </a:rPr>
            </a:br>
            <a:endParaRPr lang="en-GB" sz="25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771" y="1268760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Battle of the Somme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567" y="2636912"/>
            <a:ext cx="4990256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Russia leaves the war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080" y="4005064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USA enters the war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771" y="5400452"/>
            <a:ext cx="499025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The Christmas Day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truce</a:t>
            </a:r>
          </a:p>
        </p:txBody>
      </p:sp>
      <p:sp>
        <p:nvSpPr>
          <p:cNvPr id="13" name="Oval 12"/>
          <p:cNvSpPr/>
          <p:nvPr/>
        </p:nvSpPr>
        <p:spPr>
          <a:xfrm>
            <a:off x="218232" y="130476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44208" y="1252724"/>
            <a:ext cx="2268845" cy="23562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libri" pitchFamily="34" charset="0"/>
              </a:rPr>
              <a:t>Bonus 1</a:t>
            </a: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Why did the Christmas Day truce NOT happen in December 1915?</a:t>
            </a:r>
            <a:br>
              <a:rPr lang="en-GB" sz="2000" b="1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alibri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9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4" y="5253314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33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196" y="1124744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alibri" pitchFamily="34" charset="0"/>
              </a:rPr>
              <a:t>The High Command issued orders that any further fraternising with the enemy was a court marshal offence (Death penalty)</a:t>
            </a:r>
          </a:p>
        </p:txBody>
      </p:sp>
    </p:spTree>
    <p:extLst>
      <p:ext uri="{BB962C8B-B14F-4D97-AF65-F5344CB8AC3E}">
        <p14:creationId xmlns:p14="http://schemas.microsoft.com/office/powerpoint/2010/main" val="331452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7064" y="1916832"/>
            <a:ext cx="80648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alibri" pitchFamily="34" charset="0"/>
              </a:rPr>
              <a:t>Imperialism</a:t>
            </a:r>
            <a:br>
              <a:rPr lang="en-GB" sz="7200" dirty="0">
                <a:latin typeface="Calibri" pitchFamily="34" charset="0"/>
              </a:rPr>
            </a:br>
            <a:br>
              <a:rPr lang="en-GB" sz="7200" dirty="0">
                <a:latin typeface="Calibri" pitchFamily="34" charset="0"/>
              </a:rPr>
            </a:br>
            <a:endParaRPr lang="en-GB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74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879" y="188640"/>
            <a:ext cx="878497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alibri" pitchFamily="34" charset="0"/>
              </a:rPr>
              <a:t>22. Why was the Battle of the Somme needed?</a:t>
            </a:r>
            <a:br>
              <a:rPr lang="en-GB" sz="2500" b="1" dirty="0">
                <a:latin typeface="Calibri" pitchFamily="34" charset="0"/>
              </a:rPr>
            </a:br>
            <a:endParaRPr lang="en-GB" sz="25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771" y="1268760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Germany was threatening 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to break French lines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567" y="2636912"/>
            <a:ext cx="4990256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To win the war outright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080" y="4005064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Germany about to break the British trenches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771" y="5400452"/>
            <a:ext cx="499025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To improve Haig’s 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reputation</a:t>
            </a:r>
          </a:p>
        </p:txBody>
      </p:sp>
      <p:sp>
        <p:nvSpPr>
          <p:cNvPr id="13" name="Oval 12"/>
          <p:cNvSpPr/>
          <p:nvPr/>
        </p:nvSpPr>
        <p:spPr>
          <a:xfrm>
            <a:off x="218232" y="130476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44208" y="1252724"/>
            <a:ext cx="2268845" cy="23562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libri" pitchFamily="34" charset="0"/>
              </a:rPr>
              <a:t>Bonus 1</a:t>
            </a: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Where were the German threatening to break?</a:t>
            </a:r>
            <a:br>
              <a:rPr lang="en-GB" sz="2000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8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alibri" pitchFamily="34" charset="0"/>
              </a:rPr>
              <a:t>Clue = V</a:t>
            </a:r>
            <a:br>
              <a:rPr lang="en-GB" sz="2000" b="1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alibri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9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" y="1159146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57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3656" y="2852936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alibri" pitchFamily="34" charset="0"/>
              </a:rPr>
              <a:t>Verdun</a:t>
            </a:r>
          </a:p>
        </p:txBody>
      </p:sp>
    </p:spTree>
    <p:extLst>
      <p:ext uri="{BB962C8B-B14F-4D97-AF65-F5344CB8AC3E}">
        <p14:creationId xmlns:p14="http://schemas.microsoft.com/office/powerpoint/2010/main" val="211742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879" y="188640"/>
            <a:ext cx="878497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alibri" pitchFamily="34" charset="0"/>
              </a:rPr>
              <a:t>23. Outcomes of the Battle of the Somme? (2)</a:t>
            </a:r>
            <a:br>
              <a:rPr lang="en-GB" sz="2500" b="1" dirty="0">
                <a:latin typeface="Calibri" pitchFamily="34" charset="0"/>
              </a:rPr>
            </a:br>
            <a:endParaRPr lang="en-GB" sz="25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771" y="1268760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British win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567" y="2636912"/>
            <a:ext cx="4990256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Thousands of dead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080" y="4005064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Over a million dead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771" y="5400452"/>
            <a:ext cx="499025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Only a small amount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of ground taken</a:t>
            </a:r>
          </a:p>
        </p:txBody>
      </p:sp>
      <p:sp>
        <p:nvSpPr>
          <p:cNvPr id="13" name="Oval 12"/>
          <p:cNvSpPr/>
          <p:nvPr/>
        </p:nvSpPr>
        <p:spPr>
          <a:xfrm>
            <a:off x="218232" y="130476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42000" y="1252724"/>
            <a:ext cx="2268845" cy="23562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libri" pitchFamily="34" charset="0"/>
              </a:rPr>
              <a:t>Bonus 1</a:t>
            </a: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The battle was described as ‘futile’. What does this mean?</a:t>
            </a:r>
            <a:br>
              <a:rPr lang="en-GB" sz="2000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alibri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9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" y="3857926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9" y="5249834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40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3656" y="2852936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alibri" pitchFamily="34" charset="0"/>
              </a:rPr>
              <a:t>Pointless</a:t>
            </a:r>
          </a:p>
        </p:txBody>
      </p:sp>
    </p:spTree>
    <p:extLst>
      <p:ext uri="{BB962C8B-B14F-4D97-AF65-F5344CB8AC3E}">
        <p14:creationId xmlns:p14="http://schemas.microsoft.com/office/powerpoint/2010/main" val="108194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879" y="188640"/>
            <a:ext cx="878497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alibri" pitchFamily="34" charset="0"/>
              </a:rPr>
              <a:t>24. Why did the USA enter the war (2)</a:t>
            </a:r>
            <a:br>
              <a:rPr lang="en-GB" sz="2500" b="1" dirty="0">
                <a:latin typeface="Calibri" pitchFamily="34" charset="0"/>
              </a:rPr>
            </a:br>
            <a:endParaRPr lang="en-GB" sz="25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771" y="1268760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German U-boats sank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American merchant ships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567" y="2636912"/>
            <a:ext cx="4990256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A telegram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080" y="4005064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The US president was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 hungry for glory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771" y="5400452"/>
            <a:ext cx="499025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Germany declared war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on the USA</a:t>
            </a:r>
          </a:p>
        </p:txBody>
      </p:sp>
      <p:sp>
        <p:nvSpPr>
          <p:cNvPr id="13" name="Oval 12"/>
          <p:cNvSpPr/>
          <p:nvPr/>
        </p:nvSpPr>
        <p:spPr>
          <a:xfrm>
            <a:off x="218232" y="130476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42000" y="1252724"/>
            <a:ext cx="2268845" cy="23562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libri" pitchFamily="34" charset="0"/>
              </a:rPr>
              <a:t>Bonus 1</a:t>
            </a: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Name the telegram Germany sent to Mexico</a:t>
            </a:r>
            <a:br>
              <a:rPr lang="en-GB" sz="2000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alibri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9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9" y="2430872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" y="1121622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473700" y="4062488"/>
            <a:ext cx="2268845" cy="23562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libri" pitchFamily="34" charset="0"/>
              </a:rPr>
              <a:t>Bonus 2</a:t>
            </a: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What did this secret telegram say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</a:rPr>
              <a:t>?</a:t>
            </a:r>
            <a:br>
              <a:rPr lang="en-GB" sz="2000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alibri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01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1540" y="908720"/>
            <a:ext cx="80648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alibri" pitchFamily="34" charset="0"/>
              </a:rPr>
              <a:t>The Zimmermann Telegram</a:t>
            </a:r>
            <a:br>
              <a:rPr lang="en-GB" sz="6000" dirty="0">
                <a:latin typeface="Calibri" pitchFamily="34" charset="0"/>
              </a:rPr>
            </a:br>
            <a:br>
              <a:rPr lang="en-GB" sz="6000" dirty="0">
                <a:latin typeface="Calibri" pitchFamily="34" charset="0"/>
              </a:rPr>
            </a:br>
            <a:r>
              <a:rPr lang="en-GB" sz="6000" dirty="0">
                <a:latin typeface="Calibri" pitchFamily="34" charset="0"/>
              </a:rPr>
              <a:t>Germany asked Mexico to attack the USA</a:t>
            </a:r>
          </a:p>
        </p:txBody>
      </p:sp>
    </p:spTree>
    <p:extLst>
      <p:ext uri="{BB962C8B-B14F-4D97-AF65-F5344CB8AC3E}">
        <p14:creationId xmlns:p14="http://schemas.microsoft.com/office/powerpoint/2010/main" val="160123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879" y="188640"/>
            <a:ext cx="878497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alibri" pitchFamily="34" charset="0"/>
              </a:rPr>
              <a:t>25. Why had America stayed out of the war </a:t>
            </a:r>
            <a:br>
              <a:rPr lang="en-GB" sz="3200" b="1" dirty="0">
                <a:latin typeface="Calibri" pitchFamily="34" charset="0"/>
              </a:rPr>
            </a:br>
            <a:r>
              <a:rPr lang="en-GB" sz="3200" b="1" dirty="0">
                <a:latin typeface="Calibri" pitchFamily="34" charset="0"/>
              </a:rPr>
              <a:t>until 1917?</a:t>
            </a:r>
            <a:br>
              <a:rPr lang="en-GB" sz="2500" b="1" dirty="0">
                <a:latin typeface="Calibri" pitchFamily="34" charset="0"/>
              </a:rPr>
            </a:br>
            <a:endParaRPr lang="en-GB" sz="25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771" y="1268760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It was weak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567" y="2636912"/>
            <a:ext cx="4990256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It had no army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080" y="4005064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It was isolationist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771" y="5400452"/>
            <a:ext cx="499025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It was allied 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with Germany</a:t>
            </a:r>
          </a:p>
        </p:txBody>
      </p:sp>
      <p:sp>
        <p:nvSpPr>
          <p:cNvPr id="13" name="Oval 12"/>
          <p:cNvSpPr/>
          <p:nvPr/>
        </p:nvSpPr>
        <p:spPr>
          <a:xfrm>
            <a:off x="218232" y="130476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42000" y="1252724"/>
            <a:ext cx="2268845" cy="23562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libri" pitchFamily="34" charset="0"/>
              </a:rPr>
              <a:t>Bonus 1</a:t>
            </a: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dirty="0">
                <a:solidFill>
                  <a:schemeClr val="tx1"/>
                </a:solidFill>
                <a:latin typeface="Calibri" pitchFamily="34" charset="0"/>
              </a:rPr>
              <a:t>Name the most famous</a:t>
            </a:r>
            <a:br>
              <a:rPr lang="en-GB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dirty="0">
                <a:solidFill>
                  <a:schemeClr val="tx1"/>
                </a:solidFill>
                <a:latin typeface="Calibri" pitchFamily="34" charset="0"/>
              </a:rPr>
              <a:t>(British) passenger ship sunk by German</a:t>
            </a:r>
            <a:br>
              <a:rPr lang="en-GB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dirty="0">
                <a:solidFill>
                  <a:schemeClr val="tx1"/>
                </a:solidFill>
                <a:latin typeface="Calibri" pitchFamily="34" charset="0"/>
              </a:rPr>
              <a:t>U-boats</a:t>
            </a:r>
            <a:br>
              <a:rPr lang="en-GB" sz="2300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alibri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9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75" y="3856202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473700" y="4062488"/>
            <a:ext cx="2268845" cy="23562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libri" pitchFamily="34" charset="0"/>
              </a:rPr>
              <a:t>Bonus 2</a:t>
            </a: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300" dirty="0">
                <a:solidFill>
                  <a:schemeClr val="tx1"/>
                </a:solidFill>
                <a:latin typeface="Calibri" pitchFamily="34" charset="0"/>
              </a:rPr>
              <a:t>How many Americans were killed when the ship was sunk?</a:t>
            </a:r>
            <a:br>
              <a:rPr lang="en-GB" sz="2000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alibri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96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1540" y="908720"/>
            <a:ext cx="8064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alibri" pitchFamily="34" charset="0"/>
              </a:rPr>
              <a:t>Lusitania</a:t>
            </a: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r>
              <a:rPr lang="en-GB" sz="6600" dirty="0">
                <a:latin typeface="Calibri" pitchFamily="34" charset="0"/>
              </a:rPr>
              <a:t>1153 killed</a:t>
            </a:r>
          </a:p>
          <a:p>
            <a:pPr algn="ctr"/>
            <a:r>
              <a:rPr lang="en-GB" sz="6600" dirty="0">
                <a:latin typeface="Calibri" pitchFamily="34" charset="0"/>
              </a:rPr>
              <a:t>128 were Americans</a:t>
            </a:r>
          </a:p>
        </p:txBody>
      </p:sp>
    </p:spTree>
    <p:extLst>
      <p:ext uri="{BB962C8B-B14F-4D97-AF65-F5344CB8AC3E}">
        <p14:creationId xmlns:p14="http://schemas.microsoft.com/office/powerpoint/2010/main" val="95296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879" y="188640"/>
            <a:ext cx="878497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alibri" pitchFamily="34" charset="0"/>
              </a:rPr>
              <a:t>26. Who won the Battle of </a:t>
            </a:r>
            <a:r>
              <a:rPr lang="en-GB" sz="3200" b="1" dirty="0" err="1">
                <a:latin typeface="Calibri" pitchFamily="34" charset="0"/>
              </a:rPr>
              <a:t>Tannenberg</a:t>
            </a:r>
            <a:r>
              <a:rPr lang="en-GB" sz="3200" b="1" dirty="0">
                <a:latin typeface="Calibri" pitchFamily="34" charset="0"/>
              </a:rPr>
              <a:t>?</a:t>
            </a:r>
            <a:br>
              <a:rPr lang="en-GB" sz="2500" b="1" dirty="0">
                <a:latin typeface="Calibri" pitchFamily="34" charset="0"/>
              </a:rPr>
            </a:br>
            <a:endParaRPr lang="en-GB" sz="25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771" y="1268760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Russia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567" y="2636912"/>
            <a:ext cx="4990256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Germany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080" y="4005064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Britain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771" y="5400452"/>
            <a:ext cx="499025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Austria-Hungary</a:t>
            </a:r>
          </a:p>
        </p:txBody>
      </p:sp>
      <p:sp>
        <p:nvSpPr>
          <p:cNvPr id="13" name="Oval 12"/>
          <p:cNvSpPr/>
          <p:nvPr/>
        </p:nvSpPr>
        <p:spPr>
          <a:xfrm>
            <a:off x="218232" y="130476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42000" y="1252724"/>
            <a:ext cx="2268845" cy="23562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libri" pitchFamily="34" charset="0"/>
              </a:rPr>
              <a:t>Bonus 1</a:t>
            </a: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Name another large battle of the Eastern Front</a:t>
            </a:r>
            <a:br>
              <a:rPr lang="en-GB" sz="20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Clue= M L</a:t>
            </a:r>
            <a:br>
              <a:rPr lang="en-GB" sz="2300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alibri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9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4" y="2489774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73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1540" y="908720"/>
            <a:ext cx="8064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err="1">
                <a:latin typeface="Calibri" pitchFamily="34" charset="0"/>
              </a:rPr>
              <a:t>Masurian</a:t>
            </a:r>
            <a:br>
              <a:rPr lang="en-GB" sz="6600" dirty="0">
                <a:latin typeface="Calibri" pitchFamily="34" charset="0"/>
              </a:rPr>
            </a:br>
            <a:r>
              <a:rPr lang="en-GB" sz="6600" dirty="0">
                <a:latin typeface="Calibri" pitchFamily="34" charset="0"/>
              </a:rPr>
              <a:t>Lakes</a:t>
            </a:r>
            <a:br>
              <a:rPr lang="en-GB" sz="6600" dirty="0">
                <a:latin typeface="Calibri" pitchFamily="34" charset="0"/>
              </a:rPr>
            </a:br>
            <a:endParaRPr lang="en-GB" sz="6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55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879" y="188640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alibri" pitchFamily="34" charset="0"/>
              </a:rPr>
              <a:t>2: Which of the following were causes</a:t>
            </a:r>
            <a:br>
              <a:rPr lang="en-GB" sz="2800" b="1" dirty="0">
                <a:latin typeface="Calibri" pitchFamily="34" charset="0"/>
              </a:rPr>
            </a:br>
            <a:r>
              <a:rPr lang="en-GB" sz="2800" b="1" dirty="0">
                <a:latin typeface="Calibri" pitchFamily="34" charset="0"/>
              </a:rPr>
              <a:t> of the First World War? (2) </a:t>
            </a:r>
          </a:p>
        </p:txBody>
      </p:sp>
      <p:sp>
        <p:nvSpPr>
          <p:cNvPr id="6" name="Rectangle 5"/>
          <p:cNvSpPr/>
          <p:nvPr/>
        </p:nvSpPr>
        <p:spPr>
          <a:xfrm>
            <a:off x="843771" y="1268760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Militarism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8567" y="2636912"/>
            <a:ext cx="4990256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Sensationalism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080" y="4005064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Nationalism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771" y="5400452"/>
            <a:ext cx="499025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Pessimism</a:t>
            </a:r>
          </a:p>
        </p:txBody>
      </p:sp>
      <p:sp>
        <p:nvSpPr>
          <p:cNvPr id="13" name="Oval 12"/>
          <p:cNvSpPr/>
          <p:nvPr/>
        </p:nvSpPr>
        <p:spPr>
          <a:xfrm>
            <a:off x="218232" y="130476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9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" y="1125170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" y="3857926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6411981" y="1304764"/>
            <a:ext cx="2268845" cy="23923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libri" pitchFamily="34" charset="0"/>
              </a:rPr>
              <a:t>Bonus 1</a:t>
            </a: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dirty="0">
                <a:solidFill>
                  <a:schemeClr val="tx1"/>
                </a:solidFill>
                <a:latin typeface="Calibri" pitchFamily="34" charset="0"/>
              </a:rPr>
              <a:t>Many European counties ‘scrambled’ to grab parts of which continent in the 1800’s?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98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879" y="188640"/>
            <a:ext cx="878497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alibri" pitchFamily="34" charset="0"/>
              </a:rPr>
              <a:t>27. Why did Russia leave the war in 1917?  (2)</a:t>
            </a:r>
            <a:br>
              <a:rPr lang="en-GB" sz="2500" b="1" dirty="0">
                <a:latin typeface="Calibri" pitchFamily="34" charset="0"/>
              </a:rPr>
            </a:br>
            <a:endParaRPr lang="en-GB" sz="25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771" y="1268760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It became friends with Germany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567" y="2636912"/>
            <a:ext cx="4990256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It was exhausted from 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fighting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080" y="4005064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It hated America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771" y="5400452"/>
            <a:ext cx="499025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It had been taken over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by a communist revolution</a:t>
            </a:r>
          </a:p>
        </p:txBody>
      </p:sp>
      <p:sp>
        <p:nvSpPr>
          <p:cNvPr id="13" name="Oval 12"/>
          <p:cNvSpPr/>
          <p:nvPr/>
        </p:nvSpPr>
        <p:spPr>
          <a:xfrm>
            <a:off x="218232" y="130476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42000" y="1252724"/>
            <a:ext cx="2268845" cy="23562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libri" pitchFamily="34" charset="0"/>
              </a:rPr>
              <a:t>Bonus 1</a:t>
            </a: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200" dirty="0">
                <a:solidFill>
                  <a:schemeClr val="tx1"/>
                </a:solidFill>
                <a:latin typeface="Calibri" pitchFamily="34" charset="0"/>
              </a:rPr>
              <a:t>Name the treaty Germany forced on the Russians</a:t>
            </a:r>
            <a:br>
              <a:rPr lang="en-GB" sz="2300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alibri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9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" y="2489774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3314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22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124744"/>
            <a:ext cx="806489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alibri" pitchFamily="34" charset="0"/>
              </a:rPr>
              <a:t>Brest </a:t>
            </a:r>
            <a:r>
              <a:rPr lang="en-GB" sz="6600" dirty="0" err="1">
                <a:latin typeface="Calibri" pitchFamily="34" charset="0"/>
              </a:rPr>
              <a:t>Litovsk</a:t>
            </a: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endParaRPr lang="en-GB" sz="6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19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879" y="188640"/>
            <a:ext cx="878497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alibri" pitchFamily="34" charset="0"/>
              </a:rPr>
              <a:t>28. Who took control of the Soviet Union in 1917?</a:t>
            </a:r>
            <a:br>
              <a:rPr lang="en-GB" sz="2500" b="1" dirty="0">
                <a:latin typeface="Calibri" pitchFamily="34" charset="0"/>
              </a:rPr>
            </a:br>
            <a:endParaRPr lang="en-GB" sz="25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771" y="1268760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Stalin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567" y="2636912"/>
            <a:ext cx="4990256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Lenin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080" y="4005064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Tsar Nicholas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771" y="5400452"/>
            <a:ext cx="499025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No one</a:t>
            </a:r>
          </a:p>
        </p:txBody>
      </p:sp>
      <p:sp>
        <p:nvSpPr>
          <p:cNvPr id="13" name="Oval 12"/>
          <p:cNvSpPr/>
          <p:nvPr/>
        </p:nvSpPr>
        <p:spPr>
          <a:xfrm>
            <a:off x="218232" y="130476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42000" y="1252724"/>
            <a:ext cx="2268845" cy="23562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libri" pitchFamily="34" charset="0"/>
              </a:rPr>
              <a:t>Bonus 1</a:t>
            </a: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200" dirty="0">
                <a:solidFill>
                  <a:schemeClr val="tx1"/>
                </a:solidFill>
                <a:latin typeface="Calibri" pitchFamily="34" charset="0"/>
              </a:rPr>
              <a:t>Name the communist party that led the Russian revolution</a:t>
            </a:r>
            <a:br>
              <a:rPr lang="en-GB" sz="2300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alibri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9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4" y="2489774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473700" y="4062488"/>
            <a:ext cx="2268845" cy="23562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libri" pitchFamily="34" charset="0"/>
              </a:rPr>
              <a:t>Bonus 2</a:t>
            </a: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What did Russia became known was after 1917?</a:t>
            </a:r>
            <a:br>
              <a:rPr lang="en-GB" sz="2000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alibri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25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124744"/>
            <a:ext cx="8064896" cy="1126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alibri" pitchFamily="34" charset="0"/>
              </a:rPr>
              <a:t>The Bolsheviks</a:t>
            </a: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r>
              <a:rPr lang="en-GB" sz="6600" dirty="0">
                <a:latin typeface="Calibri" pitchFamily="34" charset="0"/>
              </a:rPr>
              <a:t>The Soviet Union </a:t>
            </a:r>
            <a:br>
              <a:rPr lang="en-GB" sz="6600" dirty="0">
                <a:latin typeface="Calibri" pitchFamily="34" charset="0"/>
              </a:rPr>
            </a:br>
            <a:r>
              <a:rPr lang="en-GB" sz="6600" dirty="0">
                <a:latin typeface="Calibri" pitchFamily="34" charset="0"/>
              </a:rPr>
              <a:t>Or</a:t>
            </a:r>
            <a:br>
              <a:rPr lang="en-GB" sz="6600" dirty="0">
                <a:latin typeface="Calibri" pitchFamily="34" charset="0"/>
              </a:rPr>
            </a:br>
            <a:r>
              <a:rPr lang="en-GB" sz="6600" dirty="0">
                <a:latin typeface="Calibri" pitchFamily="34" charset="0"/>
              </a:rPr>
              <a:t> USSR</a:t>
            </a: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endParaRPr lang="en-GB" sz="6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20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879" y="188640"/>
            <a:ext cx="878497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alibri" pitchFamily="34" charset="0"/>
              </a:rPr>
              <a:t>29. Where did Germany have colonies?</a:t>
            </a:r>
            <a:br>
              <a:rPr lang="en-GB" sz="2500" b="1" dirty="0">
                <a:latin typeface="Calibri" pitchFamily="34" charset="0"/>
              </a:rPr>
            </a:br>
            <a:endParaRPr lang="en-GB" sz="25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771" y="1268760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Asia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567" y="2636912"/>
            <a:ext cx="4990256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South America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080" y="4005064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Africa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771" y="5400452"/>
            <a:ext cx="499025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North America</a:t>
            </a:r>
          </a:p>
        </p:txBody>
      </p:sp>
      <p:sp>
        <p:nvSpPr>
          <p:cNvPr id="13" name="Oval 12"/>
          <p:cNvSpPr/>
          <p:nvPr/>
        </p:nvSpPr>
        <p:spPr>
          <a:xfrm>
            <a:off x="218232" y="130476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42000" y="1252724"/>
            <a:ext cx="2268845" cy="23562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libri" pitchFamily="34" charset="0"/>
              </a:rPr>
              <a:t>Bonus 1</a:t>
            </a: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16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1600" dirty="0">
                <a:solidFill>
                  <a:schemeClr val="tx1"/>
                </a:solidFill>
                <a:latin typeface="Calibri" pitchFamily="34" charset="0"/>
              </a:rPr>
              <a:t>Germany controlled parts of East Africa also known was ?</a:t>
            </a:r>
            <a:br>
              <a:rPr lang="en-GB" sz="1600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16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1600" dirty="0">
                <a:solidFill>
                  <a:schemeClr val="tx1"/>
                </a:solidFill>
                <a:latin typeface="Calibri" pitchFamily="34" charset="0"/>
              </a:rPr>
              <a:t>Clue=Ta?</a:t>
            </a:r>
            <a:br>
              <a:rPr lang="en-GB" sz="2300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alibri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9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8" y="3857926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50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263010"/>
            <a:ext cx="806489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atin typeface="Calibri" pitchFamily="34" charset="0"/>
              </a:rPr>
              <a:t>Tanzania</a:t>
            </a: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endParaRPr lang="en-GB" sz="6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80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879" y="188640"/>
            <a:ext cx="878497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alibri" pitchFamily="34" charset="0"/>
              </a:rPr>
              <a:t>30. Which country sent over 1 million soldiers </a:t>
            </a:r>
            <a:br>
              <a:rPr lang="en-GB" sz="3200" b="1" dirty="0">
                <a:latin typeface="Calibri" pitchFamily="34" charset="0"/>
              </a:rPr>
            </a:br>
            <a:r>
              <a:rPr lang="en-GB" sz="3200" b="1" dirty="0">
                <a:latin typeface="Calibri" pitchFamily="34" charset="0"/>
              </a:rPr>
              <a:t>to fight for the British army?</a:t>
            </a:r>
            <a:br>
              <a:rPr lang="en-GB" sz="2500" b="1" dirty="0">
                <a:latin typeface="Calibri" pitchFamily="34" charset="0"/>
              </a:rPr>
            </a:br>
            <a:endParaRPr lang="en-GB" sz="25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771" y="1268760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Israel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567" y="2636912"/>
            <a:ext cx="4990256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India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080" y="4005064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Thailand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771" y="5400452"/>
            <a:ext cx="499025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Argentina</a:t>
            </a:r>
          </a:p>
        </p:txBody>
      </p:sp>
      <p:sp>
        <p:nvSpPr>
          <p:cNvPr id="13" name="Oval 12"/>
          <p:cNvSpPr/>
          <p:nvPr/>
        </p:nvSpPr>
        <p:spPr>
          <a:xfrm>
            <a:off x="218232" y="130476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42000" y="1252724"/>
            <a:ext cx="2268845" cy="23562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libri" pitchFamily="34" charset="0"/>
              </a:rPr>
              <a:t>Bonus 1</a:t>
            </a: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24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Why did Indians fight for the British?</a:t>
            </a:r>
            <a:br>
              <a:rPr lang="en-GB" sz="2300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alibri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9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8" y="2489774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03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764704"/>
            <a:ext cx="8064896" cy="1126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alibri" pitchFamily="34" charset="0"/>
              </a:rPr>
              <a:t>India was part of the British Empire</a:t>
            </a: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r>
              <a:rPr lang="en-GB" sz="6600" dirty="0">
                <a:latin typeface="Calibri" pitchFamily="34" charset="0"/>
              </a:rPr>
              <a:t>(The Jewel In The Crown)</a:t>
            </a: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endParaRPr lang="en-GB" sz="6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04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7064" y="764703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atin typeface="Calibri Light" pitchFamily="34" charset="0"/>
              </a:rPr>
              <a:t>End Of Round 3</a:t>
            </a:r>
            <a:br>
              <a:rPr lang="en-GB" sz="7200" dirty="0">
                <a:latin typeface="Calibri Light" pitchFamily="34" charset="0"/>
              </a:rPr>
            </a:br>
            <a:r>
              <a:rPr lang="en-GB" sz="6000" dirty="0">
                <a:latin typeface="Calibri Light" pitchFamily="34" charset="0"/>
              </a:rPr>
              <a:t>The team with the lowest score can steal a player from any other team.</a:t>
            </a:r>
          </a:p>
        </p:txBody>
      </p:sp>
    </p:spTree>
    <p:extLst>
      <p:ext uri="{BB962C8B-B14F-4D97-AF65-F5344CB8AC3E}">
        <p14:creationId xmlns:p14="http://schemas.microsoft.com/office/powerpoint/2010/main" val="211558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88640"/>
            <a:ext cx="806489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atin typeface="Calibri Light" pitchFamily="34" charset="0"/>
              </a:rPr>
              <a:t>Round 4</a:t>
            </a:r>
          </a:p>
          <a:p>
            <a:pPr algn="ctr"/>
            <a:br>
              <a:rPr lang="en-GB" sz="7200" b="1" dirty="0">
                <a:latin typeface="Calibri Light" pitchFamily="34" charset="0"/>
              </a:rPr>
            </a:br>
            <a:br>
              <a:rPr lang="en-GB" sz="7200" b="1" dirty="0">
                <a:latin typeface="Calibri Light" pitchFamily="34" charset="0"/>
              </a:rPr>
            </a:br>
            <a:br>
              <a:rPr lang="en-GB" sz="7200" b="1" dirty="0">
                <a:latin typeface="Calibri Light" pitchFamily="34" charset="0"/>
              </a:rPr>
            </a:br>
            <a:br>
              <a:rPr lang="en-GB" sz="7200" dirty="0">
                <a:latin typeface="Calibri Light" pitchFamily="34" charset="0"/>
              </a:rPr>
            </a:br>
            <a:r>
              <a:rPr lang="en-GB" sz="6000" dirty="0">
                <a:latin typeface="Calibri Light" pitchFamily="34" charset="0"/>
              </a:rPr>
              <a:t>The End Game </a:t>
            </a:r>
          </a:p>
        </p:txBody>
      </p:sp>
      <p:pic>
        <p:nvPicPr>
          <p:cNvPr id="3074" name="Picture 2" descr="https://encrypted-tbn2.gstatic.com/images?q=tbn:ANd9GcSvLos2NVf2tozgZYwaAwG3eKobfXBrwTl6kyVhofRANwNGBK4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912" y="1343754"/>
            <a:ext cx="2754191" cy="424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75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7064" y="2461011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alibri" pitchFamily="34" charset="0"/>
              </a:rPr>
              <a:t>Africa</a:t>
            </a:r>
          </a:p>
        </p:txBody>
      </p:sp>
    </p:spTree>
    <p:extLst>
      <p:ext uri="{BB962C8B-B14F-4D97-AF65-F5344CB8AC3E}">
        <p14:creationId xmlns:p14="http://schemas.microsoft.com/office/powerpoint/2010/main" val="110342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879" y="188640"/>
            <a:ext cx="878497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alibri" pitchFamily="34" charset="0"/>
              </a:rPr>
              <a:t>31. The war was not fought here…</a:t>
            </a:r>
            <a:br>
              <a:rPr lang="en-GB" sz="2500" b="1" dirty="0">
                <a:latin typeface="Calibri" pitchFamily="34" charset="0"/>
              </a:rPr>
            </a:br>
            <a:endParaRPr lang="en-GB" sz="25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771" y="1268760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Africa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567" y="2636912"/>
            <a:ext cx="4990256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Australia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080" y="4005064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Asia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771" y="5400452"/>
            <a:ext cx="499025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Argentina</a:t>
            </a:r>
          </a:p>
        </p:txBody>
      </p:sp>
      <p:sp>
        <p:nvSpPr>
          <p:cNvPr id="13" name="Oval 12"/>
          <p:cNvSpPr/>
          <p:nvPr/>
        </p:nvSpPr>
        <p:spPr>
          <a:xfrm>
            <a:off x="218232" y="130476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42000" y="1252724"/>
            <a:ext cx="2268845" cy="23562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libri" pitchFamily="34" charset="0"/>
              </a:rPr>
              <a:t>Bonus 1</a:t>
            </a: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11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Why did a European was become a world war?</a:t>
            </a:r>
            <a:br>
              <a:rPr lang="en-GB" sz="2300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alibri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9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8" y="5253314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54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124744"/>
            <a:ext cx="8064896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alibri" pitchFamily="34" charset="0"/>
              </a:rPr>
              <a:t>Manu European countries had Empires and they got involved EG : India, Canada and Australia were part of the British Empire</a:t>
            </a: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endParaRPr lang="en-GB" sz="6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16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232" y="121372"/>
            <a:ext cx="878497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alibri" pitchFamily="34" charset="0"/>
              </a:rPr>
              <a:t>32. How did the entry of the USA help</a:t>
            </a:r>
            <a:br>
              <a:rPr lang="en-GB" sz="3200" b="1" dirty="0">
                <a:latin typeface="Calibri" pitchFamily="34" charset="0"/>
              </a:rPr>
            </a:br>
            <a:r>
              <a:rPr lang="en-GB" sz="3200" b="1" dirty="0">
                <a:latin typeface="Calibri" pitchFamily="34" charset="0"/>
              </a:rPr>
              <a:t> Britain and France? (2)</a:t>
            </a:r>
            <a:br>
              <a:rPr lang="en-GB" sz="2500" b="1" dirty="0">
                <a:latin typeface="Calibri" pitchFamily="34" charset="0"/>
              </a:rPr>
            </a:br>
            <a:endParaRPr lang="en-GB" sz="25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771" y="1268760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More resources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567" y="2636912"/>
            <a:ext cx="4990256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New weapons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080" y="4005064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Fresh, motivated soldiers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771" y="5400452"/>
            <a:ext cx="499025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Millions more soldiers</a:t>
            </a:r>
          </a:p>
        </p:txBody>
      </p:sp>
      <p:sp>
        <p:nvSpPr>
          <p:cNvPr id="13" name="Oval 12"/>
          <p:cNvSpPr/>
          <p:nvPr/>
        </p:nvSpPr>
        <p:spPr>
          <a:xfrm>
            <a:off x="218232" y="130476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42000" y="1252724"/>
            <a:ext cx="2268845" cy="23562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libri" pitchFamily="34" charset="0"/>
              </a:rPr>
              <a:t>Bonus 1</a:t>
            </a: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11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How many soldiers did India sent to help Britain fight the war?</a:t>
            </a:r>
            <a:br>
              <a:rPr lang="en-GB" sz="2300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alibri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9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642" y="1128484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2" y="3857926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87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836712"/>
            <a:ext cx="8064896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r>
              <a:rPr lang="en-GB" sz="6600" dirty="0">
                <a:latin typeface="Calibri" pitchFamily="34" charset="0"/>
              </a:rPr>
              <a:t>1 Million</a:t>
            </a: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endParaRPr lang="en-GB" sz="6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56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232" y="99159"/>
            <a:ext cx="878497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alibri" pitchFamily="34" charset="0"/>
              </a:rPr>
              <a:t>33. How did Britain stop resources, weapons and equipment getting to Germany ?</a:t>
            </a:r>
            <a:br>
              <a:rPr lang="en-GB" sz="2500" b="1" dirty="0">
                <a:latin typeface="Calibri" pitchFamily="34" charset="0"/>
              </a:rPr>
            </a:br>
            <a:endParaRPr lang="en-GB" sz="25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771" y="1268760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Army Blockage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15" y="2672916"/>
            <a:ext cx="4990256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Military Blockers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080" y="4005064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Army Blockade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771" y="5400452"/>
            <a:ext cx="499025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Naval Blockade</a:t>
            </a:r>
          </a:p>
        </p:txBody>
      </p:sp>
      <p:sp>
        <p:nvSpPr>
          <p:cNvPr id="13" name="Oval 12"/>
          <p:cNvSpPr/>
          <p:nvPr/>
        </p:nvSpPr>
        <p:spPr>
          <a:xfrm>
            <a:off x="218232" y="130476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42000" y="1252724"/>
            <a:ext cx="2268845" cy="23562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libri" pitchFamily="34" charset="0"/>
              </a:rPr>
              <a:t>Bonus 1</a:t>
            </a: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11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What was this?</a:t>
            </a:r>
            <a:br>
              <a:rPr lang="en-GB" sz="2300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alibri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9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" y="5253314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435104" y="4005064"/>
            <a:ext cx="2268845" cy="23562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libri" pitchFamily="34" charset="0"/>
              </a:rPr>
              <a:t>Bonus 2</a:t>
            </a: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Name the major naval battle of WW1 </a:t>
            </a:r>
            <a:br>
              <a:rPr lang="en-GB" sz="2000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8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Clue = J</a:t>
            </a:r>
            <a:br>
              <a:rPr lang="en-GB" sz="2300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alibri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36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9128" y="260648"/>
            <a:ext cx="8064896" cy="1126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GB" sz="6600" dirty="0">
                <a:latin typeface="Calibri" pitchFamily="34" charset="0"/>
              </a:rPr>
            </a:br>
            <a:r>
              <a:rPr lang="en-GB" sz="6600" dirty="0">
                <a:latin typeface="Calibri" pitchFamily="34" charset="0"/>
              </a:rPr>
              <a:t>1.Britain blocked all German ports</a:t>
            </a:r>
          </a:p>
          <a:p>
            <a:pPr algn="ctr"/>
            <a:endParaRPr lang="en-GB" sz="6600" dirty="0">
              <a:latin typeface="Calibri" pitchFamily="34" charset="0"/>
            </a:endParaRPr>
          </a:p>
          <a:p>
            <a:r>
              <a:rPr lang="en-GB" sz="6600" dirty="0">
                <a:latin typeface="Calibri" pitchFamily="34" charset="0"/>
              </a:rPr>
              <a:t>2. Jutland </a:t>
            </a: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endParaRPr lang="en-GB" sz="6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32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688" y="158477"/>
            <a:ext cx="878497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alibri" pitchFamily="34" charset="0"/>
              </a:rPr>
              <a:t>34. What was the Ludendorff Offensive?</a:t>
            </a:r>
            <a:br>
              <a:rPr lang="en-GB" sz="2500" b="1" dirty="0">
                <a:latin typeface="Calibri" pitchFamily="34" charset="0"/>
              </a:rPr>
            </a:br>
            <a:endParaRPr lang="en-GB" sz="25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771" y="1268760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A final, successful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 British attack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15" y="2672916"/>
            <a:ext cx="4990256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A final, failed Germany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attack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080" y="4005064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A successful German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attack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771" y="5400452"/>
            <a:ext cx="499025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A final battle that 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left no clear winner</a:t>
            </a:r>
          </a:p>
        </p:txBody>
      </p:sp>
      <p:sp>
        <p:nvSpPr>
          <p:cNvPr id="13" name="Oval 12"/>
          <p:cNvSpPr/>
          <p:nvPr/>
        </p:nvSpPr>
        <p:spPr>
          <a:xfrm>
            <a:off x="218232" y="130476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42000" y="1252724"/>
            <a:ext cx="2268845" cy="372272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libri" pitchFamily="34" charset="0"/>
              </a:rPr>
              <a:t>Bonus 1</a:t>
            </a: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20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S</a:t>
            </a:r>
            <a:br>
              <a:rPr lang="en-GB" sz="20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R</a:t>
            </a:r>
            <a:br>
              <a:rPr lang="en-GB" sz="20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A</a:t>
            </a:r>
            <a:br>
              <a:rPr lang="en-GB" sz="20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I</a:t>
            </a:r>
            <a:br>
              <a:rPr lang="en-GB" sz="20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K</a:t>
            </a:r>
            <a:br>
              <a:rPr lang="en-GB" sz="20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E</a:t>
            </a:r>
            <a:br>
              <a:rPr lang="en-GB" sz="2000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2300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alibri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9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" y="2525778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20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9128" y="260648"/>
            <a:ext cx="8064896" cy="95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GB" sz="6600" dirty="0">
                <a:latin typeface="Calibri" pitchFamily="34" charset="0"/>
              </a:rPr>
            </a:br>
            <a:r>
              <a:rPr lang="en-GB" sz="6600" dirty="0">
                <a:latin typeface="Calibri" pitchFamily="34" charset="0"/>
              </a:rPr>
              <a:t> </a:t>
            </a:r>
            <a:br>
              <a:rPr lang="en-GB" sz="6600" dirty="0">
                <a:latin typeface="Calibri" pitchFamily="34" charset="0"/>
              </a:rPr>
            </a:br>
            <a:r>
              <a:rPr lang="en-GB" sz="8800" dirty="0">
                <a:latin typeface="Calibri" pitchFamily="34" charset="0"/>
              </a:rPr>
              <a:t>Kaiser</a:t>
            </a: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endParaRPr lang="en-GB" sz="6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50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688" y="158477"/>
            <a:ext cx="878497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alibri" pitchFamily="34" charset="0"/>
              </a:rPr>
              <a:t>35. Why did Germany and her allies</a:t>
            </a:r>
            <a:br>
              <a:rPr lang="en-GB" sz="3200" b="1" dirty="0">
                <a:latin typeface="Calibri" pitchFamily="34" charset="0"/>
              </a:rPr>
            </a:br>
            <a:r>
              <a:rPr lang="en-GB" sz="3200" b="1" dirty="0">
                <a:latin typeface="Calibri" pitchFamily="34" charset="0"/>
              </a:rPr>
              <a:t> lose the war?    (3)</a:t>
            </a:r>
            <a:br>
              <a:rPr lang="en-GB" sz="2500" b="1" dirty="0">
                <a:latin typeface="Calibri" pitchFamily="34" charset="0"/>
              </a:rPr>
            </a:br>
            <a:endParaRPr lang="en-GB" sz="25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771" y="1268760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Austria-Hungary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 was a weak ally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215" y="2672916"/>
            <a:ext cx="4990256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The Triple Entente had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 more resources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080" y="4005064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Had to fight a war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on two fronts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771" y="5400452"/>
            <a:ext cx="499025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Russia was a weak ally </a:t>
            </a:r>
          </a:p>
        </p:txBody>
      </p:sp>
      <p:sp>
        <p:nvSpPr>
          <p:cNvPr id="13" name="Oval 12"/>
          <p:cNvSpPr/>
          <p:nvPr/>
        </p:nvSpPr>
        <p:spPr>
          <a:xfrm>
            <a:off x="218232" y="130476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42000" y="1252724"/>
            <a:ext cx="2268845" cy="242830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libri" pitchFamily="34" charset="0"/>
              </a:rPr>
              <a:t>Bonus 1</a:t>
            </a:r>
            <a:br>
              <a:rPr lang="en-GB" sz="20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Give one example  how the war affected the German people</a:t>
            </a:r>
            <a:br>
              <a:rPr lang="en-GB" sz="2000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2300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alibri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9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" y="1121622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6" y="3856202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6" y="2523230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97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9128" y="260648"/>
            <a:ext cx="8064896" cy="1135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alibri" pitchFamily="34" charset="0"/>
              </a:rPr>
              <a:t>Starvation</a:t>
            </a:r>
            <a:br>
              <a:rPr lang="en-GB" sz="4800" dirty="0">
                <a:latin typeface="Calibri" pitchFamily="34" charset="0"/>
              </a:rPr>
            </a:br>
            <a:br>
              <a:rPr lang="en-GB" sz="4800" dirty="0">
                <a:latin typeface="Calibri" pitchFamily="34" charset="0"/>
              </a:rPr>
            </a:br>
            <a:r>
              <a:rPr lang="en-GB" sz="4800" dirty="0">
                <a:latin typeface="Calibri" pitchFamily="34" charset="0"/>
              </a:rPr>
              <a:t>Social Unrest</a:t>
            </a:r>
            <a:br>
              <a:rPr lang="en-GB" sz="4800" dirty="0">
                <a:latin typeface="Calibri" pitchFamily="34" charset="0"/>
              </a:rPr>
            </a:br>
            <a:br>
              <a:rPr lang="en-GB" sz="4800" dirty="0">
                <a:latin typeface="Calibri" pitchFamily="34" charset="0"/>
              </a:rPr>
            </a:br>
            <a:r>
              <a:rPr lang="en-GB" sz="4800" dirty="0">
                <a:latin typeface="Calibri" pitchFamily="34" charset="0"/>
              </a:rPr>
              <a:t>Growth in support for communism </a:t>
            </a:r>
            <a:br>
              <a:rPr lang="en-GB" sz="4800" dirty="0">
                <a:latin typeface="Calibri" pitchFamily="34" charset="0"/>
              </a:rPr>
            </a:br>
            <a:br>
              <a:rPr lang="en-GB" sz="4800" dirty="0">
                <a:latin typeface="Calibri" pitchFamily="34" charset="0"/>
              </a:rPr>
            </a:br>
            <a:r>
              <a:rPr lang="en-GB" sz="4800" dirty="0">
                <a:latin typeface="Calibri" pitchFamily="34" charset="0"/>
              </a:rPr>
              <a:t>Other?</a:t>
            </a: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endParaRPr lang="en-GB" sz="6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879" y="188640"/>
            <a:ext cx="878497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alibri" pitchFamily="34" charset="0"/>
              </a:rPr>
              <a:t>3: Which countries signed the Triple Alliance?</a:t>
            </a:r>
            <a:r>
              <a:rPr lang="en-GB" sz="2500" b="1" dirty="0">
                <a:latin typeface="Calibri" pitchFamily="34" charset="0"/>
              </a:rPr>
              <a:t> </a:t>
            </a:r>
            <a:br>
              <a:rPr lang="en-GB" sz="2500" b="1" dirty="0">
                <a:latin typeface="Calibri" pitchFamily="34" charset="0"/>
              </a:rPr>
            </a:br>
            <a:endParaRPr lang="en-GB" sz="25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771" y="1268760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Germany , Russia,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 Italy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8567" y="2636912"/>
            <a:ext cx="4990256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Austria –Hungary, 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Italy,  France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080" y="4005064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Russia, Britain,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France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771" y="5400452"/>
            <a:ext cx="499025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Austria-Hungary,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Germany, Italy</a:t>
            </a:r>
          </a:p>
        </p:txBody>
      </p:sp>
      <p:sp>
        <p:nvSpPr>
          <p:cNvPr id="13" name="Oval 12"/>
          <p:cNvSpPr/>
          <p:nvPr/>
        </p:nvSpPr>
        <p:spPr>
          <a:xfrm>
            <a:off x="218232" y="130476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44208" y="1252724"/>
            <a:ext cx="2268845" cy="23923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libri" pitchFamily="34" charset="0"/>
              </a:rPr>
              <a:t>Bonus 1</a:t>
            </a: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In what year was the Triple Alliance Signed?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9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" y="5162633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1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688" y="158477"/>
            <a:ext cx="878497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alibri" pitchFamily="34" charset="0"/>
              </a:rPr>
              <a:t>36. What happened to the German Kaiser </a:t>
            </a:r>
            <a:br>
              <a:rPr lang="en-GB" sz="3200" b="1" dirty="0">
                <a:latin typeface="Calibri" pitchFamily="34" charset="0"/>
              </a:rPr>
            </a:br>
            <a:r>
              <a:rPr lang="en-GB" sz="3200" b="1" dirty="0">
                <a:latin typeface="Calibri" pitchFamily="34" charset="0"/>
              </a:rPr>
              <a:t>at the end of the war?    </a:t>
            </a:r>
            <a:br>
              <a:rPr lang="en-GB" sz="2500" b="1" dirty="0">
                <a:latin typeface="Calibri" pitchFamily="34" charset="0"/>
              </a:rPr>
            </a:br>
            <a:endParaRPr lang="en-GB" sz="25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771" y="1268760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He was killed by his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own people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215" y="2672916"/>
            <a:ext cx="4990256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He was killed by the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British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080" y="4005064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He fled to Holland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771" y="5400452"/>
            <a:ext cx="499025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He stayed in Germany 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and signed the surrender </a:t>
            </a:r>
          </a:p>
        </p:txBody>
      </p:sp>
      <p:sp>
        <p:nvSpPr>
          <p:cNvPr id="13" name="Oval 12"/>
          <p:cNvSpPr/>
          <p:nvPr/>
        </p:nvSpPr>
        <p:spPr>
          <a:xfrm>
            <a:off x="218232" y="130476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42000" y="1252724"/>
            <a:ext cx="2268845" cy="242830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libri" pitchFamily="34" charset="0"/>
              </a:rPr>
              <a:t>Bonus 1</a:t>
            </a:r>
            <a:br>
              <a:rPr lang="en-GB" sz="20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Who took over the rule of Germany?</a:t>
            </a:r>
            <a:br>
              <a:rPr lang="en-GB" sz="2000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2300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alibri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9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6" y="3856202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7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9128" y="260648"/>
            <a:ext cx="8064896" cy="1092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GB" sz="6600" dirty="0">
                <a:latin typeface="Calibri" pitchFamily="34" charset="0"/>
              </a:rPr>
            </a:br>
            <a:r>
              <a:rPr lang="en-GB" sz="6600" dirty="0">
                <a:latin typeface="Calibri" pitchFamily="34" charset="0"/>
              </a:rPr>
              <a:t> </a:t>
            </a:r>
            <a:r>
              <a:rPr lang="en-GB" sz="8800" dirty="0">
                <a:latin typeface="Calibri" pitchFamily="34" charset="0"/>
              </a:rPr>
              <a:t>The Social Democrat Party</a:t>
            </a:r>
            <a:br>
              <a:rPr lang="en-GB" sz="88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endParaRPr lang="en-GB" sz="6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55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688" y="158477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alibri" pitchFamily="34" charset="0"/>
              </a:rPr>
              <a:t>37. Which country changed alliances</a:t>
            </a:r>
            <a:br>
              <a:rPr lang="en-GB" sz="3200" b="1" dirty="0">
                <a:latin typeface="Calibri" pitchFamily="34" charset="0"/>
              </a:rPr>
            </a:br>
            <a:r>
              <a:rPr lang="en-GB" sz="3200" b="1" dirty="0">
                <a:latin typeface="Calibri" pitchFamily="34" charset="0"/>
              </a:rPr>
              <a:t>during the war?</a:t>
            </a:r>
            <a:endParaRPr lang="en-GB" sz="25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771" y="1268760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Austria-Hungary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215" y="2672916"/>
            <a:ext cx="4990256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France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080" y="4005064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Italy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771" y="5400452"/>
            <a:ext cx="499025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Belgium</a:t>
            </a:r>
          </a:p>
        </p:txBody>
      </p:sp>
      <p:sp>
        <p:nvSpPr>
          <p:cNvPr id="13" name="Oval 12"/>
          <p:cNvSpPr/>
          <p:nvPr/>
        </p:nvSpPr>
        <p:spPr>
          <a:xfrm>
            <a:off x="218232" y="130476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42000" y="1252724"/>
            <a:ext cx="2268845" cy="242830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libri" pitchFamily="34" charset="0"/>
              </a:rPr>
              <a:t>Bonus 1</a:t>
            </a:r>
            <a:br>
              <a:rPr lang="en-GB" sz="20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Why did Italy change sides?</a:t>
            </a:r>
            <a:br>
              <a:rPr lang="en-GB" sz="2000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2300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alibri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9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6" y="3856202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90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9128" y="260648"/>
            <a:ext cx="8064896" cy="1218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alibri" pitchFamily="34" charset="0"/>
              </a:rPr>
              <a:t> </a:t>
            </a:r>
            <a:br>
              <a:rPr lang="en-GB" sz="5400" dirty="0">
                <a:latin typeface="Calibri" pitchFamily="34" charset="0"/>
              </a:rPr>
            </a:br>
            <a:r>
              <a:rPr lang="en-GB" sz="5400" dirty="0">
                <a:latin typeface="Calibri" pitchFamily="34" charset="0"/>
              </a:rPr>
              <a:t>Italy did not commit to fighting for the triple Alliance at the start if the war. It changed sides when it sat they were doing badly.</a:t>
            </a:r>
            <a:br>
              <a:rPr lang="en-GB" sz="88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endParaRPr lang="en-GB" sz="6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38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688" y="158477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alibri" pitchFamily="34" charset="0"/>
              </a:rPr>
              <a:t>38. How many people died during the war?</a:t>
            </a:r>
            <a:endParaRPr lang="en-GB" sz="25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771" y="1268760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Austria-Hungary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215" y="2672916"/>
            <a:ext cx="4990256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France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080" y="4005064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Italy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771" y="5400452"/>
            <a:ext cx="499025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Belgium</a:t>
            </a:r>
          </a:p>
        </p:txBody>
      </p:sp>
      <p:sp>
        <p:nvSpPr>
          <p:cNvPr id="13" name="Oval 12"/>
          <p:cNvSpPr/>
          <p:nvPr/>
        </p:nvSpPr>
        <p:spPr>
          <a:xfrm>
            <a:off x="218232" y="130476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42000" y="1252724"/>
            <a:ext cx="2268845" cy="242830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libri" pitchFamily="34" charset="0"/>
              </a:rPr>
              <a:t>Bonus 1</a:t>
            </a:r>
            <a:br>
              <a:rPr lang="en-GB" sz="20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Which country suffered the most deaths?</a:t>
            </a:r>
            <a:br>
              <a:rPr lang="en-GB" sz="2000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2300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alibri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9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6" y="3856202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61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60648"/>
            <a:ext cx="8064896" cy="1080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alibri" pitchFamily="34" charset="0"/>
              </a:rPr>
              <a:t> </a:t>
            </a:r>
            <a:br>
              <a:rPr lang="en-GB" sz="5400" dirty="0">
                <a:latin typeface="Calibri" pitchFamily="34" charset="0"/>
              </a:rPr>
            </a:br>
            <a:br>
              <a:rPr lang="en-GB" sz="5400" dirty="0">
                <a:latin typeface="Calibri" pitchFamily="34" charset="0"/>
              </a:rPr>
            </a:br>
            <a:br>
              <a:rPr lang="en-GB" sz="5400" dirty="0">
                <a:latin typeface="Calibri" pitchFamily="34" charset="0"/>
              </a:rPr>
            </a:br>
            <a:r>
              <a:rPr lang="en-GB" sz="7200" dirty="0">
                <a:latin typeface="Calibri" pitchFamily="34" charset="0"/>
              </a:rPr>
              <a:t>Russia?</a:t>
            </a:r>
            <a:br>
              <a:rPr lang="en-GB" sz="72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endParaRPr lang="en-GB" sz="6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94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688" y="158477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alibri" pitchFamily="34" charset="0"/>
              </a:rPr>
              <a:t>39. Peace was offered to Germany based on this man’s idea. What were his ideas called? </a:t>
            </a:r>
            <a:endParaRPr lang="en-GB" sz="25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771" y="1268760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10 Commandments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215" y="2672916"/>
            <a:ext cx="4990256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12 Statements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080" y="4005064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13 Requirements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771" y="5400452"/>
            <a:ext cx="499025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14 Points</a:t>
            </a:r>
          </a:p>
        </p:txBody>
      </p:sp>
      <p:sp>
        <p:nvSpPr>
          <p:cNvPr id="13" name="Oval 12"/>
          <p:cNvSpPr/>
          <p:nvPr/>
        </p:nvSpPr>
        <p:spPr>
          <a:xfrm>
            <a:off x="218232" y="130476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00192" y="3940920"/>
            <a:ext cx="2268845" cy="242830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libri" pitchFamily="34" charset="0"/>
              </a:rPr>
              <a:t>Bonus 1</a:t>
            </a:r>
            <a:br>
              <a:rPr lang="en-GB" sz="20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Who is this?</a:t>
            </a:r>
            <a:br>
              <a:rPr lang="en-GB" sz="2000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2300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alibri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9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4" y="5253314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5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60648"/>
            <a:ext cx="8064896" cy="1080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alibri" pitchFamily="34" charset="0"/>
              </a:rPr>
              <a:t> </a:t>
            </a:r>
            <a:br>
              <a:rPr lang="en-GB" sz="5400" dirty="0">
                <a:latin typeface="Calibri" pitchFamily="34" charset="0"/>
              </a:rPr>
            </a:br>
            <a:br>
              <a:rPr lang="en-GB" sz="5400" dirty="0">
                <a:latin typeface="Calibri" pitchFamily="34" charset="0"/>
              </a:rPr>
            </a:br>
            <a:br>
              <a:rPr lang="en-GB" sz="5400" dirty="0">
                <a:latin typeface="Calibri" pitchFamily="34" charset="0"/>
              </a:rPr>
            </a:br>
            <a:r>
              <a:rPr lang="en-GB" sz="7200" dirty="0">
                <a:latin typeface="Calibri" pitchFamily="34" charset="0"/>
              </a:rPr>
              <a:t>Woodrow Wilson</a:t>
            </a:r>
            <a:br>
              <a:rPr lang="en-GB" sz="72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endParaRPr lang="en-GB" sz="6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37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688" y="158477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alibri" pitchFamily="34" charset="0"/>
              </a:rPr>
              <a:t>40. Which countries decided what would happen to Germany after the war? </a:t>
            </a:r>
            <a:endParaRPr lang="en-GB" sz="25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771" y="1268760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Britain, France, USA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 and Italy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215" y="2672916"/>
            <a:ext cx="4990256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Britain, Germany,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 France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0080" y="4005064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Russia, Britain and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France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00079" y="5400452"/>
            <a:ext cx="4933947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USA, Britain, Russia</a:t>
            </a: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And France</a:t>
            </a:r>
          </a:p>
        </p:txBody>
      </p:sp>
      <p:sp>
        <p:nvSpPr>
          <p:cNvPr id="13" name="Oval 12"/>
          <p:cNvSpPr/>
          <p:nvPr/>
        </p:nvSpPr>
        <p:spPr>
          <a:xfrm>
            <a:off x="218232" y="130476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00192" y="2672916"/>
            <a:ext cx="2268845" cy="242830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2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libri" pitchFamily="34" charset="0"/>
              </a:rPr>
              <a:t>Bonus 1</a:t>
            </a:r>
            <a:br>
              <a:rPr lang="en-GB" sz="20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What was the name of the treaty that punished Germany</a:t>
            </a:r>
            <a:br>
              <a:rPr lang="en-GB" sz="20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after the war?</a:t>
            </a:r>
            <a:br>
              <a:rPr lang="en-GB" sz="2000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2300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alibri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9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4" y="1121622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06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60648"/>
            <a:ext cx="8064896" cy="1107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alibri" pitchFamily="34" charset="0"/>
              </a:rPr>
              <a:t> </a:t>
            </a:r>
            <a:br>
              <a:rPr lang="en-GB" sz="5400" dirty="0">
                <a:latin typeface="Calibri" pitchFamily="34" charset="0"/>
              </a:rPr>
            </a:br>
            <a:br>
              <a:rPr lang="en-GB" sz="5400" dirty="0">
                <a:latin typeface="Calibri" pitchFamily="34" charset="0"/>
              </a:rPr>
            </a:br>
            <a:r>
              <a:rPr lang="en-GB" sz="7200" dirty="0">
                <a:latin typeface="Calibri" pitchFamily="34" charset="0"/>
              </a:rPr>
              <a:t>The Treaty of Versailles</a:t>
            </a:r>
            <a:br>
              <a:rPr lang="en-GB" sz="72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endParaRPr lang="en-GB" sz="6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36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7064" y="246101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alibri" pitchFamily="34" charset="0"/>
              </a:rPr>
              <a:t>1882</a:t>
            </a:r>
          </a:p>
        </p:txBody>
      </p:sp>
    </p:spTree>
    <p:extLst>
      <p:ext uri="{BB962C8B-B14F-4D97-AF65-F5344CB8AC3E}">
        <p14:creationId xmlns:p14="http://schemas.microsoft.com/office/powerpoint/2010/main" val="304581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7064" y="764703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atin typeface="Calibri Light" pitchFamily="34" charset="0"/>
              </a:rPr>
              <a:t>End Of Round 4</a:t>
            </a:r>
            <a:br>
              <a:rPr lang="en-GB" sz="7200" dirty="0">
                <a:latin typeface="Calibri Light" pitchFamily="34" charset="0"/>
              </a:rPr>
            </a:br>
            <a:r>
              <a:rPr lang="en-GB" sz="6000" dirty="0">
                <a:latin typeface="Calibri Light" pitchFamily="34" charset="0"/>
              </a:rPr>
              <a:t>The team with the lowest score can steal a player from any other team.</a:t>
            </a:r>
          </a:p>
        </p:txBody>
      </p:sp>
    </p:spTree>
    <p:extLst>
      <p:ext uri="{BB962C8B-B14F-4D97-AF65-F5344CB8AC3E}">
        <p14:creationId xmlns:p14="http://schemas.microsoft.com/office/powerpoint/2010/main" val="281384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02359"/>
            <a:ext cx="806489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atin typeface="Calibri Light" pitchFamily="34" charset="0"/>
              </a:rPr>
              <a:t>Round 5</a:t>
            </a:r>
          </a:p>
          <a:p>
            <a:pPr algn="ctr"/>
            <a:br>
              <a:rPr lang="en-GB" sz="7200" b="1" dirty="0">
                <a:latin typeface="Calibri Light" pitchFamily="34" charset="0"/>
              </a:rPr>
            </a:br>
            <a:br>
              <a:rPr lang="en-GB" sz="7200" b="1" dirty="0">
                <a:latin typeface="Calibri Light" pitchFamily="34" charset="0"/>
              </a:rPr>
            </a:br>
            <a:br>
              <a:rPr lang="en-GB" sz="7200" b="1" dirty="0">
                <a:latin typeface="Calibri Light" pitchFamily="34" charset="0"/>
              </a:rPr>
            </a:br>
            <a:br>
              <a:rPr lang="en-GB" sz="7200" dirty="0">
                <a:latin typeface="Calibri Light" pitchFamily="34" charset="0"/>
              </a:rPr>
            </a:br>
            <a:r>
              <a:rPr lang="en-GB" sz="6000" dirty="0">
                <a:latin typeface="Calibri Light" pitchFamily="34" charset="0"/>
              </a:rPr>
              <a:t>Pictures </a:t>
            </a:r>
          </a:p>
        </p:txBody>
      </p:sp>
      <p:pic>
        <p:nvPicPr>
          <p:cNvPr id="6146" name="Picture 2" descr="https://c2.staticflickr.com/8/7223/7239016106_b6905d7506_z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" r="-4472" b="9930"/>
          <a:stretch/>
        </p:blipFill>
        <p:spPr bwMode="auto">
          <a:xfrm>
            <a:off x="2915816" y="1556791"/>
            <a:ext cx="3528392" cy="420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41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2.staticflickr.com/8/7223/7239016106_b6905d7506_z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" r="-4472" b="9930"/>
          <a:stretch/>
        </p:blipFill>
        <p:spPr bwMode="auto">
          <a:xfrm rot="21218598">
            <a:off x="2995511" y="2914210"/>
            <a:ext cx="1521534" cy="1812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encrypted-tbn2.gstatic.com/images?q=tbn:ANd9GcSKv4NYWoB4hr_EIfNaikdoDqQFQUvAmau44CbZMBnG9qpl4yrP-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7702">
            <a:off x="7430488" y="346508"/>
            <a:ext cx="1534044" cy="1958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aiser Wilhelm I. 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5965">
            <a:off x="658043" y="2732171"/>
            <a:ext cx="1282995" cy="1767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data:image/jpeg;base64,/9j/4AAQSkZJRgABAQAAAQABAAD/2wCEAAkGBxQTEhUUEhQVFBQXGBgXFxcVGBwYGBccFxccFxcYFxccHCggHBwlHBwcITEhJSkrLi4uHB8zODMsNygtLisBCgoKBQUFDgUFDisZExkrKysrKysrKysrKysrKysrKysrKysrKysrKysrKysrKysrKysrKysrKysrKysrKysrK//AABEIAQwAvAMBIgACEQEDEQH/xAAcAAABBQEBAQAAAAAAAAAAAAADAQIEBQYHAAj/xAA8EAABAwIEAwYFBAEDAgcAAAABAAIRAyEEBRIxBkFREyJhcYGRMqGx0fBCUsHhFCNi8QdyJTNDgpKisv/EABQBAQAAAAAAAAAAAAAAAAAAAAD/xAAUEQEAAAAAAAAAAAAAAAAAAAAA/9oADAMBAAIRAxEAPwDXOrElHY5VzayMa5hBNFVOGI3/AD8sq3/I8041/p/SCca6Y/EKEKqR1RBIdVTO0UcuXg5AcuStKDKVj0By9ML1ExWY02Wc9rT0JE+26rauf0R/6g9j9kF06qor3KkqcTUeTnO/7Wu+sAIJ4hpk7P8AYfdBflyUOVPh85pO/VB/3Aj62VoyoCgOCklNDkqAjKnRGFRAaEanTQPCI1eZTRmU0BaBUrSmUKaLVpm3kgyrHpdaiConakB9adrUUvTg9BKD08OUdqKCgcSouNzKnS+N4B6bn2F/VUeecShssonU/YuGw8up8dvNZKrXcSSXb79T5k3KDW43iqP/AC2iP3PP8D7qkq5rVqu0hz3k/pZMewsqXtRNgr3hfMGs7RvaNpVHthlR4BDTfrab2myCux2HqsjWxzOkg38uRVZUrEcifP7Lb1WUaeBeypiRWrBwcwCXAEkCA69okkzuYAWUfWHNBCbjXc1Lo4mUM4hnNJrpnYwglmvBurHA5u5nwukftNx/SqGvBEEgoVWmW3bcIN7gc8Y+JOk9Dt6FWVbMGM+JwH19AuWtxbgpFDGkm49UG4q8TgHuMLvMx8lc5JnLax0xpd0K55TrKyy7E6HtcORn89EHTaYlSabFHwLg5ocNiAfdT2sQPphLUcntpp4pjmg5w16e1yA1GaUBUQBAKIHwgktWS4mz+SaNI22e4f8A5Hh1+25uKM7LG9lTMPcO8R+lv3KxNSqAICAz6sbKK+sSYCA+qTYI1OGi6A1NsBLCB/lDkm/5CCYx0fn0SuDeZUIVCdgU13igkObR5lDdh6f6XFMawdEUNHRADQRsZRG4lw3TtASdkECf5APJEZXCa1g6J7qIQSaWJVjhq6ortKsMJVBQdL4MzOR2Z33H2W3orlnClbTWYfGPddRoOQSmlGY2UBiJrhBysJ7Uxt04IHkoWNxQYxzj+kT59AiKr4nMYd0dR9UGIxmJLnFzjLnGSVDe9OqOQ5CB4OkSgyXHwTatRPp7ICsARWhBBTw5BsqVOnhaFCoaTK3al06zyaGkgC4FnC+573IAIXHWTMoua+nZrxOiZLfA899gfFVmW8RVabRTGktBlupmpzSP2mRH8IeLxIqODnio+3e1vDZN9oaYF9kFaERpTmUXOJ0tFrnwHmSgwgOF6R1HutXk+CwTsDjNQJxLMO6qx73WBZfSxot0EmTdGGZvpYZuHbgzh3vaC6u9oJrMInT36caTIO9ohBjwngIdff1SNd4oClqDBY4RsUdrk7s9dgCYPIWHhPVBsOCqBqVG9BcrqlFix/AuUGlTDnTLvktpSCA7QvPpk83ehTmtRRCDklJGCC1KCgO0KNmeH7Sk9vVp94sjNcigoOS1WEb7qOQtPxVlJZUNRoljjNuR8Vm3oGMZzRAV6u0tI9j6pC5A6U+Iixvt4+SBPRKHHqUEkBwvHqbfVIXk85Phf6IDUUPMRKBGvM8/oi165cbNDfKb+J5eyZCSEHg4neFJdjKunR2tTR+zW7RvPwTp38FGCKGoGXJ3RmNKYG3Wl4Z4aqYk6j3KIMOqRvG7WD9R8dhz6EKvB4Sq5pcGEgWke5/PFWnDDanbimC7s6j2GpTEDVodqBM9F03DZRTYwNYNLWiAJ+s853KpzloZiKbo2IM9ZP5ZBtcNTtFlOp25boWFpBSWsvdAVjPVFpiyQIoA6IOOApQEIJwcgIEamo4UhlggWrSDhDhIPJZXPeFabWuq0yW6QXRvtda1qWrSDmkESCII8EHJccdZGj9oJPmgClHitDnmWig4tbse8PAGwHoqOoEEclJK85KxqBzGorWIuHog7uDf/a4/QFE0XtJ9I+qCMWojWq0wWUVKpgCPNbLJeAGug1XnyFkHPKdAlXmV8L4ivGimY/c7ut85O/pK6vl/D+EoXbTbI2cbn3Ks6BY890g+CDGZJ/09osh2IPbO/aLU/Xm/1gdQVpzT0mwAaAAALCB+kAbQrQ0oTH0QUEEGB4bfZV+KbL2kb6h06qxxW28W6bdbKvxLhqZyMtj+0GrwospjQomDKsWoBgJXevsnwkLUHFdSeCowcpLEBaakNQqYUhiB4R2BACkUigrs9yplWm4uHea0lpFiLfNcwxDLrpPEGPqMhrYAcDJP0WJr0QJQU4p+Ck4dg5ojxCQOQTadNsItOmAZhQqdRa/hjJf8gXQV1HMHN+GFZUeI64EavYJeKcpGHb3QfNZnDUnPMX9/qg1lDNHvPeJPr9locqxE3m/nf5rG5UwMqNZUa0DVBc7tO6OZ7jpt0hanEYJ1AMeWOY17Q4NcdbYt8NSBpNxZ457oNPhcwOzv4kfPZWG9wqbKzNwN9vsruiz5IK/HWcZ25+38qDVoHW1xad7Rzi5J+St8VgtRufqn4rFNawQNjpt5wgLhX7SInaefkrNj1iM5y/8A8Swzmk7EzO4aLfVbZosgeHJ0HkmNRQB5oOFMKk0iogCM0oLBjkZiiUijsegkNcj0lFCOxBW8TUS+g6N23H8rJ18NqW+r05Y4f7T9FkGM6oK5jAAWuFvy4UN9FoswH5K3dSCczBT4IKnDYIkrrHAWHAZssCyjC6ZwKw6fRA7OcnFVpBuYMT+fl1zpmBdRqHUy4m9/cQV2p1EFVmPy5rtwEGVyrMqTiC6hT1CLm8xzLTv6raU8R2oved53P2+iohgtBsAfMBWmFqnp7IJmHwDG3a0BTOwS4Zlp6p7qkII1Wlcc7rnXGeMr0MQaYlrNxGz5O58l0cVJIPiuf8Y5m3E1CWAFoJa13WNygPjOIW6cJUEGtBYQdw2RJ+ULoAuJ6rhuHIdiWgGQ2B/JXcqPwjyj2QOa1Pb+XTWbpz2z/SDhTWozAmhEpoHtKJSKaBKKxqCUxyOxyrqtYNBJMAdVlc54jL5ZSMN5nmUFzxFxOGTTowXc3cgqvA4mWg8zv/KzRKscsrWhBoqTBupEWUKi9SqZmyA2Awut3guo8PYTQ0QOXJcdoZsaFUh1xyha/KePA2mTEuFmtkSfc7IOi1mkFUePxul+k87hUGX8X4pzyKlB2k3Dg4EQduil4lr6oL/1TIHQCwCC5YQQp2HohZzKcUdnLT0dkE1lgomMqdE/tECoLygBjKgZRqOJsGOPs0rjuZ4oubJsALAWhbr/AKi5z2eHcwHvPt6c1yJ+Mc8wdkF/w04dvTB5uA97LvTBK+ecmraarD0cD813yhVKCeCkJjdCY+Ujqvgfz1QcTapDAo7EbWgOCELE4ttNpc4wB+WUfFYtrGlzjAHz8FjMyzB1Z0us3k3oglZvnDqxgd1nIdfEqtSBelA5oUzBGCojSjU3wQUGhwt1aMgBU+Ef0RMTi37MElAXMsOH3hQ8ZlZphhje6R3but3R4Tf3VphMJigL0y5tv1tMeRJQbvKWE02FwvpG6tG1gsnllLMAe65vlUeHDy2J91Y1KGONj2E9biJ6lBo6OCae8LeSsKLY3WPyWtiab9NYNIndpMLX06sjxQGN0DF1g0EnolfUgXWK4yz/AEtLQUGG46zPtapHIWWZw7U/FVS5xJ53S0RZBNwroK7zleJ1U2O6safdoK4DSddde4KzAVKLWfqphoPkRIPtZBsabk57x1j1H8qI1/jZeq3KDjzXL1aoACSYA3KYQs/neNLiWD4Rv4kIImaY81Xf7RsP5Kgp6SECheckBXnFA9qdKa1OKCbgcVFlasqyFmdcGyt8vxIdY7hBZ03u5QfNWFKjiTdug+FzCFhWArS5SQIlALKMXiWmHBgHOBf5rU0ariBPmhtotdcKdRYAECDaUalUjdCq1g1ZfiHiVtMG/wCeCCz4hzxrGkSuT51mZqv8OSbmecPqk3MKsQeAUkBAp7qSEDmbrYcLZl2OKAce64NYf/iIPv8AVZPDslwHipj6vfJHUx6GyDulAp1VhnaVmOF+JG1dLH2f8j/a1YbPIFBxglVGa5Zql7Pi5j939qzqG6UFBjSmFaPM8s195nx9P3f2s+9kHogYEjt05McgMxK8prShuKDxKWm8gyN0iQIL7BZtaDurnCZwBzWLCI1x6oOn5fn4G5U2txSxou4LkwqnqUjnE7mUG1zrjHVIp38Tt/ayGJruedTjJ8f4QgV4oPBKkAXggJRF1Iag0QjM3QTMC3vE/tBPtsmsRKNqZP7jHtf6whUt/JBZYKqQ4EbgiPddcoVCGjf89FzDhrL3VqzGjYEOcegBn57LqzhFoPsfsg488pzHWUZz00VEE2VVZvgw7vggO5+P9qQ+vCr8TiC7yQVJCZElS8Qwb81GiECuKaQvBOCBkLwTwF4MQeDU+F6EsIPBe5pWhe0oPQlCcAlDUHoXoSryAtIKTh6JJAHNBpCwUinULQSPJBIxZFmt2Fvv8/og0GzYf8ppNo8B9z9Ve8NYOf8AVdZo+H7oN/wZlgo0rxrdBcf49PutBicM1xEgbR+WVXkOJDhIMrQ0qYIlB8+ucm6k15QatSECV6koJStC9UCCO7qo+m8Ot4lOqkzI8kfHNs35oIYKVLpXpQeTwmtRAEHoXmpzQrLBZfNM19OtlN4FVk6e6RIdqFwJtbqEFWDdOaVNxuWOpMa98DX8A5loAl3gJMX3v0UMBA5KkaE8IE0pQ1KE4NuEBWCL9ETTYDp9ZkrzB8r+vL7qThMK55DWi5+XiUC4DAmtUDBt+o/wrzPcUGBtFlhz/PzZSqIp4an3bmJJ6nmsq7EF7y47koOicKYmGi63GHfLRb891zDhrEXA9PXqujYSp3B3o/PNBwqqVDcZKNiHptNqDzQm1AjQhuQJh8H+o+yiZg64V1gmyzyKps1ZBQRSV4BNBRaRE32QK1qe0LRcXPwJ7E4Bj6Y0HtA8k3tp+JxvvJFjZZ4FBaYfI6r6XbU29oySHaDLmEcnM32MyJstDwjQIFVgc2XBpNwR3SWuB8BqBnoh8PYyjhqf+rWAc+D2dEBzhElvaOFtV9ibepAt6GJFUV6wpDS1nedqh9RpuWu0WEtBN5OyDOcVEV3tqs1uBGgSP2kxpAsLEO6kvPRU2JwVSnHaMczVcB1nEddJuB4wui5Li6JIFItoVCLNe0AmZLSHT/qe8kclgs1p1RWqDESawdDy7r4ctMbRaIhBAAT4SpCUHkrN0OUtMEuAAmbe4hBYYVmqIBN4va/UrY5Hg20xJEuduf4WUyjDtfUawvdpHeOgwS1t3LdseNAJ3gT4mLoKLjN7Q1obaVlaBU7iHGGpU8FDoNQX2TVoIXT8sxQ7MbrleCEELbYHEHQ2BPr/AEg5Q65R2hDY1Eag85NhOK8Sgk5Y67h4Sq7Om39VNy50PHjZCztmwQURTmlIU5oQG1LwKa1PCBQV0bI6lOn2WEfU01arC57ABpl4ux3RxbsPDlInnLXwQRuDb+E5tQzqk6p1apvMzM9ZvKCdj6gLyA0tA7uknVpj4hPMapPhKbXxb36dbi7SNLS65AkkDVuQJMSbclHq1y5znOuXEuJ6kmSfdNDkBJSFeCtcmyKpiDLRpYN3us0fcoKyjSLiA0Ek7ACSVuuHOGOyipVgvOzRs0ePUq0ybJ6dERSEn9VQjvH/ALegV1hacCEHPm4YUsaQ2wY6BHIFgcR81ZZliOzYSLSP+VCYC7F1nTbUf/tt8lDz3E6nQNkFQG6nEqwwtFDw1Kyn0wgkYdsK+ww7o3VJh2T7q5oM7o39EHPSU5pTX8kpQeJTC5eJXggLRMOB8vqlzgy70TTv+dUzHnvIKdwTmpqcED2lPBQ0oQOXgU2V6UBAU9BlOBQaHhbB0qtSKkmLhvIrolGk0sAsAPhaBDR4R/K5RlNcsqsLd5C6rhh8XqfkgnU6ogH0RhUVdTMW6KZFvzog57gHFtIuPxPl59dvKyrXN1Oup9R/dj8tZRKYugk0mWRmptNqcEE3DFXeHMNAj6/wqSnb6+wVnQdbYI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204" name="Picture 12" descr="http://upload.wikimedia.org/wikipedia/commons/1/11/Manfred_von_Richthof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4679">
            <a:off x="7451557" y="4904727"/>
            <a:ext cx="1180379" cy="1681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4" descr="data:image/jpeg;base64,/9j/4AAQSkZJRgABAQAAAQABAAD/2wCEAAkGBxQSEhUUEBIUFRUUFRQVFRUUFBUXFhQVFRQWGBQXFRQYHCggGBolHBUUITEhJSkrLi4uFx8zODMsNygtLisBCgoKDg0OGxAQGCwcHCQsLCwsLCwsLCwsLCwsLCwsLCwsLCwsLCwsLCwsLCwsLCwsLCwsLCwsLCwsLCwsLCwsLP/AABEIAQkAvgMBIgACEQEDEQH/xAAcAAAABwEBAAAAAAAAAAAAAAAAAQIDBAUGBwj/xABAEAABBAAEAwYDBgUCBAcAAAABAAIDEQQSITEFQVEGEyJhcYEykaEHQlJisdEUI3LB8DOCFcLh8TRDY2SSorL/xAAZAQADAQEBAAAAAAAAAAAAAAAAAQMCBAX/xAAmEQACAgICAgEEAwEAAAAAAAAAAQIRAyESMUFRBBMicZEUMuFh/9oADAMBAAIRAxEAPwDm5CVySUpWIiSg1HaK0AKSCjtEUAKtEUVIEJAHaBKSEEmNCySkhHaCwaQZRE+aTaItQMDik50ZTbkwHMyIlNuKSCkA6Eu0y207Gy0xCmhPtKDY0oNSEPRkc0+0hRaTrQgLILikkpJRqpkGZESkowgBVoWk2ggBSO0lGAkCFBG2F1/C710/wLQ8L4Y2OMyzZbGpaSPC3lQ6lSez3B34x7i05GXoAOS5p5vR0Qx+zPSYet6zEaAGwCOrgpLeFjIHPky5hq0MsDkKcTRvyK6PF9n0YBPeOLiK1DaHoKWe4twGTDhwa4u3sDavNuylzZTgjA41pZ8Lw8DnkI/vuorOIXo8V5j9lMx8dOdTSOoo1uqqTDk7Aq0ZE3Es2m9Rsg5qrY4nCxRqr9E/h8WXCjuPqtpmWh0owE21yWHJmRwp+FMJ+JAmSg5JtILkppSMi41JAUaNSSUwKm0LRFJJVRCiiCK0EAGCiJRUgkArMpvCXN7wZq02B81BTRBDwdeW2nz8lPJ1RuC2bOVxNsHiusxI0J5ey6b2O4aIcOw5aLgCfcLnPZiAySMDhodSBe3XzXYsOAGgDkAPouNdnX4HSLVfxPhzZBRA/v8ANWBOiI7LbVmFo5d2g7HuJJjHUaLFYngU8RpzHb7jal3HHurmqCZocbIUuTjopxUjnXCuDk2Xg+hVdxzg7YzmYK/v1XS8RENaCxfaU/3tOM3ZmUVRjCjaUCNSOhQpdiejnFgqTA9RgnowmKiUShaaCU0oMtD7Xpxr1HtOMK0IiWklGUVrYggEpJtGgA7RFESk2kAoFOzyDM3LYIAsne99EyE/wrD95KcwsA+yll6KYzffZ/Nb87zrt7ea6nA4LnnZ6NsZAYwDSz1XQcINASuSPZ1PolUkkUouPxbmCo2Zyfl81meJcWxzRbYG1/UP3WnJIyotlvxRvNUZNnRV7e0eIfpNC1vof+qVHxAfEQRXkoT2y0UTMXGA067hc57RyalbLiPHomsJc72G6wHGeNxyfCw1e61jTuzE3ooM3iKUCm+8BcatGu5dHKxwOT0b1HJTjXJiJHeIxIo+ZHaYmSmuT7HBQWOT2ZBmhslEjcESoICFoWjQASCUitIAiuq4XsTA6BjoXFr6GZzrIcas2Fypy7RguN5WwMZHYMUZs/mAs0ubO+jowKyJwnC5JRGNaq3Hy6eS30Q09lQTYUMmbJ+MD2ryV3E8dVzw0y8+iNjJJaIgaC883mmtHU8z6LH8cw+LMjQ+WmkjMWbAfeGvzvbyW2mmDRazXG8SXWGokwimYbGxyCYtjeXNzDUjktVjMHeGLgNR+ye4FwQF+Z++61WMwoMTmDalmrNt0zhXAGOllNgEjNWf4RXIHXVFxTicpzjIMjTQ8NEjzHVInkdhsVI0bE8+YKk4zEh7fhsqq9kmZOrJdW/JKS5m0a9Ugroj0c7CpAlEhlWhC2uSrTbUoJgKaU61yZCeCBC3FJRlJVDApGiQKACJQRWjSAMBdb7GwNxeFie1+WSAd27zDfhBHpS5KFoOxHGpMNiWhhtshDHNOxsij6qWWNotilTOx8SdcQLvC5u+2ibwWJzNB6hJ4riB3Ts7asfED/lKs4VPQAJ9FxS7OqJZTPLtAUw/BBtudyUzC0dVH4ni2UQ40Emasa4Ni80jr0aAfJHP2xwuZ0cczHvF2BZArfUBVf8AxmFlj6AbrG43jp8YiaxjHeE5WgWOeoG6a6ozq7ZRdreJRzT5o+gUVmLpiRi+HtrNGb11Hl7+yiHVum6tFKiMnuxl7rJRFJiPXqlFXXRJibSklKtaEGEEAUCgA2lPApgJwIAfRAIAoKhMCCBKFoAFIkCURKQB5lM4JJWIiP8A6jP/ANBV5KseBx/zGyFuZsbmuIG515Kc3SKQVyR2zj9uw7gOY+Sy/DsY4t1qxe/PXqtHhMfDioqjfdii3Zzeoc3cLDYuR8EpZrv4aG4vouBo7S/dxt7Qa+Sz/EeNOcTmNaaCqH/VTsVIXtAa4g+lG+g1Wdn4c5j/ABnSwN97P6UiP/RMblxFg2Tm/T0VPxHEEDK1rtedc6W8i4KweIVtpZ+uqpuLWH5fDZFjQedemi1GSvQq9mOPECGhpG3M7/8AZQe/19VbcQwrS3NZurA8lRTDVdEaZCWiU2QJy1HijpO2qowHaMFJSgmIMJxNJRQAAl2mqRhAEsIWhSOlsmEEopKQXJWApybtBzkQSs0kEtz2YwL2YcPaGudIc2U18N1uR8liYoy9waNyaXUOEsDmtDPA0ZW3YDjlAsgdN1xfMm1GkdXxo27IU+ADY+9IkZL3haC0kFoaLdq0E162FD4ljJ5GtLgJXN+FwpsldCAcr/bXyWnxBa0saJ2DRxAnPx5nbZgNDpuok+CabLo3Rl2zhqx/LRwsH3C445Wts63G9GTZxd9Xs7Yaa3WyvcM7v4xnrwnOR5t1F+QVVxrBlpGYUbprwKIPIanryOnookGPI5+KjTts3I23kfIroTU1aISXF7LrHcQc0E1pYIHPyv6FZDieMe5+YmySDp0N37qRPxxzxkIp1kWdmgDeuZVHicVZFbDS+oH+FVhCicpFhNM0tAJFgbX5KnfHbvIJD3Ep2PQK8Y0Sk7AQggSjWzISO0SNAgwULSUEwFWjSULQBZQQl7msaPE9wa29NXGhry1KvIuBxscGTySGQkjuoo/FYNVbv22Vp2X4WwRiQta6Q57a5wzNaPgLG7fi13V7ge8d8bpGNa0uBkbY+HSnPHlQ16Lgz/K+7jHo6MeBVbKXD9kc3w4OQ+cmIa01/SOaZ4h2NJLskErC0DwB4fnNm8rjdVpv0Wgjme51MlvoQw8zlu2u/E4HpooPEMdiXAtEuZpOodG6nVdHMDpsNPdTjn3tv9lPpekg+AdisPEzvMY5j3n4YnSNaG8wDW7uqVFhsLGJJTw0GKPVzhIx4AurDXEEqjj4hjIrETGDmS2B+up1s+h1UTiD8ZiabiZQGc2vkZE0jTldroeXkv8ATH0UjZYLtLwyRuQRRx3tmjDB5HO39083gWGif3smIYxjgayP8Vneg6xWg81zDiGFiY2mzMklc4U2I3ExoBvM4gZifJaP7OMfkkdHla2fdpewOzNG4aD8JHknHGsj7Myk4K0aWWSd8pEWDmngDGNa58YbmoGz4q69FJg4bMz/AEhPATux7S+MeRGoC3HDMQ948Z10VkxicvhQ90Zj8qT8HIuJ8Plc0tMTLFgOZMA2j+Njr96WbxvDI42uJxAdI6g2NgsA6eIny1Xa+NYCKVpbJG1wIrUa+zhra55xXss6NpGDIbvYdq7X83NY/izj/V2b/kQf9tHOeKxUebmu+E8xWlHy6KoxTCw0RS1/HMPJ3VSMc2QEDxCg7bUOHPyWf49GBkbduDAD6gLcG1pmZJVaKyGTqVIY3NsR7mlBkSQrkyxEDi3MGkt6gafNJtO4Lj08TCxkngcAC1wBGnkVBEhJ1O6BUSS5Fabl0rW9ElsvVAD9owUhpRpgKtBJtKtMR1XtB2WnYXyRkPDXFrQWnbTQNqq1r2VREMUH9y0OjdbcwDnVyDRrsNQfddLdjfGzLZ7x1kHmLy/2VZOwNmEzhZcZzVDX+bCxv0Gi8a0ehbMVPHiI9KdReWDI57tGyOadQerXFUkvHcSxocJJg0uLd3VdA1Z50usxM0h0q5ZHOrybO4X7u/RYjFYPPF3QB0khcBvRdhnj/lWoSje0G2ZvHOxD4pu8klJheGPDnu2eDQI/zdVrODDK8lwBblLeYcDlv3p7D81vZIiX4vnYjfICN+7jgkH0c9Z+XDkOMdCjIGfPvYq9KDfkFWGTwtCcSFwmFrXkflDmOoeFuxNbOonXTUByTNOTJoS2SM2xw3Y9ppzb3Lel8lJ4Y8NMeYAhshjdmseGQB2p6eKUKv4q2pA67Jb4iOb4nGOT500+iorcrFqtnZ+xXaNuLiB2kbQkb0d19DuFrGy0L3NbLzjwviUsB76F4ZI27HJ43LHNO4OtedrrnYrtvDjgGuIjnAFxud8XUxn7w8twu2E+S32cU8fB6NcIiWnPudfRVcmHIvRXDNUJmWqpkHG0Zqfh7Hgh7Q4cwRYXOO1/YQm34MZiNXRalx82Hn6LrU0d+SZeQwdL36lDSZqNpHmGSIgmwQRuCCCD5gppzV2ntd2RZjQX4duWdovNs2SvuuHX83kuOYhhBLXCiDRB5Ebqco0VjKxljbNJUkZaaISUb5CdzayMIlKbaQpfD5Q14JFjmOoKAExycqThT8rmW7w6OsjyrkombVCdg0OBKSAjBTEegYgHSx0NmtN9Lc46D2KrjKZJYmHYZibP/uAf+VM8A4yx7pdQDGRQNA6F5dz5HT3ULD44d+zYAwvfmu8vikvyBNj5Lw3Bo9A0kbycrhyZPIfQxkNr3csjiiWNmeRrEMCS073kcDr7lbKXGQsgAY6zJG9kYsWRHG4kjy8O/msLxZ5OGxhrXJhiDetNZEQMp1+8ddtVXGt/ozZJwz+8kxQaQe8wsUgrkX4Ysy/NjSqzjswD3ADWOSN7gOQMsbjZ/wBxSexs2WeJz9pcERZNA928jU7cioHHqknmLXUHYOOXQ6HK2N3L3VVGp1+A5aI3GITG6VulO7yhrYMEpF+XgcimjEjTI7UZmS7/AHJv5coPSn0VP4pi4XvjzSDKJgT17rEQMzH2c02s0ziwjj7urP8AOY4g6ObIWkHbcFt+6vGLaJuSRMgLQwiVxGU5XEb000aFVYIY70LlTvnAfmjzNIo2HUQ8fEWkagXr7qPJO5xJc4mzZ10JqrpEDSvCFbISnZ1vs59oWJbg/wCdH3ry/u4ZLIdIa1LgBrX4lc9n+3Ts7osSLY1xa2XWx1z3uBe6xvDp2RtwodqGxODWjnI4gm70GllV/D+KVipWEaOtzQaPiaNRppqL+Sh9Wbk2vBTgqp+Tuj35qcNQdQRsVCxQvfl9FSdkMeXRmO77s20nmx2o/ZW84s0f8C9DHLkk0ceSNOitxEjpCWRnJGPjftpzAXNvtH4SwZMTHGWscRGSdO8oaPrrouicZ4qyJuUC/wAvVYztJwzEYnDy4iUnLE24o9aAvWmjnonNaCGmc4kiqxQtv1CUCHDQD5J2YeFjvZNNGumx19FzHWqTLTs5M3MYntaWyCgS0Etdyo0pPFuHRhufJWQkPDKFjr7aFUIdTrG4IPuty1neNa5wHjGV7OeYc00TkqZg4X6jpv7f9k7joQ0iv8vVqRiqY9zBqGuIaegvVSTFnjYSQPibZ6gZgEC8EQJVpDXAjzSiUxGo7UVh8QBhnGN3d5X5DW4pwPW1UYXic0WkchaCKIFEEa6EEa7lO9o8RnxMjrvWtPJVrXqeKH2Kzc5fc6H8Ti5pHBzpHEsGVpusrfwithqUTp5CcznuJoA2SbArQ+WgTeYck25xVOK9GeTHBjpWfDI4UxzBrsxxtzR0B1TAxL/xu+HJv938PolFMOFIpegtlrFhAYg/8NH22cPmonEsOGEVz09wrHs1K1xMb9nXX+4V+tIsXDmhdtmjNeZy6beijyalTKNWrKcI2izXXT5pDXKVw5tysB638tf7KrJmqw8okFEkCKZosakNewDb1VLjcO/CYoF2bwva4Od98aZvoSFK4GM8WJ1+Imutt1FfNOTVi8KH23vYba4a3l5OPrX0K5l9sn6LPaNHw3tD/BYtljNHKQw1vlcQYnt9CSK6BdF4hjGhmZpuxuuIYlxmwUcn38M7uyRvkNZD7K27Hdri13c4p1xuPhe77jifvflP0K6fjypUyOVXs2cOFzyF8h21AU7GyyT1Gzwt2JSRH4iBt+qv+F4PMNdAuts5VfRgO0XYMStH8CKc0EyZycriNdOjv1XMDE5jy3Y2WmxseYXoHtBi3E/wuEHjdo934BYvUc1yftBwObDiUSxB+Qu/nAuJDS5tPI67/MqE4nRGT8sz3CsMHPIe7LpY9bVhieIvYR4vGD4nUMjgdBYG+gGqr8Th3xhkm7XaseDbSQddeR8krEY0TFoqjRDtOW4rrzU6aZu9Fdij4jrdkmxpvqmVKx8Ia7wg1Qu+vOvJRUxBqQw2oyMFAFli3W956uO3qmkcvxOvkTt6pJNoXQmAlFaMpJC0IBSUoIkgChmLHhw3BWjw84L36gMlaHbXZ2I+qzL0/gcSWubqdDy6HkpzjZSMqGJ48ri3oVpexGEDjK+25msIALc1NIOdwFHXYe6ruOQXUgBo8zzHI/RXP2aROfNOxhALsPILqyLI2A57LGSTeNmopchvskRq06W8nXbVoFeu6j8DkyYqSLXLJnZVgaiy2/r8092cOV5BOoc4XubDquvbdU5nH8WH6V3zTrto4XfksKNykO6SNZ2Sw8Xd45spB/lkZXaHQE2z82gA9CsTiYw1xbyBWlwbms4lGJG5mPflLdg7OC1vpqQqHjuFdFiZY3bse5p1vbzC1j7/AChT6N39nfaYEjD4k2f/AC3OO4/CT16LpjsUQPCdF5sZIQdNCOe1HlryXT+yvao4iHupDUrBqfxt/F6jmuyEr0zmnHyjacMe1r3SbuN+vqlYwMcxzJGhwk+PzHRV+Ca7kb21HJOYiSgT56afe/ZWaMopMRw6FxkZka2ERluWtL/F5EbrmGNwzsLK0gWPiYT95uo1/RdPxwIBad3b/wBlju3EdtZQ/wBMNaPQqeSOjUHszeNeHMaQdTVjzFqAlBJUCoEEEEAWWNZlkeKrUphysu0uGMeIeCK1CrQlHoGBpRkIiEA5aEIJRZkspJagQklISi1JSGXWCeJIy0kDStSbobj6q5+zUvixrg18bD3bhb7IIq9AN9Aslg8SY3WPf5rZ9ky2TFwlt3cgB8IBuN4rz+IfJQyKoteGVi9oqZ8Y2GbEiNzX5nvEZbtTiTm9KNKl4dAZJWMFkueB9bJ+VlP4PAvcTlrWxq7ajrasWd3hGEtcHzPbVj4WA2Dl5kkVqtWo6XYqsb4rix/GB4shkjT/APFw6eik/aQ0/wDEJXOjdHnyvyuIJNj4tOtLPakOcfT5qz7UyOfJE9zi7Ph4XW7WvDRHzBTUaaBu7ImAwBkBdrQIbpvmOo9qTME7opA5hpzDYP8AnJIw+Jew2xxHomy6zZVFdmDsvZvtCMTACwAPGj28wa5eR5Ke+S9Ty0PouOcB4u/CyiRm2zm8nN6FdQweMbM0OjNtcLB/sfNdMJ8uyUo0SMQMxv8ABrZ5j91ie17yI8x++/T/AGi9FuGxZiGO5kUqP7QGxvkZE0eGJlEfmOp99k59Cj2cyiPi/wA900pOJiMbiB7HqFGXKWAggggDp32xcPDZ2StFCVuv9TfNc7BXY/tMwnfYPOzeFwcR+Ugh36rjLtCtSVGIO0OWiRAo1k0IQtGUkpgESiQRJAErjsfie7xkD70bI3/7HL/dUydwziHAjkQfkUmrVDRJxhdG51OOpcN/zG1Dc691K4icz3ENIBc5wFbZiTX1R4bDgeOXRo1A5uPSuiS0rG9iJxlY1vM+I++ym8Xdmgwr+kT4z6xyOP6PCrcTMXuLjz5dApLpQcOGk+JkriBX3XtaCb9WjRFdMCCUSU9pB1BHqkrQg7Wi7JcbML+7cfA86a6NdyPodlnEaadOxNWdlgxGRrpHmsu3UnkB5/osdxLFGWRz3bk2fki4TxYzwhjj44xRv7zeR9eR9kzjRWg5qzlaMJUVfE47ZfMa+3NUq0OKj+tLPuClI2gkEEFkZ6Xx/DhIx7K+NpafcLz5xnAuimkjcKcxxH7fSl6WedaXLPta4FThiWDfwyVryABKpLZHHpnLhonAUHJNKZYDkhKKTSBBIkqkRCAElEjKJAx5uJeBQcU055O5tJQQAE/g5+7e1+Vr8rg7K8W11HZw5gphGgCx4rjmSklrCy3XW+/5ufL5KtRokkqACCCCYD2FxBjcHNNEf5S1EU4e0PG2/oeYWRU3h2KynKfhdv68itRdCaLLFykknpsqN41V3jW8gqWbdEgQ2gggsjPTeFxJcNRyFHkb6KLxvBCaJ8b9ngj9insJ/ps9G/olS7qxznnrieCdDK+N4otcR6jkfcKJS0/2hf8AjX/0s/QrMlSfZddCUSDkEgCJSSlFJQAlEjRIABRIyiQMCMIkEAGiRoFABIIIIACMIkEAWmCxGYU46tGnmFXzHVSOGfEf6HfoohTAJBBB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208" name="Picture 16" descr="http://upload.wikimedia.org/wikipedia/commons/f/f1/Nicolas_II_photographie_couleu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7046">
            <a:off x="381882" y="180945"/>
            <a:ext cx="1566916" cy="2174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https://encrypted-tbn3.gstatic.com/images?q=tbn:ANd9GcR_pXURrNIpjIUFC6nPCouRtd3WqOP6_n_XMjqncJy-Mj9EjQr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329" y="258895"/>
            <a:ext cx="1872393" cy="2338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https://encrypted-tbn3.gstatic.com/images?q=tbn:ANd9GcTWQY95ZWt0iXS_HoDn5yIDdGuhJmkIfevkJu2xt9sCTIfBuDHZ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11774">
            <a:off x="4668514" y="743245"/>
            <a:ext cx="2455441" cy="1227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 descr="http://upload.wikimedia.org/wikipedia/commons/e/e2/No-man's-land-flanders-field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9" t="5890" r="876" b="8766"/>
          <a:stretch/>
        </p:blipFill>
        <p:spPr bwMode="auto">
          <a:xfrm>
            <a:off x="2411760" y="5087764"/>
            <a:ext cx="4680520" cy="156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6" name="Picture 24" descr="http://upload.wikimedia.org/wikipedia/commons/7/76/Gamma-ger%C3%A4t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4778">
            <a:off x="5399711" y="2870495"/>
            <a:ext cx="3490075" cy="190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74847" y="1626305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17609" y="535748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26921" y="1746874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63852" y="36674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481808" y="2670204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8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2084" y="3856571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7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8218" name="Picture 26" descr="http://upload.wikimedia.org/wikipedia/commons/4/4b/Commando_pigeon_hu_6141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4349" y="4902460"/>
            <a:ext cx="1540497" cy="167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866610" y="3324232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5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8484" y="4805652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6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14009" y="5087764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9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925625" y="5934670"/>
            <a:ext cx="995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10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4285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2.staticflickr.com/8/7223/7239016106_b6905d7506_z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" r="-4472" b="9930"/>
          <a:stretch/>
        </p:blipFill>
        <p:spPr bwMode="auto">
          <a:xfrm rot="21218598">
            <a:off x="2995511" y="2914210"/>
            <a:ext cx="1521534" cy="1812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encrypted-tbn2.gstatic.com/images?q=tbn:ANd9GcSKv4NYWoB4hr_EIfNaikdoDqQFQUvAmau44CbZMBnG9qpl4yrP-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7702">
            <a:off x="7430488" y="346508"/>
            <a:ext cx="1534044" cy="1958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aiser Wilhelm I. 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5965">
            <a:off x="658043" y="2732171"/>
            <a:ext cx="1282995" cy="1767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data:image/jpeg;base64,/9j/4AAQSkZJRgABAQAAAQABAAD/2wCEAAkGBxQTEhUUEhQVFBQXGBgXFxcVGBwYGBccFxccFxcYFxccHCggHBwlHBwcITEhJSkrLi4uHB8zODMsNygtLisBCgoKBQUFDgUFDisZExkrKysrKysrKysrKysrKysrKysrKysrKysrKysrKysrKysrKysrKysrKysrKysrKysrK//AABEIAQwAvAMBIgACEQEDEQH/xAAcAAABBQEBAQAAAAAAAAAAAAADAQIEBQYHAAj/xAA8EAABAwIEAwYFBAEDAgcAAAABAAIRAyEEBRIxBkFREyJhcYGRMqGx0fBCUsHhFCNi8QdyJTNDgpKisv/EABQBAQAAAAAAAAAAAAAAAAAAAAD/xAAUEQEAAAAAAAAAAAAAAAAAAAAA/9oADAMBAAIRAxEAPwDXOrElHY5VzayMa5hBNFVOGI3/AD8sq3/I8041/p/SCca6Y/EKEKqR1RBIdVTO0UcuXg5AcuStKDKVj0By9ML1ExWY02Wc9rT0JE+26rauf0R/6g9j9kF06qor3KkqcTUeTnO/7Wu+sAIJ4hpk7P8AYfdBflyUOVPh85pO/VB/3Aj62VoyoCgOCklNDkqAjKnRGFRAaEanTQPCI1eZTRmU0BaBUrSmUKaLVpm3kgyrHpdaiConakB9adrUUvTg9BKD08OUdqKCgcSouNzKnS+N4B6bn2F/VUeecShssonU/YuGw8up8dvNZKrXcSSXb79T5k3KDW43iqP/AC2iP3PP8D7qkq5rVqu0hz3k/pZMewsqXtRNgr3hfMGs7RvaNpVHthlR4BDTfrab2myCux2HqsjWxzOkg38uRVZUrEcifP7Lb1WUaeBeypiRWrBwcwCXAEkCA69okkzuYAWUfWHNBCbjXc1Lo4mUM4hnNJrpnYwglmvBurHA5u5nwukftNx/SqGvBEEgoVWmW3bcIN7gc8Y+JOk9Dt6FWVbMGM+JwH19AuWtxbgpFDGkm49UG4q8TgHuMLvMx8lc5JnLax0xpd0K55TrKyy7E6HtcORn89EHTaYlSabFHwLg5ocNiAfdT2sQPphLUcntpp4pjmg5w16e1yA1GaUBUQBAKIHwgktWS4mz+SaNI22e4f8A5Hh1+25uKM7LG9lTMPcO8R+lv3KxNSqAICAz6sbKK+sSYCA+qTYI1OGi6A1NsBLCB/lDkm/5CCYx0fn0SuDeZUIVCdgU13igkObR5lDdh6f6XFMawdEUNHRADQRsZRG4lw3TtASdkECf5APJEZXCa1g6J7qIQSaWJVjhq6ortKsMJVBQdL4MzOR2Z33H2W3orlnClbTWYfGPddRoOQSmlGY2UBiJrhBysJ7Uxt04IHkoWNxQYxzj+kT59AiKr4nMYd0dR9UGIxmJLnFzjLnGSVDe9OqOQ5CB4OkSgyXHwTatRPp7ICsARWhBBTw5BsqVOnhaFCoaTK3al06zyaGkgC4FnC+573IAIXHWTMoua+nZrxOiZLfA899gfFVmW8RVabRTGktBlupmpzSP2mRH8IeLxIqODnio+3e1vDZN9oaYF9kFaERpTmUXOJ0tFrnwHmSgwgOF6R1HutXk+CwTsDjNQJxLMO6qx73WBZfSxot0EmTdGGZvpYZuHbgzh3vaC6u9oJrMInT36caTIO9ohBjwngIdff1SNd4oClqDBY4RsUdrk7s9dgCYPIWHhPVBsOCqBqVG9BcrqlFix/AuUGlTDnTLvktpSCA7QvPpk83ehTmtRRCDklJGCC1KCgO0KNmeH7Sk9vVp94sjNcigoOS1WEb7qOQtPxVlJZUNRoljjNuR8Vm3oGMZzRAV6u0tI9j6pC5A6U+Iixvt4+SBPRKHHqUEkBwvHqbfVIXk85Phf6IDUUPMRKBGvM8/oi165cbNDfKb+J5eyZCSEHg4neFJdjKunR2tTR+zW7RvPwTp38FGCKGoGXJ3RmNKYG3Wl4Z4aqYk6j3KIMOqRvG7WD9R8dhz6EKvB4Sq5pcGEgWke5/PFWnDDanbimC7s6j2GpTEDVodqBM9F03DZRTYwNYNLWiAJ+s853KpzloZiKbo2IM9ZP5ZBtcNTtFlOp25boWFpBSWsvdAVjPVFpiyQIoA6IOOApQEIJwcgIEamo4UhlggWrSDhDhIPJZXPeFabWuq0yW6QXRvtda1qWrSDmkESCII8EHJccdZGj9oJPmgClHitDnmWig4tbse8PAGwHoqOoEEclJK85KxqBzGorWIuHog7uDf/a4/QFE0XtJ9I+qCMWojWq0wWUVKpgCPNbLJeAGug1XnyFkHPKdAlXmV8L4ivGimY/c7ut85O/pK6vl/D+EoXbTbI2cbn3Ks6BY890g+CDGZJ/09osh2IPbO/aLU/Xm/1gdQVpzT0mwAaAAALCB+kAbQrQ0oTH0QUEEGB4bfZV+KbL2kb6h06qxxW28W6bdbKvxLhqZyMtj+0GrwospjQomDKsWoBgJXevsnwkLUHFdSeCowcpLEBaakNQqYUhiB4R2BACkUigrs9yplWm4uHea0lpFiLfNcwxDLrpPEGPqMhrYAcDJP0WJr0QJQU4p+Ck4dg5ojxCQOQTadNsItOmAZhQqdRa/hjJf8gXQV1HMHN+GFZUeI64EavYJeKcpGHb3QfNZnDUnPMX9/qg1lDNHvPeJPr9locqxE3m/nf5rG5UwMqNZUa0DVBc7tO6OZ7jpt0hanEYJ1AMeWOY17Q4NcdbYt8NSBpNxZ457oNPhcwOzv4kfPZWG9wqbKzNwN9vsruiz5IK/HWcZ25+38qDVoHW1xad7Rzi5J+St8VgtRufqn4rFNawQNjpt5wgLhX7SInaefkrNj1iM5y/8A8Swzmk7EzO4aLfVbZosgeHJ0HkmNRQB5oOFMKk0iogCM0oLBjkZiiUijsegkNcj0lFCOxBW8TUS+g6N23H8rJ18NqW+r05Y4f7T9FkGM6oK5jAAWuFvy4UN9FoswH5K3dSCczBT4IKnDYIkrrHAWHAZssCyjC6ZwKw6fRA7OcnFVpBuYMT+fl1zpmBdRqHUy4m9/cQV2p1EFVmPy5rtwEGVyrMqTiC6hT1CLm8xzLTv6raU8R2oved53P2+iohgtBsAfMBWmFqnp7IJmHwDG3a0BTOwS4Zlp6p7qkII1Wlcc7rnXGeMr0MQaYlrNxGz5O58l0cVJIPiuf8Y5m3E1CWAFoJa13WNygPjOIW6cJUEGtBYQdw2RJ+ULoAuJ6rhuHIdiWgGQ2B/JXcqPwjyj2QOa1Pb+XTWbpz2z/SDhTWozAmhEpoHtKJSKaBKKxqCUxyOxyrqtYNBJMAdVlc54jL5ZSMN5nmUFzxFxOGTTowXc3cgqvA4mWg8zv/KzRKscsrWhBoqTBupEWUKi9SqZmyA2Awut3guo8PYTQ0QOXJcdoZsaFUh1xyha/KePA2mTEuFmtkSfc7IOi1mkFUePxul+k87hUGX8X4pzyKlB2k3Dg4EQduil4lr6oL/1TIHQCwCC5YQQp2HohZzKcUdnLT0dkE1lgomMqdE/tECoLygBjKgZRqOJsGOPs0rjuZ4oubJsALAWhbr/AKi5z2eHcwHvPt6c1yJ+Mc8wdkF/w04dvTB5uA97LvTBK+ecmraarD0cD813yhVKCeCkJjdCY+Ujqvgfz1QcTapDAo7EbWgOCELE4ttNpc4wB+WUfFYtrGlzjAHz8FjMyzB1Z0us3k3oglZvnDqxgd1nIdfEqtSBelA5oUzBGCojSjU3wQUGhwt1aMgBU+Ef0RMTi37MElAXMsOH3hQ8ZlZphhje6R3but3R4Tf3VphMJigL0y5tv1tMeRJQbvKWE02FwvpG6tG1gsnllLMAe65vlUeHDy2J91Y1KGONj2E9biJ6lBo6OCae8LeSsKLY3WPyWtiab9NYNIndpMLX06sjxQGN0DF1g0EnolfUgXWK4yz/AEtLQUGG46zPtapHIWWZw7U/FVS5xJ53S0RZBNwroK7zleJ1U2O6safdoK4DSddde4KzAVKLWfqphoPkRIPtZBsabk57x1j1H8qI1/jZeq3KDjzXL1aoACSYA3KYQs/neNLiWD4Rv4kIImaY81Xf7RsP5Kgp6SECheckBXnFA9qdKa1OKCbgcVFlasqyFmdcGyt8vxIdY7hBZ03u5QfNWFKjiTdug+FzCFhWArS5SQIlALKMXiWmHBgHOBf5rU0ariBPmhtotdcKdRYAECDaUalUjdCq1g1ZfiHiVtMG/wCeCCz4hzxrGkSuT51mZqv8OSbmecPqk3MKsQeAUkBAp7qSEDmbrYcLZl2OKAce64NYf/iIPv8AVZPDslwHipj6vfJHUx6GyDulAp1VhnaVmOF+JG1dLH2f8j/a1YbPIFBxglVGa5Zql7Pi5j939qzqG6UFBjSmFaPM8s195nx9P3f2s+9kHogYEjt05McgMxK8prShuKDxKWm8gyN0iQIL7BZtaDurnCZwBzWLCI1x6oOn5fn4G5U2txSxou4LkwqnqUjnE7mUG1zrjHVIp38Tt/ayGJruedTjJ8f4QgV4oPBKkAXggJRF1Iag0QjM3QTMC3vE/tBPtsmsRKNqZP7jHtf6whUt/JBZYKqQ4EbgiPddcoVCGjf89FzDhrL3VqzGjYEOcegBn57LqzhFoPsfsg488pzHWUZz00VEE2VVZvgw7vggO5+P9qQ+vCr8TiC7yQVJCZElS8Qwb81GiECuKaQvBOCBkLwTwF4MQeDU+F6EsIPBe5pWhe0oPQlCcAlDUHoXoSryAtIKTh6JJAHNBpCwUinULQSPJBIxZFmt2Fvv8/og0GzYf8ppNo8B9z9Ve8NYOf8AVdZo+H7oN/wZlgo0rxrdBcf49PutBicM1xEgbR+WVXkOJDhIMrQ0qYIlB8+ucm6k15QatSECV6koJStC9UCCO7qo+m8Ot4lOqkzI8kfHNs35oIYKVLpXpQeTwmtRAEHoXmpzQrLBZfNM19OtlN4FVk6e6RIdqFwJtbqEFWDdOaVNxuWOpMa98DX8A5loAl3gJMX3v0UMBA5KkaE8IE0pQ1KE4NuEBWCL9ETTYDp9ZkrzB8r+vL7qThMK55DWi5+XiUC4DAmtUDBt+o/wrzPcUGBtFlhz/PzZSqIp4an3bmJJ6nmsq7EF7y47koOicKYmGi63GHfLRb891zDhrEXA9PXqujYSp3B3o/PNBwqqVDcZKNiHptNqDzQm1AjQhuQJh8H+o+yiZg64V1gmyzyKps1ZBQRSV4BNBRaRE32QK1qe0LRcXPwJ7E4Bj6Y0HtA8k3tp+JxvvJFjZZ4FBaYfI6r6XbU29oySHaDLmEcnM32MyJstDwjQIFVgc2XBpNwR3SWuB8BqBnoh8PYyjhqf+rWAc+D2dEBzhElvaOFtV9ibepAt6GJFUV6wpDS1nedqh9RpuWu0WEtBN5OyDOcVEV3tqs1uBGgSP2kxpAsLEO6kvPRU2JwVSnHaMczVcB1nEddJuB4wui5Li6JIFItoVCLNe0AmZLSHT/qe8kclgs1p1RWqDESawdDy7r4ctMbRaIhBAAT4SpCUHkrN0OUtMEuAAmbe4hBYYVmqIBN4va/UrY5Hg20xJEuduf4WUyjDtfUawvdpHeOgwS1t3LdseNAJ3gT4mLoKLjN7Q1obaVlaBU7iHGGpU8FDoNQX2TVoIXT8sxQ7MbrleCEELbYHEHQ2BPr/AEg5Q65R2hDY1Eag85NhOK8Sgk5Y67h4Sq7Om39VNy50PHjZCztmwQURTmlIU5oQG1LwKa1PCBQV0bI6lOn2WEfU01arC57ABpl4ux3RxbsPDlInnLXwQRuDb+E5tQzqk6p1apvMzM9ZvKCdj6gLyA0tA7uknVpj4hPMapPhKbXxb36dbi7SNLS65AkkDVuQJMSbclHq1y5znOuXEuJ6kmSfdNDkBJSFeCtcmyKpiDLRpYN3us0fcoKyjSLiA0Ek7ACSVuuHOGOyipVgvOzRs0ePUq0ybJ6dERSEn9VQjvH/ALegV1hacCEHPm4YUsaQ2wY6BHIFgcR81ZZliOzYSLSP+VCYC7F1nTbUf/tt8lDz3E6nQNkFQG6nEqwwtFDw1Kyn0wgkYdsK+ww7o3VJh2T7q5oM7o39EHPSU5pTX8kpQeJTC5eJXggLRMOB8vqlzgy70TTv+dUzHnvIKdwTmpqcED2lPBQ0oQOXgU2V6UBAU9BlOBQaHhbB0qtSKkmLhvIrolGk0sAsAPhaBDR4R/K5RlNcsqsLd5C6rhh8XqfkgnU6ogH0RhUVdTMW6KZFvzog57gHFtIuPxPl59dvKyrXN1Oup9R/dj8tZRKYugk0mWRmptNqcEE3DFXeHMNAj6/wqSnb6+wVnQdbYI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204" name="Picture 12" descr="http://upload.wikimedia.org/wikipedia/commons/1/11/Manfred_von_Richthof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4679">
            <a:off x="7451557" y="4904727"/>
            <a:ext cx="1180379" cy="1681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4" descr="data:image/jpeg;base64,/9j/4AAQSkZJRgABAQAAAQABAAD/2wCEAAkGBxQSEhUUEBIUFRUUFRQVFRUUFBUXFhQVFRQWGBQXFRQYHCggGBolHBUUITEhJSkrLi4uFx8zODMsNygtLisBCgoKDg0OGxAQGCwcHCQsLCwsLCwsLCwsLCwsLCwsLCwsLCwsLCwsLCwsLCwsLCwsLCwsLCwsLCwsLCwsLCwsLP/AABEIAQkAvgMBIgACEQEDEQH/xAAcAAAABwEBAAAAAAAAAAAAAAAAAQIDBAUGBwj/xABAEAABBAAEAwYDBgUCBAcAAAABAAIDEQQSITEFQVEGEyJhcYEykaEHQlJisdEUI3LB8DOCFcLh8TRDY2SSorL/xAAZAQADAQEBAAAAAAAAAAAAAAAAAQMCBAX/xAAmEQACAgICAgEEAwEAAAAAAAAAAQIRAyESMUFRBBMicZEUMuFh/9oADAMBAAIRAxEAPwDm5CVySUpWIiSg1HaK0AKSCjtEUAKtEUVIEJAHaBKSEEmNCySkhHaCwaQZRE+aTaItQMDik50ZTbkwHMyIlNuKSCkA6Eu0y207Gy0xCmhPtKDY0oNSEPRkc0+0hRaTrQgLILikkpJRqpkGZESkowgBVoWk2ggBSO0lGAkCFBG2F1/C710/wLQ8L4Y2OMyzZbGpaSPC3lQ6lSez3B34x7i05GXoAOS5p5vR0Qx+zPSYet6zEaAGwCOrgpLeFjIHPky5hq0MsDkKcTRvyK6PF9n0YBPeOLiK1DaHoKWe4twGTDhwa4u3sDavNuylzZTgjA41pZ8Lw8DnkI/vuorOIXo8V5j9lMx8dOdTSOoo1uqqTDk7Aq0ZE3Es2m9Rsg5qrY4nCxRqr9E/h8WXCjuPqtpmWh0owE21yWHJmRwp+FMJ+JAmSg5JtILkppSMi41JAUaNSSUwKm0LRFJJVRCiiCK0EAGCiJRUgkArMpvCXN7wZq02B81BTRBDwdeW2nz8lPJ1RuC2bOVxNsHiusxI0J5ey6b2O4aIcOw5aLgCfcLnPZiAySMDhodSBe3XzXYsOAGgDkAPouNdnX4HSLVfxPhzZBRA/v8ANWBOiI7LbVmFo5d2g7HuJJjHUaLFYngU8RpzHb7jal3HHurmqCZocbIUuTjopxUjnXCuDk2Xg+hVdxzg7YzmYK/v1XS8RENaCxfaU/3tOM3ZmUVRjCjaUCNSOhQpdiejnFgqTA9RgnowmKiUShaaCU0oMtD7Xpxr1HtOMK0IiWklGUVrYggEpJtGgA7RFESk2kAoFOzyDM3LYIAsne99EyE/wrD95KcwsA+yll6KYzffZ/Nb87zrt7ea6nA4LnnZ6NsZAYwDSz1XQcINASuSPZ1PolUkkUouPxbmCo2Zyfl81meJcWxzRbYG1/UP3WnJIyotlvxRvNUZNnRV7e0eIfpNC1vof+qVHxAfEQRXkoT2y0UTMXGA067hc57RyalbLiPHomsJc72G6wHGeNxyfCw1e61jTuzE3ooM3iKUCm+8BcatGu5dHKxwOT0b1HJTjXJiJHeIxIo+ZHaYmSmuT7HBQWOT2ZBmhslEjcESoICFoWjQASCUitIAiuq4XsTA6BjoXFr6GZzrIcas2Fypy7RguN5WwMZHYMUZs/mAs0ubO+jowKyJwnC5JRGNaq3Hy6eS30Q09lQTYUMmbJ+MD2ryV3E8dVzw0y8+iNjJJaIgaC883mmtHU8z6LH8cw+LMjQ+WmkjMWbAfeGvzvbyW2mmDRazXG8SXWGokwimYbGxyCYtjeXNzDUjktVjMHeGLgNR+ye4FwQF+Z++61WMwoMTmDalmrNt0zhXAGOllNgEjNWf4RXIHXVFxTicpzjIMjTQ8NEjzHVInkdhsVI0bE8+YKk4zEh7fhsqq9kmZOrJdW/JKS5m0a9Ugroj0c7CpAlEhlWhC2uSrTbUoJgKaU61yZCeCBC3FJRlJVDApGiQKACJQRWjSAMBdb7GwNxeFie1+WSAd27zDfhBHpS5KFoOxHGpMNiWhhtshDHNOxsij6qWWNotilTOx8SdcQLvC5u+2ibwWJzNB6hJ4riB3Ts7asfED/lKs4VPQAJ9FxS7OqJZTPLtAUw/BBtudyUzC0dVH4ni2UQ40Emasa4Ni80jr0aAfJHP2xwuZ0cczHvF2BZArfUBVf8AxmFlj6AbrG43jp8YiaxjHeE5WgWOeoG6a6ozq7ZRdreJRzT5o+gUVmLpiRi+HtrNGb11Hl7+yiHVum6tFKiMnuxl7rJRFJiPXqlFXXRJibSklKtaEGEEAUCgA2lPApgJwIAfRAIAoKhMCCBKFoAFIkCURKQB5lM4JJWIiP8A6jP/ANBV5KseBx/zGyFuZsbmuIG515Kc3SKQVyR2zj9uw7gOY+Sy/DsY4t1qxe/PXqtHhMfDioqjfdii3Zzeoc3cLDYuR8EpZrv4aG4vouBo7S/dxt7Qa+Sz/EeNOcTmNaaCqH/VTsVIXtAa4g+lG+g1Wdn4c5j/ABnSwN97P6UiP/RMblxFg2Tm/T0VPxHEEDK1rtedc6W8i4KweIVtpZ+uqpuLWH5fDZFjQedemi1GSvQq9mOPECGhpG3M7/8AZQe/19VbcQwrS3NZurA8lRTDVdEaZCWiU2QJy1HijpO2qowHaMFJSgmIMJxNJRQAAl2mqRhAEsIWhSOlsmEEopKQXJWApybtBzkQSs0kEtz2YwL2YcPaGudIc2U18N1uR8liYoy9waNyaXUOEsDmtDPA0ZW3YDjlAsgdN1xfMm1GkdXxo27IU+ADY+9IkZL3haC0kFoaLdq0E162FD4ljJ5GtLgJXN+FwpsldCAcr/bXyWnxBa0saJ2DRxAnPx5nbZgNDpuok+CabLo3Rl2zhqx/LRwsH3C445Wts63G9GTZxd9Xs7Yaa3WyvcM7v4xnrwnOR5t1F+QVVxrBlpGYUbprwKIPIanryOnookGPI5+KjTts3I23kfIroTU1aISXF7LrHcQc0E1pYIHPyv6FZDieMe5+YmySDp0N37qRPxxzxkIp1kWdmgDeuZVHicVZFbDS+oH+FVhCicpFhNM0tAJFgbX5KnfHbvIJD3Ep2PQK8Y0Sk7AQggSjWzISO0SNAgwULSUEwFWjSULQBZQQl7msaPE9wa29NXGhry1KvIuBxscGTySGQkjuoo/FYNVbv22Vp2X4WwRiQta6Q57a5wzNaPgLG7fi13V7ge8d8bpGNa0uBkbY+HSnPHlQ16Lgz/K+7jHo6MeBVbKXD9kc3w4OQ+cmIa01/SOaZ4h2NJLskErC0DwB4fnNm8rjdVpv0Wgjme51MlvoQw8zlu2u/E4HpooPEMdiXAtEuZpOodG6nVdHMDpsNPdTjn3tv9lPpekg+AdisPEzvMY5j3n4YnSNaG8wDW7uqVFhsLGJJTw0GKPVzhIx4AurDXEEqjj4hjIrETGDmS2B+up1s+h1UTiD8ZiabiZQGc2vkZE0jTldroeXkv8ATH0UjZYLtLwyRuQRRx3tmjDB5HO39083gWGif3smIYxjgayP8Vneg6xWg81zDiGFiY2mzMklc4U2I3ExoBvM4gZifJaP7OMfkkdHla2fdpewOzNG4aD8JHknHGsj7Myk4K0aWWSd8pEWDmngDGNa58YbmoGz4q69FJg4bMz/AEhPATux7S+MeRGoC3HDMQ948Z10VkxicvhQ90Zj8qT8HIuJ8Plc0tMTLFgOZMA2j+Njr96WbxvDI42uJxAdI6g2NgsA6eIny1Xa+NYCKVpbJG1wIrUa+zhra55xXss6NpGDIbvYdq7X83NY/izj/V2b/kQf9tHOeKxUebmu+E8xWlHy6KoxTCw0RS1/HMPJ3VSMc2QEDxCg7bUOHPyWf49GBkbduDAD6gLcG1pmZJVaKyGTqVIY3NsR7mlBkSQrkyxEDi3MGkt6gafNJtO4Lj08TCxkngcAC1wBGnkVBEhJ1O6BUSS5Fabl0rW9ElsvVAD9owUhpRpgKtBJtKtMR1XtB2WnYXyRkPDXFrQWnbTQNqq1r2VREMUH9y0OjdbcwDnVyDRrsNQfddLdjfGzLZ7x1kHmLy/2VZOwNmEzhZcZzVDX+bCxv0Gi8a0ehbMVPHiI9KdReWDI57tGyOadQerXFUkvHcSxocJJg0uLd3VdA1Z50usxM0h0q5ZHOrybO4X7u/RYjFYPPF3QB0khcBvRdhnj/lWoSje0G2ZvHOxD4pu8klJheGPDnu2eDQI/zdVrODDK8lwBblLeYcDlv3p7D81vZIiX4vnYjfICN+7jgkH0c9Z+XDkOMdCjIGfPvYq9KDfkFWGTwtCcSFwmFrXkflDmOoeFuxNbOonXTUByTNOTJoS2SM2xw3Y9ppzb3Lel8lJ4Y8NMeYAhshjdmseGQB2p6eKUKv4q2pA67Jb4iOb4nGOT500+iorcrFqtnZ+xXaNuLiB2kbQkb0d19DuFrGy0L3NbLzjwviUsB76F4ZI27HJ43LHNO4OtedrrnYrtvDjgGuIjnAFxud8XUxn7w8twu2E+S32cU8fB6NcIiWnPudfRVcmHIvRXDNUJmWqpkHG0Zqfh7Hgh7Q4cwRYXOO1/YQm34MZiNXRalx82Hn6LrU0d+SZeQwdL36lDSZqNpHmGSIgmwQRuCCCD5gppzV2ntd2RZjQX4duWdovNs2SvuuHX83kuOYhhBLXCiDRB5Ebqco0VjKxljbNJUkZaaISUb5CdzayMIlKbaQpfD5Q14JFjmOoKAExycqThT8rmW7w6OsjyrkombVCdg0OBKSAjBTEegYgHSx0NmtN9Lc46D2KrjKZJYmHYZibP/uAf+VM8A4yx7pdQDGRQNA6F5dz5HT3ULD44d+zYAwvfmu8vikvyBNj5Lw3Bo9A0kbycrhyZPIfQxkNr3csjiiWNmeRrEMCS073kcDr7lbKXGQsgAY6zJG9kYsWRHG4kjy8O/msLxZ5OGxhrXJhiDetNZEQMp1+8ddtVXGt/ozZJwz+8kxQaQe8wsUgrkX4Ysy/NjSqzjswD3ADWOSN7gOQMsbjZ/wBxSexs2WeJz9pcERZNA928jU7cioHHqknmLXUHYOOXQ6HK2N3L3VVGp1+A5aI3GITG6VulO7yhrYMEpF+XgcimjEjTI7UZmS7/AHJv5coPSn0VP4pi4XvjzSDKJgT17rEQMzH2c02s0ziwjj7urP8AOY4g6ObIWkHbcFt+6vGLaJuSRMgLQwiVxGU5XEb000aFVYIY70LlTvnAfmjzNIo2HUQ8fEWkagXr7qPJO5xJc4mzZ10JqrpEDSvCFbISnZ1vs59oWJbg/wCdH3ry/u4ZLIdIa1LgBrX4lc9n+3Ts7osSLY1xa2XWx1z3uBe6xvDp2RtwodqGxODWjnI4gm70GllV/D+KVipWEaOtzQaPiaNRppqL+Sh9Wbk2vBTgqp+Tuj35qcNQdQRsVCxQvfl9FSdkMeXRmO77s20nmx2o/ZW84s0f8C9DHLkk0ceSNOitxEjpCWRnJGPjftpzAXNvtH4SwZMTHGWscRGSdO8oaPrrouicZ4qyJuUC/wAvVYztJwzEYnDy4iUnLE24o9aAvWmjnonNaCGmc4kiqxQtv1CUCHDQD5J2YeFjvZNNGumx19FzHWqTLTs5M3MYntaWyCgS0Etdyo0pPFuHRhufJWQkPDKFjr7aFUIdTrG4IPuty1neNa5wHjGV7OeYc00TkqZg4X6jpv7f9k7joQ0iv8vVqRiqY9zBqGuIaegvVSTFnjYSQPibZ6gZgEC8EQJVpDXAjzSiUxGo7UVh8QBhnGN3d5X5DW4pwPW1UYXic0WkchaCKIFEEa6EEa7lO9o8RnxMjrvWtPJVrXqeKH2Kzc5fc6H8Ti5pHBzpHEsGVpusrfwithqUTp5CcznuJoA2SbArQ+WgTeYck25xVOK9GeTHBjpWfDI4UxzBrsxxtzR0B1TAxL/xu+HJv938PolFMOFIpegtlrFhAYg/8NH22cPmonEsOGEVz09wrHs1K1xMb9nXX+4V+tIsXDmhdtmjNeZy6beijyalTKNWrKcI2izXXT5pDXKVw5tysB638tf7KrJmqw8okFEkCKZosakNewDb1VLjcO/CYoF2bwva4Od98aZvoSFK4GM8WJ1+Imutt1FfNOTVi8KH23vYba4a3l5OPrX0K5l9sn6LPaNHw3tD/BYtljNHKQw1vlcQYnt9CSK6BdF4hjGhmZpuxuuIYlxmwUcn38M7uyRvkNZD7K27Hdri13c4p1xuPhe77jifvflP0K6fjypUyOVXs2cOFzyF8h21AU7GyyT1Gzwt2JSRH4iBt+qv+F4PMNdAuts5VfRgO0XYMStH8CKc0EyZycriNdOjv1XMDE5jy3Y2WmxseYXoHtBi3E/wuEHjdo934BYvUc1yftBwObDiUSxB+Qu/nAuJDS5tPI67/MqE4nRGT8sz3CsMHPIe7LpY9bVhieIvYR4vGD4nUMjgdBYG+gGqr8Th3xhkm7XaseDbSQddeR8krEY0TFoqjRDtOW4rrzU6aZu9Fdij4jrdkmxpvqmVKx8Ia7wg1Qu+vOvJRUxBqQw2oyMFAFli3W956uO3qmkcvxOvkTt6pJNoXQmAlFaMpJC0IBSUoIkgChmLHhw3BWjw84L36gMlaHbXZ2I+qzL0/gcSWubqdDy6HkpzjZSMqGJ48ri3oVpexGEDjK+25msIALc1NIOdwFHXYe6ruOQXUgBo8zzHI/RXP2aROfNOxhALsPILqyLI2A57LGSTeNmopchvskRq06W8nXbVoFeu6j8DkyYqSLXLJnZVgaiy2/r8092cOV5BOoc4XubDquvbdU5nH8WH6V3zTrto4XfksKNykO6SNZ2Sw8Xd45spB/lkZXaHQE2z82gA9CsTiYw1xbyBWlwbms4lGJG5mPflLdg7OC1vpqQqHjuFdFiZY3bse5p1vbzC1j7/AChT6N39nfaYEjD4k2f/AC3OO4/CT16LpjsUQPCdF5sZIQdNCOe1HlryXT+yvao4iHupDUrBqfxt/F6jmuyEr0zmnHyjacMe1r3SbuN+vqlYwMcxzJGhwk+PzHRV+Ca7kb21HJOYiSgT56afe/ZWaMopMRw6FxkZka2ERluWtL/F5EbrmGNwzsLK0gWPiYT95uo1/RdPxwIBad3b/wBlju3EdtZQ/wBMNaPQqeSOjUHszeNeHMaQdTVjzFqAlBJUCoEEEEAWWNZlkeKrUphysu0uGMeIeCK1CrQlHoGBpRkIiEA5aEIJRZkspJagQklISi1JSGXWCeJIy0kDStSbobj6q5+zUvixrg18bD3bhb7IIq9AN9Aslg8SY3WPf5rZ9ky2TFwlt3cgB8IBuN4rz+IfJQyKoteGVi9oqZ8Y2GbEiNzX5nvEZbtTiTm9KNKl4dAZJWMFkueB9bJ+VlP4PAvcTlrWxq7ajrasWd3hGEtcHzPbVj4WA2Dl5kkVqtWo6XYqsb4rix/GB4shkjT/APFw6eik/aQ0/wDEJXOjdHnyvyuIJNj4tOtLPakOcfT5qz7UyOfJE9zi7Ph4XW7WvDRHzBTUaaBu7ImAwBkBdrQIbpvmOo9qTME7opA5hpzDYP8AnJIw+Jew2xxHomy6zZVFdmDsvZvtCMTACwAPGj28wa5eR5Ke+S9Ty0PouOcB4u/CyiRm2zm8nN6FdQweMbM0OjNtcLB/sfNdMJ8uyUo0SMQMxv8ABrZ5j91ie17yI8x++/T/AGi9FuGxZiGO5kUqP7QGxvkZE0eGJlEfmOp99k59Cj2cyiPi/wA900pOJiMbiB7HqFGXKWAggggDp32xcPDZ2StFCVuv9TfNc7BXY/tMwnfYPOzeFwcR+Ugh36rjLtCtSVGIO0OWiRAo1k0IQtGUkpgESiQRJAErjsfie7xkD70bI3/7HL/dUydwziHAjkQfkUmrVDRJxhdG51OOpcN/zG1Dc691K4icz3ENIBc5wFbZiTX1R4bDgeOXRo1A5uPSuiS0rG9iJxlY1vM+I++ym8Xdmgwr+kT4z6xyOP6PCrcTMXuLjz5dApLpQcOGk+JkriBX3XtaCb9WjRFdMCCUSU9pB1BHqkrQg7Wi7JcbML+7cfA86a6NdyPodlnEaadOxNWdlgxGRrpHmsu3UnkB5/osdxLFGWRz3bk2fki4TxYzwhjj44xRv7zeR9eR9kzjRWg5qzlaMJUVfE47ZfMa+3NUq0OKj+tLPuClI2gkEEFkZ6Xx/DhIx7K+NpafcLz5xnAuimkjcKcxxH7fSl6WedaXLPta4FThiWDfwyVryABKpLZHHpnLhonAUHJNKZYDkhKKTSBBIkqkRCAElEjKJAx5uJeBQcU055O5tJQQAE/g5+7e1+Vr8rg7K8W11HZw5gphGgCx4rjmSklrCy3XW+/5ufL5KtRokkqACCCCYD2FxBjcHNNEf5S1EU4e0PG2/oeYWRU3h2KynKfhdv68itRdCaLLFykknpsqN41V3jW8gqWbdEgQ2gggsjPTeFxJcNRyFHkb6KLxvBCaJ8b9ngj9insJ/ps9G/olS7qxznnrieCdDK+N4otcR6jkfcKJS0/2hf8AjX/0s/QrMlSfZddCUSDkEgCJSSlFJQAlEjRIABRIyiQMCMIkEAGiRoFABIIIIACMIkEAWmCxGYU46tGnmFXzHVSOGfEf6HfoohTAJBBB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208" name="Picture 16" descr="http://upload.wikimedia.org/wikipedia/commons/f/f1/Nicolas_II_photographie_couleu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7046">
            <a:off x="381882" y="180945"/>
            <a:ext cx="1566916" cy="2174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https://encrypted-tbn3.gstatic.com/images?q=tbn:ANd9GcR_pXURrNIpjIUFC6nPCouRtd3WqOP6_n_XMjqncJy-Mj9EjQr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329" y="258895"/>
            <a:ext cx="1872393" cy="2338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https://encrypted-tbn3.gstatic.com/images?q=tbn:ANd9GcTWQY95ZWt0iXS_HoDn5yIDdGuhJmkIfevkJu2xt9sCTIfBuDHZ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11774">
            <a:off x="4668514" y="743245"/>
            <a:ext cx="2455441" cy="1227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 descr="http://upload.wikimedia.org/wikipedia/commons/e/e2/No-man's-land-flanders-field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9" t="5890" r="876" b="8766"/>
          <a:stretch/>
        </p:blipFill>
        <p:spPr bwMode="auto">
          <a:xfrm>
            <a:off x="2411760" y="5087764"/>
            <a:ext cx="4680520" cy="156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6" name="Picture 24" descr="http://upload.wikimedia.org/wikipedia/commons/7/76/Gamma-ger%C3%A4t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4778">
            <a:off x="5399711" y="2870495"/>
            <a:ext cx="3490075" cy="190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74847" y="1626305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17609" y="535748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26921" y="1746874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63852" y="36674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481808" y="2670204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8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2084" y="3856571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7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8218" name="Picture 26" descr="http://upload.wikimedia.org/wikipedia/commons/4/4b/Commando_pigeon_hu_6141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4349" y="4902460"/>
            <a:ext cx="1540497" cy="167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866610" y="3324232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5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8484" y="4805652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6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14009" y="5087764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9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925625" y="5934670"/>
            <a:ext cx="995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10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041" y="2085883"/>
            <a:ext cx="18722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Tsar Nicholas II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79114" y="2343023"/>
            <a:ext cx="18722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Woodrow Wilson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42764" y="189838"/>
            <a:ext cx="18722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Barbed Wire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48561" y="1560911"/>
            <a:ext cx="18722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King George V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493" y="4170380"/>
            <a:ext cx="20932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Kaiser Wilhelm II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43315" y="4150152"/>
            <a:ext cx="18722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Zimmermann Telegram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64317" y="4223283"/>
            <a:ext cx="18722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Big Bertha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19827" y="6218516"/>
            <a:ext cx="13777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Cher Ami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13539" y="6108540"/>
            <a:ext cx="18722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No Man’s Land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49203" y="4980062"/>
            <a:ext cx="18722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The Red Baron</a:t>
            </a:r>
          </a:p>
        </p:txBody>
      </p:sp>
    </p:spTree>
    <p:extLst>
      <p:ext uri="{BB962C8B-B14F-4D97-AF65-F5344CB8AC3E}">
        <p14:creationId xmlns:p14="http://schemas.microsoft.com/office/powerpoint/2010/main" val="202162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7064" y="764703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atin typeface="Calibri Light" pitchFamily="34" charset="0"/>
              </a:rPr>
              <a:t>End Of Round 5</a:t>
            </a:r>
            <a:br>
              <a:rPr lang="en-GB" sz="7200" dirty="0">
                <a:latin typeface="Calibri Light" pitchFamily="34" charset="0"/>
              </a:rPr>
            </a:br>
            <a:r>
              <a:rPr lang="en-GB" sz="6000" dirty="0">
                <a:latin typeface="Calibri Light" pitchFamily="34" charset="0"/>
              </a:rPr>
              <a:t>The team with the lowest score can steal a player from any other team.</a:t>
            </a:r>
          </a:p>
        </p:txBody>
      </p:sp>
    </p:spTree>
    <p:extLst>
      <p:ext uri="{BB962C8B-B14F-4D97-AF65-F5344CB8AC3E}">
        <p14:creationId xmlns:p14="http://schemas.microsoft.com/office/powerpoint/2010/main" val="232314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7064" y="764703"/>
            <a:ext cx="806489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atin typeface="Calibri Light" pitchFamily="34" charset="0"/>
              </a:rPr>
              <a:t>Round 6</a:t>
            </a:r>
            <a:br>
              <a:rPr lang="en-GB" sz="7200" b="1" dirty="0">
                <a:latin typeface="Calibri Light" pitchFamily="34" charset="0"/>
              </a:rPr>
            </a:br>
            <a:br>
              <a:rPr lang="en-GB" sz="7200" b="1" dirty="0">
                <a:latin typeface="Calibri Light" pitchFamily="34" charset="0"/>
              </a:rPr>
            </a:br>
            <a:br>
              <a:rPr lang="en-GB" sz="7200" b="1" dirty="0">
                <a:latin typeface="Calibri Light" pitchFamily="34" charset="0"/>
              </a:rPr>
            </a:br>
            <a:br>
              <a:rPr lang="en-GB" sz="7200" dirty="0">
                <a:latin typeface="Calibri Light" pitchFamily="34" charset="0"/>
              </a:rPr>
            </a:br>
            <a:r>
              <a:rPr lang="en-GB" sz="6000" dirty="0">
                <a:latin typeface="Calibri Light" pitchFamily="34" charset="0"/>
              </a:rPr>
              <a:t>Chronology </a:t>
            </a:r>
          </a:p>
        </p:txBody>
      </p:sp>
      <p:pic>
        <p:nvPicPr>
          <p:cNvPr id="7170" name="Picture 2" descr="https://encrypted-tbn3.gstatic.com/images?q=tbn:ANd9GcRMcOC7QHWPCBIIBe053N8P1cvmfDsXRnodxqpCcWnuabEStRGYO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56922"/>
            <a:ext cx="3028262" cy="302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60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04828850"/>
              </p:ext>
            </p:extLst>
          </p:nvPr>
        </p:nvGraphicFramePr>
        <p:xfrm>
          <a:off x="323528" y="188640"/>
          <a:ext cx="8568952" cy="643751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3265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Jumbled Events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265">
                <a:tc>
                  <a:txBody>
                    <a:bodyPr/>
                    <a:lstStyle/>
                    <a:p>
                      <a:r>
                        <a:rPr lang="en-GB" dirty="0"/>
                        <a:t>1882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/>
                        <a:t>Assassination Of Franz Ferdinand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265">
                <a:tc>
                  <a:txBody>
                    <a:bodyPr/>
                    <a:lstStyle/>
                    <a:p>
                      <a:r>
                        <a:rPr lang="en-GB" dirty="0"/>
                        <a:t>1907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/>
                        <a:t>The Triple</a:t>
                      </a:r>
                      <a:r>
                        <a:rPr lang="en-GB" sz="2200" baseline="0" dirty="0"/>
                        <a:t> Alliance Signed</a:t>
                      </a:r>
                      <a:endParaRPr lang="en-GB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265">
                <a:tc>
                  <a:txBody>
                    <a:bodyPr/>
                    <a:lstStyle/>
                    <a:p>
                      <a:r>
                        <a:rPr lang="en-GB" dirty="0"/>
                        <a:t>1908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/>
                        <a:t>The Ludendorff Offensive</a:t>
                      </a:r>
                      <a:r>
                        <a:rPr lang="en-GB" sz="2200" baseline="0" dirty="0"/>
                        <a:t> Begins</a:t>
                      </a:r>
                      <a:endParaRPr lang="en-GB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265">
                <a:tc>
                  <a:txBody>
                    <a:bodyPr/>
                    <a:lstStyle/>
                    <a:p>
                      <a:r>
                        <a:rPr lang="en-GB" dirty="0"/>
                        <a:t>June, 1914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/>
                        <a:t>The</a:t>
                      </a:r>
                      <a:r>
                        <a:rPr lang="en-GB" sz="2200" baseline="0" dirty="0"/>
                        <a:t> Treaty Of Brest-Litovsk Signed</a:t>
                      </a:r>
                      <a:endParaRPr lang="en-GB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3265">
                <a:tc>
                  <a:txBody>
                    <a:bodyPr/>
                    <a:lstStyle/>
                    <a:p>
                      <a:r>
                        <a:rPr lang="en-GB" dirty="0"/>
                        <a:t>December, 1914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The Christmas Day Truce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4866">
                <a:tc>
                  <a:txBody>
                    <a:bodyPr/>
                    <a:lstStyle/>
                    <a:p>
                      <a:r>
                        <a:rPr lang="en-GB" dirty="0"/>
                        <a:t>!916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The</a:t>
                      </a:r>
                      <a:r>
                        <a:rPr lang="en-GB" sz="2200" baseline="0" dirty="0"/>
                        <a:t> Bosnian Crisis</a:t>
                      </a:r>
                      <a:endParaRPr lang="en-GB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3265">
                <a:tc>
                  <a:txBody>
                    <a:bodyPr/>
                    <a:lstStyle/>
                    <a:p>
                      <a:r>
                        <a:rPr lang="en-GB" dirty="0"/>
                        <a:t>1917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The</a:t>
                      </a:r>
                      <a:r>
                        <a:rPr lang="en-GB" sz="2200" baseline="0" dirty="0"/>
                        <a:t> USA enters the war</a:t>
                      </a:r>
                      <a:endParaRPr lang="en-GB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3265">
                <a:tc>
                  <a:txBody>
                    <a:bodyPr/>
                    <a:lstStyle/>
                    <a:p>
                      <a:r>
                        <a:rPr lang="en-GB" dirty="0"/>
                        <a:t>February, 1918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/>
                        <a:t>The Battle Of The Somme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3265">
                <a:tc>
                  <a:txBody>
                    <a:bodyPr/>
                    <a:lstStyle/>
                    <a:p>
                      <a:r>
                        <a:rPr lang="en-GB" dirty="0"/>
                        <a:t>March, 1918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/>
                        <a:t>The Triple Entente Signed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3265">
                <a:tc>
                  <a:txBody>
                    <a:bodyPr/>
                    <a:lstStyle/>
                    <a:p>
                      <a:r>
                        <a:rPr lang="en-GB" dirty="0"/>
                        <a:t>November 11</a:t>
                      </a:r>
                      <a:r>
                        <a:rPr lang="en-GB" baseline="30000" dirty="0"/>
                        <a:t>th</a:t>
                      </a:r>
                      <a:r>
                        <a:rPr lang="en-GB" dirty="0"/>
                        <a:t> 1918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Germany signs the armistice to end the war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07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60648"/>
            <a:ext cx="8064896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alibri" pitchFamily="34" charset="0"/>
              </a:rPr>
              <a:t> </a:t>
            </a:r>
            <a:br>
              <a:rPr lang="en-GB" sz="5400" dirty="0">
                <a:latin typeface="Calibri" pitchFamily="34" charset="0"/>
              </a:rPr>
            </a:br>
            <a:br>
              <a:rPr lang="en-GB" sz="5400" dirty="0">
                <a:latin typeface="Calibri" pitchFamily="34" charset="0"/>
              </a:rPr>
            </a:br>
            <a:r>
              <a:rPr lang="en-GB" sz="8000" dirty="0">
                <a:latin typeface="Calibri" pitchFamily="34" charset="0"/>
              </a:rPr>
              <a:t>Answers</a:t>
            </a:r>
            <a:br>
              <a:rPr lang="en-GB" sz="72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br>
              <a:rPr lang="en-GB" sz="6600" dirty="0">
                <a:latin typeface="Calibri" pitchFamily="34" charset="0"/>
              </a:rPr>
            </a:br>
            <a:endParaRPr lang="en-GB" sz="6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19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94346054"/>
              </p:ext>
            </p:extLst>
          </p:nvPr>
        </p:nvGraphicFramePr>
        <p:xfrm>
          <a:off x="323528" y="188640"/>
          <a:ext cx="8568952" cy="641591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3265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Ordered</a:t>
                      </a:r>
                      <a:r>
                        <a:rPr lang="en-GB" sz="3200" baseline="0" dirty="0"/>
                        <a:t> </a:t>
                      </a:r>
                      <a:r>
                        <a:rPr lang="en-GB" sz="3200" dirty="0"/>
                        <a:t>Events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265">
                <a:tc>
                  <a:txBody>
                    <a:bodyPr/>
                    <a:lstStyle/>
                    <a:p>
                      <a:r>
                        <a:rPr lang="en-GB" dirty="0"/>
                        <a:t>1882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The Triple</a:t>
                      </a:r>
                      <a:r>
                        <a:rPr lang="en-GB" sz="2200" baseline="0" dirty="0"/>
                        <a:t> Alliance Signed</a:t>
                      </a:r>
                      <a:endParaRPr lang="en-GB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265">
                <a:tc>
                  <a:txBody>
                    <a:bodyPr/>
                    <a:lstStyle/>
                    <a:p>
                      <a:r>
                        <a:rPr lang="en-GB" dirty="0"/>
                        <a:t>1907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The Triple Entente Signed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265">
                <a:tc>
                  <a:txBody>
                    <a:bodyPr/>
                    <a:lstStyle/>
                    <a:p>
                      <a:r>
                        <a:rPr lang="en-GB" dirty="0"/>
                        <a:t>1908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The Bosnian Crisis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265">
                <a:tc>
                  <a:txBody>
                    <a:bodyPr/>
                    <a:lstStyle/>
                    <a:p>
                      <a:r>
                        <a:rPr lang="en-GB" dirty="0"/>
                        <a:t>June, 1914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Assassination Of Franz Ferdinand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3265">
                <a:tc>
                  <a:txBody>
                    <a:bodyPr/>
                    <a:lstStyle/>
                    <a:p>
                      <a:r>
                        <a:rPr lang="en-GB" dirty="0"/>
                        <a:t>December, 1914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The Christmas Day Truce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3265">
                <a:tc>
                  <a:txBody>
                    <a:bodyPr/>
                    <a:lstStyle/>
                    <a:p>
                      <a:r>
                        <a:rPr lang="en-GB" dirty="0"/>
                        <a:t>!916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The Battle Of The Somme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3265">
                <a:tc>
                  <a:txBody>
                    <a:bodyPr/>
                    <a:lstStyle/>
                    <a:p>
                      <a:r>
                        <a:rPr lang="en-GB" dirty="0"/>
                        <a:t>1917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The</a:t>
                      </a:r>
                      <a:r>
                        <a:rPr lang="en-GB" sz="2200" baseline="0" dirty="0"/>
                        <a:t> USA enters the war</a:t>
                      </a:r>
                      <a:endParaRPr lang="en-GB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3265">
                <a:tc>
                  <a:txBody>
                    <a:bodyPr/>
                    <a:lstStyle/>
                    <a:p>
                      <a:r>
                        <a:rPr lang="en-GB" dirty="0"/>
                        <a:t>February, 1918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The</a:t>
                      </a:r>
                      <a:r>
                        <a:rPr lang="en-GB" sz="2200" baseline="0" dirty="0"/>
                        <a:t> Treaty Of Brest-Litovsk Signed</a:t>
                      </a:r>
                      <a:endParaRPr lang="en-GB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3265">
                <a:tc>
                  <a:txBody>
                    <a:bodyPr/>
                    <a:lstStyle/>
                    <a:p>
                      <a:r>
                        <a:rPr lang="en-GB" dirty="0"/>
                        <a:t>March, 1918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The Ludendorff Offensive</a:t>
                      </a:r>
                      <a:r>
                        <a:rPr lang="en-GB" sz="2200" baseline="0" dirty="0"/>
                        <a:t> Begins</a:t>
                      </a:r>
                      <a:endParaRPr lang="en-GB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3265">
                <a:tc>
                  <a:txBody>
                    <a:bodyPr/>
                    <a:lstStyle/>
                    <a:p>
                      <a:r>
                        <a:rPr lang="en-GB" dirty="0"/>
                        <a:t>November 11</a:t>
                      </a:r>
                      <a:r>
                        <a:rPr lang="en-GB" baseline="30000" dirty="0"/>
                        <a:t>th</a:t>
                      </a:r>
                      <a:r>
                        <a:rPr lang="en-GB" dirty="0"/>
                        <a:t> 1918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Germany signs the armistice to end the war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12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7064" y="764703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atin typeface="Calibri Light" pitchFamily="34" charset="0"/>
              </a:rPr>
              <a:t>End Of Round 6</a:t>
            </a:r>
            <a:br>
              <a:rPr lang="en-GB" sz="7200" dirty="0">
                <a:latin typeface="Calibri Light" pitchFamily="34" charset="0"/>
              </a:rPr>
            </a:br>
            <a:r>
              <a:rPr lang="en-GB" sz="6000" dirty="0">
                <a:latin typeface="Calibri Light" pitchFamily="34" charset="0"/>
              </a:rPr>
              <a:t>The team with the lowest score can steal a player from any other team.</a:t>
            </a:r>
          </a:p>
        </p:txBody>
      </p:sp>
    </p:spTree>
    <p:extLst>
      <p:ext uri="{BB962C8B-B14F-4D97-AF65-F5344CB8AC3E}">
        <p14:creationId xmlns:p14="http://schemas.microsoft.com/office/powerpoint/2010/main" val="216189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5455</TotalTime>
  <Words>1364</Words>
  <Application>Microsoft Office PowerPoint</Application>
  <PresentationFormat>On-screen Show (4:3)</PresentationFormat>
  <Paragraphs>550</Paragraphs>
  <Slides>99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6" baseType="lpstr">
      <vt:lpstr>Arial</vt:lpstr>
      <vt:lpstr>Calibri</vt:lpstr>
      <vt:lpstr>Calibri Light</vt:lpstr>
      <vt:lpstr>Candara</vt:lpstr>
      <vt:lpstr>Georgia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Chantler</dc:creator>
  <cp:lastModifiedBy>Phil icHistory</cp:lastModifiedBy>
  <cp:revision>66</cp:revision>
  <dcterms:created xsi:type="dcterms:W3CDTF">2014-12-14T07:48:03Z</dcterms:created>
  <dcterms:modified xsi:type="dcterms:W3CDTF">2016-03-15T15:29:11Z</dcterms:modified>
</cp:coreProperties>
</file>