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8" r:id="rId3"/>
    <p:sldId id="267" r:id="rId4"/>
    <p:sldId id="257" r:id="rId5"/>
    <p:sldId id="259" r:id="rId6"/>
    <p:sldId id="265" r:id="rId7"/>
    <p:sldId id="261" r:id="rId8"/>
    <p:sldId id="264" r:id="rId9"/>
    <p:sldId id="260"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9/29/2016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youtube.com/watch?v=-CAAqfS8lUQ" TargetMode="Externa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ichistory.com/the-holocaust.html" TargetMode="External"/><Relationship Id="rId10" Type="http://schemas.openxmlformats.org/officeDocument/2006/relationships/image" Target="../media/image5.png"/><Relationship Id="rId4" Type="http://schemas.openxmlformats.org/officeDocument/2006/relationships/image" Target="../media/image37.jpeg"/><Relationship Id="rId9" Type="http://schemas.openxmlformats.org/officeDocument/2006/relationships/hyperlink" Target="https://www.youtube.com/watch?v=DyQFDfemLGQ&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slide" Target="slide11.xml"/><Relationship Id="rId15" Type="http://schemas.openxmlformats.org/officeDocument/2006/relationships/image" Target="../media/image18.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1.jpeg"/><Relationship Id="rId12" Type="http://schemas.openxmlformats.org/officeDocument/2006/relationships/slide" Target="slide7.xml"/><Relationship Id="rId17" Type="http://schemas.openxmlformats.org/officeDocument/2006/relationships/image" Target="../media/image7.png"/><Relationship Id="rId2" Type="http://schemas.openxmlformats.org/officeDocument/2006/relationships/slide" Target="slide9.xml"/><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23.gif"/><Relationship Id="rId5" Type="http://schemas.openxmlformats.org/officeDocument/2006/relationships/image" Target="../media/image20.jpeg"/><Relationship Id="rId15" Type="http://schemas.openxmlformats.org/officeDocument/2006/relationships/image" Target="../media/image6.png"/><Relationship Id="rId10" Type="http://schemas.openxmlformats.org/officeDocument/2006/relationships/slide" Target="slide5.xml"/><Relationship Id="rId4" Type="http://schemas.openxmlformats.org/officeDocument/2006/relationships/slide" Target="slide8.xml"/><Relationship Id="rId9" Type="http://schemas.openxmlformats.org/officeDocument/2006/relationships/image" Target="../media/image22.jpeg"/><Relationship Id="rId14" Type="http://schemas.openxmlformats.org/officeDocument/2006/relationships/hyperlink" Target="http://www.ichistory.com/world-war-2.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sq_LdfJ8uAQ" TargetMode="External"/><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p-dD3oUMh0" TargetMode="External"/><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s://www.youtube.com/watch?v=Xc352jIpilk"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s://www.youtube.com/watch?v=rXkSCZdq0Sg" TargetMode="External"/><Relationship Id="rId5" Type="http://schemas.openxmlformats.org/officeDocument/2006/relationships/image" Target="../media/image20.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https://www.youtube.com/watch?v=dSjkpaXlXIE"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787613"/>
            <a:ext cx="10782300" cy="2509213"/>
          </a:xfrm>
        </p:spPr>
        <p:txBody>
          <a:bodyPr>
            <a:normAutofit/>
          </a:bodyPr>
          <a:lstStyle/>
          <a:p>
            <a:r>
              <a:rPr lang="en-GB" sz="8800" dirty="0">
                <a:latin typeface="Franklin Gothic Heavy" panose="020B0903020102020204" pitchFamily="34" charset="0"/>
              </a:rPr>
              <a:t>The Second </a:t>
            </a:r>
            <a:br>
              <a:rPr lang="en-GB" sz="8800" dirty="0">
                <a:latin typeface="Franklin Gothic Heavy" panose="020B0903020102020204" pitchFamily="34" charset="0"/>
              </a:rPr>
            </a:br>
            <a:r>
              <a:rPr lang="en-GB" sz="8800" dirty="0">
                <a:latin typeface="Franklin Gothic Heavy" panose="020B0903020102020204" pitchFamily="34" charset="0"/>
              </a:rPr>
              <a:t>World war</a:t>
            </a:r>
          </a:p>
        </p:txBody>
      </p:sp>
      <p:sp>
        <p:nvSpPr>
          <p:cNvPr id="9" name="Rectangle 8"/>
          <p:cNvSpPr/>
          <p:nvPr/>
        </p:nvSpPr>
        <p:spPr>
          <a:xfrm>
            <a:off x="5302135" y="4645922"/>
            <a:ext cx="5677738" cy="584775"/>
          </a:xfrm>
          <a:prstGeom prst="rect">
            <a:avLst/>
          </a:prstGeom>
        </p:spPr>
        <p:txBody>
          <a:bodyPr wrap="square">
            <a:spAutoFit/>
          </a:bodyPr>
          <a:lstStyle/>
          <a:p>
            <a:pPr algn="ctr"/>
            <a:r>
              <a:rPr lang="en-GB" sz="3200" b="1" dirty="0">
                <a:latin typeface="AR CENA" panose="02000000000000000000" pitchFamily="2" charset="0"/>
              </a:rPr>
              <a:t>by icHistory</a:t>
            </a:r>
          </a:p>
        </p:txBody>
      </p:sp>
    </p:spTree>
    <p:extLst>
      <p:ext uri="{BB962C8B-B14F-4D97-AF65-F5344CB8AC3E}">
        <p14:creationId xmlns:p14="http://schemas.microsoft.com/office/powerpoint/2010/main" val="187903790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721" y="249661"/>
            <a:ext cx="11366457" cy="1024806"/>
          </a:xfrm>
        </p:spPr>
        <p:txBody>
          <a:bodyPr>
            <a:normAutofit/>
          </a:bodyPr>
          <a:lstStyle/>
          <a:p>
            <a:pPr algn="l"/>
            <a:r>
              <a:rPr lang="en-GB" sz="6600" dirty="0"/>
              <a:t>APPEASEMENT</a:t>
            </a:r>
            <a:endParaRPr lang="en-GB" dirty="0"/>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249" y="301673"/>
            <a:ext cx="955319" cy="972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199" y="1474306"/>
            <a:ext cx="4127669" cy="5355312"/>
          </a:xfrm>
          <a:prstGeom prst="rect">
            <a:avLst/>
          </a:prstGeom>
        </p:spPr>
        <p:txBody>
          <a:bodyPr wrap="square">
            <a:spAutoFit/>
          </a:bodyPr>
          <a:lstStyle/>
          <a:p>
            <a:r>
              <a:rPr lang="en-GB" dirty="0"/>
              <a:t>Following the failure of the League to deal the Manchuria and Abyssinia invasions, Hitler gambled and marched German troops into the Rhineland in 1936. This was another break of the Treaty of Versailles. Germany was still relatively weak at this point compared to Britain and France but no action was taken. As Germany grew stronger and sensing a lack of will to stand against him , Hitler demanded the return of the Sudetenland in 1938. Britain did not want to go to war over the Sudetenland and after talks in Munich, Hitler was allowed to march troops into the Czech Sudetenland.  Despite promising the Sudetenland was his ‘</a:t>
            </a:r>
            <a:r>
              <a:rPr lang="en-GB" i="1" dirty="0"/>
              <a:t>last territorial demand</a:t>
            </a:r>
            <a:r>
              <a:rPr lang="en-GB" dirty="0"/>
              <a:t>’ Hitler soon turned his attention towards Poland. </a:t>
            </a:r>
          </a:p>
          <a:p>
            <a:endParaRPr lang="en-GB" dirty="0">
              <a:latin typeface="Calibri" panose="020F0502020204030204" pitchFamily="34" charset="0"/>
            </a:endParaRPr>
          </a:p>
        </p:txBody>
      </p:sp>
      <p:pic>
        <p:nvPicPr>
          <p:cNvPr id="8194" name="Picture 2" descr="Image result for the munich agre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257" y="1543050"/>
            <a:ext cx="7086921" cy="4730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35046" y="5689025"/>
            <a:ext cx="6894954" cy="584775"/>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BRITISH PM NEVILLE CHAMBERLAIN FOLLOW A POLICY OF APPEASEMENT AND REARMAMENT</a:t>
            </a:r>
          </a:p>
        </p:txBody>
      </p:sp>
      <p:pic>
        <p:nvPicPr>
          <p:cNvPr id="8196" name="Picture 4" descr="Image result for youtube icon no backgroun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6200" y="457328"/>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9843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112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27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6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273"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4"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the holocaust"/>
          <p:cNvPicPr>
            <a:picLocks noChangeAspect="1" noChangeArrowheads="1"/>
          </p:cNvPicPr>
          <p:nvPr/>
        </p:nvPicPr>
        <p:blipFill rotWithShape="1">
          <a:blip r:embed="rId4">
            <a:extLst>
              <a:ext uri="{28A0092B-C50C-407E-A947-70E740481C1C}">
                <a14:useLocalDpi xmlns:a14="http://schemas.microsoft.com/office/drawing/2010/main" val="0"/>
              </a:ext>
            </a:extLst>
          </a:blip>
          <a:srcRect l="29866" r="2620"/>
          <a:stretch/>
        </p:blipFill>
        <p:spPr bwMode="auto">
          <a:xfrm>
            <a:off x="8860" y="10"/>
            <a:ext cx="696255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1275"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7141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1276"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p:cNvSpPr>
            <a:spLocks noGrp="1"/>
          </p:cNvSpPr>
          <p:nvPr>
            <p:ph type="title"/>
          </p:nvPr>
        </p:nvSpPr>
        <p:spPr>
          <a:xfrm>
            <a:off x="7595782" y="393701"/>
            <a:ext cx="4278718" cy="1371599"/>
          </a:xfrm>
        </p:spPr>
        <p:txBody>
          <a:bodyPr vert="horz" lIns="91440" tIns="45720" rIns="91440" bIns="45720" rtlCol="0" anchor="b">
            <a:noAutofit/>
          </a:bodyPr>
          <a:lstStyle/>
          <a:p>
            <a:r>
              <a:rPr lang="en-US" sz="5400" b="1" dirty="0"/>
              <a:t>The HOLOCAUST</a:t>
            </a:r>
          </a:p>
        </p:txBody>
      </p:sp>
      <p:pic>
        <p:nvPicPr>
          <p:cNvPr id="19" name="Picture 22" descr="Image result for pdf file no backgroun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2882" y="2097154"/>
            <a:ext cx="1066514" cy="10665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Image result for main menu button icon">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3200" y="4387044"/>
            <a:ext cx="1669196" cy="16576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youtube icon no background">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9560" y="3418352"/>
            <a:ext cx="1085851" cy="108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4579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39" y="157689"/>
            <a:ext cx="9972730" cy="816583"/>
          </a:xfrm>
        </p:spPr>
        <p:txBody>
          <a:bodyPr>
            <a:normAutofit/>
          </a:bodyPr>
          <a:lstStyle/>
          <a:p>
            <a:pPr algn="l"/>
            <a:r>
              <a:rPr lang="en-GB" dirty="0"/>
              <a:t>Navigation and action buttons</a:t>
            </a:r>
          </a:p>
        </p:txBody>
      </p:sp>
      <p:sp>
        <p:nvSpPr>
          <p:cNvPr id="5" name="TextBox 4"/>
          <p:cNvSpPr txBox="1"/>
          <p:nvPr/>
        </p:nvSpPr>
        <p:spPr>
          <a:xfrm>
            <a:off x="1900532" y="3572642"/>
            <a:ext cx="690596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YouTube symbols on pages to connect to external videos. </a:t>
            </a:r>
          </a:p>
        </p:txBody>
      </p:sp>
      <p:pic>
        <p:nvPicPr>
          <p:cNvPr id="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82" y="2231792"/>
            <a:ext cx="1066514" cy="10860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0531" y="2386961"/>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sub menus</a:t>
            </a:r>
            <a:r>
              <a:rPr lang="en-GB" sz="2800" dirty="0"/>
              <a:t>.</a:t>
            </a:r>
          </a:p>
        </p:txBody>
      </p:sp>
      <p:pic>
        <p:nvPicPr>
          <p:cNvPr id="9218" name="Picture 2" descr="Image result for youtube icon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81" y="3530861"/>
            <a:ext cx="1085851"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Image result for pdf fi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481" y="5042803"/>
            <a:ext cx="1066514" cy="10665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00532" y="4927600"/>
            <a:ext cx="879826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PDF symbol on pages to access free supporting student resources, PowerPoint  and worksheets</a:t>
            </a:r>
          </a:p>
        </p:txBody>
      </p:sp>
      <p:pic>
        <p:nvPicPr>
          <p:cNvPr id="12" name="Picture 24" descr="Image result for main menu butt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38" y="870781"/>
            <a:ext cx="1155994" cy="1147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00531" y="1113513"/>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the main menu</a:t>
            </a:r>
            <a:r>
              <a:rPr lang="en-GB" sz="2800" dirty="0"/>
              <a:t>.</a:t>
            </a:r>
          </a:p>
        </p:txBody>
      </p:sp>
    </p:spTree>
    <p:extLst>
      <p:ext uri="{BB962C8B-B14F-4D97-AF65-F5344CB8AC3E}">
        <p14:creationId xmlns:p14="http://schemas.microsoft.com/office/powerpoint/2010/main" val="363959367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635" y="73922"/>
            <a:ext cx="5677738" cy="1077218"/>
          </a:xfrm>
          <a:prstGeom prst="rect">
            <a:avLst/>
          </a:prstGeom>
        </p:spPr>
        <p:txBody>
          <a:bodyPr wrap="square">
            <a:spAutoFit/>
          </a:bodyPr>
          <a:lstStyle/>
          <a:p>
            <a:pPr algn="ctr"/>
            <a:r>
              <a:rPr lang="en-GB" sz="3200" b="1" dirty="0">
                <a:latin typeface="Arial" panose="020B0604020202020204" pitchFamily="34" charset="0"/>
                <a:cs typeface="Arial" panose="020B0604020202020204" pitchFamily="34" charset="0"/>
              </a:rPr>
              <a:t>Click on each image to find out more</a:t>
            </a:r>
            <a:r>
              <a:rPr lang="en-GB" sz="3200" b="1" dirty="0">
                <a:latin typeface="Calibri Light" panose="020F0302020204030204" pitchFamily="34" charset="0"/>
              </a:rPr>
              <a:t>.</a:t>
            </a:r>
          </a:p>
        </p:txBody>
      </p:sp>
      <p:pic>
        <p:nvPicPr>
          <p:cNvPr id="2050" name="Picture 2" descr="Image result">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45" b="10346"/>
          <a:stretch/>
        </p:blipFill>
        <p:spPr bwMode="auto">
          <a:xfrm>
            <a:off x="138538" y="1196109"/>
            <a:ext cx="3288780" cy="25457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642" y="3403348"/>
            <a:ext cx="94857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CAUSES</a:t>
            </a:r>
          </a:p>
        </p:txBody>
      </p:sp>
      <p:pic>
        <p:nvPicPr>
          <p:cNvPr id="2054" name="Picture 6" descr="Image result"/>
          <p:cNvPicPr>
            <a:picLocks noChangeAspect="1" noChangeArrowheads="1"/>
          </p:cNvPicPr>
          <p:nvPr/>
        </p:nvPicPr>
        <p:blipFill rotWithShape="1">
          <a:blip r:embed="rId4">
            <a:extLst>
              <a:ext uri="{28A0092B-C50C-407E-A947-70E740481C1C}">
                <a14:useLocalDpi xmlns:a14="http://schemas.microsoft.com/office/drawing/2010/main" val="0"/>
              </a:ext>
            </a:extLst>
          </a:blip>
          <a:srcRect r="33280" b="13967"/>
          <a:stretch/>
        </p:blipFill>
        <p:spPr bwMode="auto">
          <a:xfrm>
            <a:off x="3614776" y="1196108"/>
            <a:ext cx="3147573" cy="25650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16200000">
            <a:off x="2877303" y="1932267"/>
            <a:ext cx="181087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HOMEFRONT</a:t>
            </a:r>
          </a:p>
        </p:txBody>
      </p:sp>
      <p:pic>
        <p:nvPicPr>
          <p:cNvPr id="2056" name="Picture 8" descr="Image result">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99" y="3956711"/>
            <a:ext cx="2565766" cy="23198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5400000">
            <a:off x="1833142" y="4518597"/>
            <a:ext cx="148197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HOLOCAUST</a:t>
            </a:r>
          </a:p>
        </p:txBody>
      </p:sp>
      <p:pic>
        <p:nvPicPr>
          <p:cNvPr id="2058" name="Picture 10" descr="Image result"/>
          <p:cNvPicPr>
            <a:picLocks noChangeAspect="1" noChangeArrowheads="1"/>
          </p:cNvPicPr>
          <p:nvPr/>
        </p:nvPicPr>
        <p:blipFill rotWithShape="1">
          <a:blip r:embed="rId7">
            <a:extLst>
              <a:ext uri="{28A0092B-C50C-407E-A947-70E740481C1C}">
                <a14:useLocalDpi xmlns:a14="http://schemas.microsoft.com/office/drawing/2010/main" val="0"/>
              </a:ext>
            </a:extLst>
          </a:blip>
          <a:srcRect b="2797"/>
          <a:stretch/>
        </p:blipFill>
        <p:spPr bwMode="auto">
          <a:xfrm>
            <a:off x="6461582" y="3947815"/>
            <a:ext cx="3285593" cy="23295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61582" y="3947815"/>
            <a:ext cx="232523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TYPES OF WARFARE</a:t>
            </a:r>
          </a:p>
        </p:txBody>
      </p:sp>
      <p:pic>
        <p:nvPicPr>
          <p:cNvPr id="2060" name="Picture 12" descr="Image result"/>
          <p:cNvPicPr>
            <a:picLocks noChangeAspect="1" noChangeArrowheads="1"/>
          </p:cNvPicPr>
          <p:nvPr/>
        </p:nvPicPr>
        <p:blipFill rotWithShape="1">
          <a:blip r:embed="rId8">
            <a:extLst>
              <a:ext uri="{28A0092B-C50C-407E-A947-70E740481C1C}">
                <a14:useLocalDpi xmlns:a14="http://schemas.microsoft.com/office/drawing/2010/main" val="0"/>
              </a:ext>
            </a:extLst>
          </a:blip>
          <a:srcRect r="19940"/>
          <a:stretch/>
        </p:blipFill>
        <p:spPr bwMode="auto">
          <a:xfrm>
            <a:off x="2996074" y="3928804"/>
            <a:ext cx="3319001" cy="233557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439241" y="5946876"/>
            <a:ext cx="1875834"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MAJOR EVENTS</a:t>
            </a:r>
          </a:p>
        </p:txBody>
      </p:sp>
      <p:pic>
        <p:nvPicPr>
          <p:cNvPr id="2062" name="Picture 14" descr="Image result"/>
          <p:cNvPicPr>
            <a:picLocks noChangeAspect="1" noChangeArrowheads="1"/>
          </p:cNvPicPr>
          <p:nvPr/>
        </p:nvPicPr>
        <p:blipFill rotWithShape="1">
          <a:blip r:embed="rId9">
            <a:extLst>
              <a:ext uri="{28A0092B-C50C-407E-A947-70E740481C1C}">
                <a14:useLocalDpi xmlns:a14="http://schemas.microsoft.com/office/drawing/2010/main" val="0"/>
              </a:ext>
            </a:extLst>
          </a:blip>
          <a:srcRect l="5275" r="44632" b="10661"/>
          <a:stretch/>
        </p:blipFill>
        <p:spPr bwMode="auto">
          <a:xfrm>
            <a:off x="9946455" y="3946888"/>
            <a:ext cx="1954038" cy="231748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16200000">
            <a:off x="8966656" y="4951793"/>
            <a:ext cx="2328718"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REVIEW + LEGACY</a:t>
            </a:r>
          </a:p>
        </p:txBody>
      </p:sp>
      <p:pic>
        <p:nvPicPr>
          <p:cNvPr id="2064" name="Picture 16" descr="Image result for australia ww2"/>
          <p:cNvPicPr>
            <a:picLocks noChangeAspect="1" noChangeArrowheads="1"/>
          </p:cNvPicPr>
          <p:nvPr/>
        </p:nvPicPr>
        <p:blipFill rotWithShape="1">
          <a:blip r:embed="rId10">
            <a:extLst>
              <a:ext uri="{28A0092B-C50C-407E-A947-70E740481C1C}">
                <a14:useLocalDpi xmlns:a14="http://schemas.microsoft.com/office/drawing/2010/main" val="0"/>
              </a:ext>
            </a:extLst>
          </a:blip>
          <a:srcRect l="1462" r="9366"/>
          <a:stretch/>
        </p:blipFill>
        <p:spPr bwMode="auto">
          <a:xfrm>
            <a:off x="6900863" y="1239043"/>
            <a:ext cx="2271850" cy="249283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882513" y="1196109"/>
            <a:ext cx="2290200"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TEATRES OF WAR </a:t>
            </a:r>
          </a:p>
        </p:txBody>
      </p:sp>
      <p:pic>
        <p:nvPicPr>
          <p:cNvPr id="2066" name="Picture 18" descr="Image result for churchi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5014" y="1141114"/>
            <a:ext cx="2590762" cy="25907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0572750" y="3422617"/>
            <a:ext cx="1343026"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MORE</a:t>
            </a:r>
          </a:p>
        </p:txBody>
      </p:sp>
      <p:pic>
        <p:nvPicPr>
          <p:cNvPr id="2068" name="Picture 20" descr="Image result for coming soon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8159" y="1239043"/>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Image result for coming soon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5724" y="4057067"/>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Image result for coming soon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9476" y="5540986"/>
            <a:ext cx="1200030" cy="6040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Image result for coming soon no background"/>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184323" y="1365386"/>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Image result for coming soon no background"/>
          <p:cNvPicPr>
            <a:picLocks noChangeAspect="1" noChangeArrowheads="1"/>
          </p:cNvPicPr>
          <p:nvPr/>
        </p:nvPicPr>
        <p:blipFill>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667745" y="4377618"/>
            <a:ext cx="1232748" cy="6205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Image result for coming soon no background"/>
          <p:cNvPicPr>
            <a:picLocks noChangeAspect="1" noChangeArrowheads="1"/>
          </p:cNvPicPr>
          <p:nvPr/>
        </p:nvPicPr>
        <p:blipFill>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229476" y="2645922"/>
            <a:ext cx="1749803" cy="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345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0" y="98084"/>
            <a:ext cx="7649413" cy="144655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Starter … guess the causes of WW2 </a:t>
            </a:r>
          </a:p>
          <a:p>
            <a:pPr algn="ctr"/>
            <a:r>
              <a:rPr lang="en-GB" sz="2000" dirty="0">
                <a:latin typeface="Arial" panose="020B0604020202020204" pitchFamily="34" charset="0"/>
                <a:cs typeface="Arial" panose="020B0604020202020204" pitchFamily="34" charset="0"/>
              </a:rPr>
              <a:t>Click icon </a:t>
            </a:r>
            <a:r>
              <a:rPr lang="en-GB" sz="2000" b="1" dirty="0">
                <a:latin typeface="Arial" panose="020B0604020202020204" pitchFamily="34" charset="0"/>
                <a:cs typeface="Arial" panose="020B0604020202020204" pitchFamily="34" charset="0"/>
              </a:rPr>
              <a:t>right</a:t>
            </a:r>
            <a:r>
              <a:rPr lang="en-GB" sz="2000" dirty="0">
                <a:latin typeface="Arial" panose="020B0604020202020204" pitchFamily="34" charset="0"/>
                <a:cs typeface="Arial" panose="020B0604020202020204" pitchFamily="34" charset="0"/>
              </a:rPr>
              <a:t> to download free supporting resources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Click on each image to find out more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3076" name="Picture 4" descr="Image result for hitler and nazi fla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298622"/>
            <a:ext cx="2761257" cy="27612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260" r="28178"/>
          <a:stretch/>
        </p:blipFill>
        <p:spPr bwMode="auto">
          <a:xfrm>
            <a:off x="250114" y="1298623"/>
            <a:ext cx="1764424" cy="50032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61" t="9319" r="15706" b="7234"/>
          <a:stretch/>
        </p:blipFill>
        <p:spPr bwMode="auto">
          <a:xfrm>
            <a:off x="5142543" y="1298622"/>
            <a:ext cx="3404674" cy="27612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78" t="-550" r="23396" b="550"/>
          <a:stretch/>
        </p:blipFill>
        <p:spPr bwMode="auto">
          <a:xfrm>
            <a:off x="8765299" y="1236858"/>
            <a:ext cx="2893301" cy="510961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a:hlinkClick r:id="rId10" action="ppaction://hlinksldjump"/>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998" b="7013"/>
          <a:stretch/>
        </p:blipFill>
        <p:spPr bwMode="auto">
          <a:xfrm>
            <a:off x="4461449" y="4226182"/>
            <a:ext cx="4085768" cy="211996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1700" y="4226182"/>
            <a:ext cx="2071667" cy="207572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pdf file no background">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72385" y="224362"/>
            <a:ext cx="886215" cy="88621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main menu button icon">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114" y="169859"/>
            <a:ext cx="1136657" cy="11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8942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8" y="174171"/>
            <a:ext cx="8828665" cy="1024806"/>
          </a:xfrm>
        </p:spPr>
        <p:txBody>
          <a:bodyPr>
            <a:normAutofit/>
          </a:bodyPr>
          <a:lstStyle/>
          <a:p>
            <a:pPr algn="l"/>
            <a:r>
              <a:rPr lang="en-GB" sz="6600" dirty="0"/>
              <a:t>THE LEGACY OF WW1</a:t>
            </a:r>
          </a:p>
        </p:txBody>
      </p:sp>
      <p:sp>
        <p:nvSpPr>
          <p:cNvPr id="4" name="TextBox 3"/>
          <p:cNvSpPr txBox="1"/>
          <p:nvPr/>
        </p:nvSpPr>
        <p:spPr>
          <a:xfrm>
            <a:off x="4953000" y="1282435"/>
            <a:ext cx="7086600" cy="2554545"/>
          </a:xfrm>
          <a:prstGeom prst="rect">
            <a:avLst/>
          </a:prstGeom>
          <a:noFill/>
        </p:spPr>
        <p:txBody>
          <a:bodyPr wrap="square" rtlCol="0">
            <a:spAutoFit/>
          </a:bodyPr>
          <a:lstStyle/>
          <a:p>
            <a:r>
              <a:rPr lang="en-GB" sz="1600" dirty="0">
                <a:latin typeface="Calibri" panose="020F0502020204030204" pitchFamily="34" charset="0"/>
              </a:rPr>
              <a:t>The first World War was supposed to be the war to end all wars. Sadly, this was not true and the war did not solve many of the problems that caused it. Germany and France already had a great hatred for each other and the damage and destruction caused in France after Germany’s invasion only increased this hatred. Once the war was over,  most Germans felt they were treated very unfairly under the terms set out in the Treaty of Versailles. Germany had to accept all the blame for the war, had  large amounts of its territory taken away and the reparation terms crippled the German economy.  This created enormous anger within Germany and led to distrust of the ‘peacemakers’ from other nations too. Adolf Hitler, an Austrian who fought in WW1 felt especially bitter about the loss and treaty.</a:t>
            </a:r>
          </a:p>
        </p:txBody>
      </p:sp>
      <p:pic>
        <p:nvPicPr>
          <p:cNvPr id="9"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673" y="236888"/>
            <a:ext cx="944806" cy="96208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the big 3 versailles"/>
          <p:cNvPicPr>
            <a:picLocks noChangeAspect="1" noChangeArrowheads="1"/>
          </p:cNvPicPr>
          <p:nvPr/>
        </p:nvPicPr>
        <p:blipFill rotWithShape="1">
          <a:blip r:embed="rId4">
            <a:extLst>
              <a:ext uri="{28A0092B-C50C-407E-A947-70E740481C1C}">
                <a14:useLocalDpi xmlns:a14="http://schemas.microsoft.com/office/drawing/2010/main" val="0"/>
              </a:ext>
            </a:extLst>
          </a:blip>
          <a:srcRect l="463" t="8319" r="-463" b="17245"/>
          <a:stretch/>
        </p:blipFill>
        <p:spPr bwMode="auto">
          <a:xfrm>
            <a:off x="5073461" y="3951797"/>
            <a:ext cx="5507925" cy="24599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73461" y="6117634"/>
            <a:ext cx="2056818"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PEACEMAKERS ?</a:t>
            </a:r>
          </a:p>
        </p:txBody>
      </p:sp>
      <p:pic>
        <p:nvPicPr>
          <p:cNvPr id="1059" name="Picture 35" descr="Image result"/>
          <p:cNvPicPr>
            <a:picLocks noChangeAspect="1" noChangeArrowheads="1"/>
          </p:cNvPicPr>
          <p:nvPr/>
        </p:nvPicPr>
        <p:blipFill rotWithShape="1">
          <a:blip r:embed="rId5">
            <a:extLst>
              <a:ext uri="{28A0092B-C50C-407E-A947-70E740481C1C}">
                <a14:useLocalDpi xmlns:a14="http://schemas.microsoft.com/office/drawing/2010/main" val="0"/>
              </a:ext>
            </a:extLst>
          </a:blip>
          <a:srcRect l="30033" t="-21" r="3887" b="21"/>
          <a:stretch/>
        </p:blipFill>
        <p:spPr bwMode="auto">
          <a:xfrm>
            <a:off x="294968" y="1411125"/>
            <a:ext cx="4513006" cy="50084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4968" y="1411125"/>
            <a:ext cx="237203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FRANCE IN RUINS - 1918</a:t>
            </a:r>
          </a:p>
        </p:txBody>
      </p:sp>
      <p:pic>
        <p:nvPicPr>
          <p:cNvPr id="1063" name="Picture 39" descr="Image result for Hitler ww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69" y="4484914"/>
            <a:ext cx="1806404" cy="197127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per-clip1"/>
          <p:cNvPicPr>
            <a:picLocks noChangeAspect="1" noChangeArrowheads="1"/>
          </p:cNvPicPr>
          <p:nvPr/>
        </p:nvPicPr>
        <p:blipFill>
          <a:blip r:embed="rId7">
            <a:extLst>
              <a:ext uri="{28A0092B-C50C-407E-A947-70E740481C1C}">
                <a14:useLocalDpi xmlns:a14="http://schemas.microsoft.com/office/drawing/2010/main" val="0"/>
              </a:ext>
            </a:extLst>
          </a:blip>
          <a:srcRect r="66682" b="1265"/>
          <a:stretch>
            <a:fillRect/>
          </a:stretch>
        </p:blipFill>
        <p:spPr bwMode="auto">
          <a:xfrm rot="11642641">
            <a:off x="173926" y="5595339"/>
            <a:ext cx="981444" cy="384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0" name="Picture 46" descr="Image result for youtube icon no backgroun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36880" y="4484914"/>
            <a:ext cx="1302720" cy="130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881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05988"/>
            <a:ext cx="11366457" cy="1024806"/>
          </a:xfrm>
        </p:spPr>
        <p:txBody>
          <a:bodyPr>
            <a:normAutofit/>
          </a:bodyPr>
          <a:lstStyle/>
          <a:p>
            <a:pPr algn="l"/>
            <a:r>
              <a:rPr lang="en-GB" sz="6600" dirty="0"/>
              <a:t>The Failure of the League</a:t>
            </a:r>
            <a:endParaRPr lang="en-GB" dirty="0"/>
          </a:p>
        </p:txBody>
      </p:sp>
      <p:sp>
        <p:nvSpPr>
          <p:cNvPr id="3" name="Rectangle 2"/>
          <p:cNvSpPr/>
          <p:nvPr/>
        </p:nvSpPr>
        <p:spPr>
          <a:xfrm>
            <a:off x="203200" y="1331537"/>
            <a:ext cx="3873500" cy="5632311"/>
          </a:xfrm>
          <a:prstGeom prst="rect">
            <a:avLst/>
          </a:prstGeom>
        </p:spPr>
        <p:txBody>
          <a:bodyPr wrap="square">
            <a:spAutoFit/>
          </a:bodyPr>
          <a:lstStyle/>
          <a:p>
            <a:r>
              <a:rPr lang="en-GB" dirty="0"/>
              <a:t>The League was the ‘brainchild’ of Woodrow Wilson. He believed that a League of Nations, guided by the principle of </a:t>
            </a:r>
            <a:r>
              <a:rPr lang="en-GB" b="1" dirty="0"/>
              <a:t>Collective Security,</a:t>
            </a:r>
            <a:r>
              <a:rPr lang="en-GB" dirty="0"/>
              <a:t> would stop another terrible war from happening again. Despite Wilson's dream, the  U.S. Congress adopted a policy of isolationism and chose keep America out of the League. Without the leadership of Wilson and the power of the USA the League lacked direction. It did have some successes in the 1920’s but failed terribly after 1929. In 1935, the League stood by and allowed Italian leader, Mussolini, to get away with an attack on Abyssinia. The League was not taken seriously after this event and stopped being a deterrent to others.</a:t>
            </a:r>
          </a:p>
          <a:p>
            <a:endParaRPr lang="en-GB" dirty="0">
              <a:latin typeface="Calibri" panose="020F0502020204030204" pitchFamily="34" charset="0"/>
            </a:endParaRPr>
          </a:p>
          <a:p>
            <a:endParaRPr lang="en-GB" dirty="0">
              <a:latin typeface="Calibri" panose="020F0502020204030204" pitchFamily="34" charset="0"/>
            </a:endParaRPr>
          </a:p>
        </p:txBody>
      </p:sp>
      <p:pic>
        <p:nvPicPr>
          <p:cNvPr id="409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599" y="1469498"/>
            <a:ext cx="6703743" cy="47366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760053" y="5866189"/>
            <a:ext cx="1998289" cy="34510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MESSAGE ?</a:t>
            </a:r>
          </a:p>
        </p:txBody>
      </p:sp>
      <p:pic>
        <p:nvPicPr>
          <p:cNvPr id="4100" name="Picture 4" descr="Image result for youtube icon no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812" y="195246"/>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02.f-i.com/nickelodeon/kca/design/cool-icon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006" y="5220154"/>
            <a:ext cx="1333594" cy="13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7017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28" y="32484"/>
            <a:ext cx="10613830" cy="1024806"/>
          </a:xfrm>
        </p:spPr>
        <p:txBody>
          <a:bodyPr>
            <a:normAutofit/>
          </a:bodyPr>
          <a:lstStyle/>
          <a:p>
            <a:pPr algn="l"/>
            <a:r>
              <a:rPr lang="en-GB" sz="5600" dirty="0"/>
              <a:t>THE NAZI-SOVIET PACT</a:t>
            </a: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204" y="245583"/>
            <a:ext cx="843643" cy="859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0138" y="1158627"/>
            <a:ext cx="6644862" cy="1738938"/>
          </a:xfrm>
          <a:prstGeom prst="rect">
            <a:avLst/>
          </a:prstGeom>
        </p:spPr>
        <p:txBody>
          <a:bodyPr wrap="square">
            <a:spAutoFit/>
          </a:bodyPr>
          <a:lstStyle/>
          <a:p>
            <a:r>
              <a:rPr lang="en-GB" dirty="0"/>
              <a:t>The NSNAP was a surprising agreement between sworn enemies Hitler of Germany and Stalin of the U.S.S.R. from This non-aggression pact opened the way for Hitler to invade Poland without fear of immediate Soviet attack. The Nazi invasion of Poland was the </a:t>
            </a:r>
            <a:r>
              <a:rPr lang="en-GB" b="1" dirty="0"/>
              <a:t>trigger</a:t>
            </a:r>
            <a:r>
              <a:rPr lang="en-GB" dirty="0"/>
              <a:t> for WW2.</a:t>
            </a:r>
          </a:p>
          <a:p>
            <a:r>
              <a:rPr lang="en-GB" dirty="0"/>
              <a:t> </a:t>
            </a:r>
          </a:p>
          <a:p>
            <a:pPr algn="ctr"/>
            <a:r>
              <a:rPr lang="en-GB" sz="1700" dirty="0">
                <a:latin typeface="Calibri" panose="020F0502020204030204" pitchFamily="34" charset="0"/>
              </a:rPr>
              <a:t>. </a:t>
            </a:r>
          </a:p>
        </p:txBody>
      </p:sp>
      <p:pic>
        <p:nvPicPr>
          <p:cNvPr id="5124"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138" y="2585357"/>
            <a:ext cx="5944548" cy="39403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german invasion poland"/>
          <p:cNvPicPr>
            <a:picLocks noChangeAspect="1" noChangeArrowheads="1"/>
          </p:cNvPicPr>
          <p:nvPr/>
        </p:nvPicPr>
        <p:blipFill rotWithShape="1">
          <a:blip r:embed="rId5">
            <a:extLst>
              <a:ext uri="{28A0092B-C50C-407E-A947-70E740481C1C}">
                <a14:useLocalDpi xmlns:a14="http://schemas.microsoft.com/office/drawing/2010/main" val="0"/>
              </a:ext>
            </a:extLst>
          </a:blip>
          <a:srcRect r="29566"/>
          <a:stretch/>
        </p:blipFill>
        <p:spPr bwMode="auto">
          <a:xfrm>
            <a:off x="276177" y="1205039"/>
            <a:ext cx="4890909" cy="5320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8884" y="6187189"/>
            <a:ext cx="4186116"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NAZIS ENTER POLAND –SEPTEMBER 1939</a:t>
            </a:r>
          </a:p>
        </p:txBody>
      </p:sp>
      <p:sp>
        <p:nvSpPr>
          <p:cNvPr id="12" name="TextBox 11"/>
          <p:cNvSpPr txBox="1"/>
          <p:nvPr/>
        </p:nvSpPr>
        <p:spPr>
          <a:xfrm rot="5400000">
            <a:off x="10192989" y="3411950"/>
            <a:ext cx="1998289" cy="34510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MESSAGE ?</a:t>
            </a:r>
          </a:p>
        </p:txBody>
      </p:sp>
      <p:pic>
        <p:nvPicPr>
          <p:cNvPr id="5128" name="Picture 8" descr="Image result for youtube icon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768" y="1205039"/>
            <a:ext cx="1380318" cy="138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0390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31" y="60228"/>
            <a:ext cx="9142369" cy="1024806"/>
          </a:xfrm>
        </p:spPr>
        <p:txBody>
          <a:bodyPr>
            <a:normAutofit/>
          </a:bodyPr>
          <a:lstStyle/>
          <a:p>
            <a:pPr algn="l"/>
            <a:r>
              <a:rPr lang="en-GB" sz="5800" dirty="0"/>
              <a:t>THE GLOBAL DEPRESSION</a:t>
            </a: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316" y="182055"/>
            <a:ext cx="886758" cy="902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831" y="1085034"/>
            <a:ext cx="2073912" cy="4524315"/>
          </a:xfrm>
          <a:prstGeom prst="rect">
            <a:avLst/>
          </a:prstGeom>
        </p:spPr>
        <p:txBody>
          <a:bodyPr wrap="square">
            <a:spAutoFit/>
          </a:bodyPr>
          <a:lstStyle/>
          <a:p>
            <a:r>
              <a:rPr lang="en-GB"/>
              <a:t>The Wall </a:t>
            </a:r>
            <a:r>
              <a:rPr lang="en-GB" dirty="0"/>
              <a:t>Street Crash marked the start of a Global Depression. This helped dictators such as Hitler come to power. Other countries including those in the League were too weak or too distracted with their own problems to stand against them.</a:t>
            </a:r>
          </a:p>
          <a:p>
            <a:r>
              <a:rPr lang="en-GB" dirty="0"/>
              <a:t> </a:t>
            </a:r>
          </a:p>
          <a:p>
            <a:r>
              <a:rPr lang="en-GB" dirty="0">
                <a:latin typeface="Calibri" panose="020F0502020204030204" pitchFamily="34" charset="0"/>
              </a:rPr>
              <a:t> </a:t>
            </a:r>
          </a:p>
        </p:txBody>
      </p:sp>
      <p:pic>
        <p:nvPicPr>
          <p:cNvPr id="6146" name="Picture 2" descr="Image result for global depression"/>
          <p:cNvPicPr>
            <a:picLocks noChangeAspect="1" noChangeArrowheads="1"/>
          </p:cNvPicPr>
          <p:nvPr/>
        </p:nvPicPr>
        <p:blipFill rotWithShape="1">
          <a:blip r:embed="rId4">
            <a:extLst>
              <a:ext uri="{28A0092B-C50C-407E-A947-70E740481C1C}">
                <a14:useLocalDpi xmlns:a14="http://schemas.microsoft.com/office/drawing/2010/main" val="0"/>
              </a:ext>
            </a:extLst>
          </a:blip>
          <a:srcRect r="18594"/>
          <a:stretch/>
        </p:blipFill>
        <p:spPr bwMode="auto">
          <a:xfrm>
            <a:off x="6498501" y="1267362"/>
            <a:ext cx="5494198" cy="52205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p:cNvPicPr>
            <a:picLocks noChangeAspect="1" noChangeArrowheads="1"/>
          </p:cNvPicPr>
          <p:nvPr/>
        </p:nvPicPr>
        <p:blipFill rotWithShape="1">
          <a:blip r:embed="rId5">
            <a:extLst>
              <a:ext uri="{28A0092B-C50C-407E-A947-70E740481C1C}">
                <a14:useLocalDpi xmlns:a14="http://schemas.microsoft.com/office/drawing/2010/main" val="0"/>
              </a:ext>
            </a:extLst>
          </a:blip>
          <a:srcRect l="-1270" r="1863"/>
          <a:stretch/>
        </p:blipFill>
        <p:spPr bwMode="auto">
          <a:xfrm>
            <a:off x="2278743" y="1267362"/>
            <a:ext cx="3930481" cy="52205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71658" y="1267362"/>
            <a:ext cx="472104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ECONOMIES SUFFERED AND UNEMPLOYMENT ROSE</a:t>
            </a:r>
          </a:p>
        </p:txBody>
      </p:sp>
      <p:sp>
        <p:nvSpPr>
          <p:cNvPr id="11" name="TextBox 10"/>
          <p:cNvSpPr txBox="1"/>
          <p:nvPr/>
        </p:nvSpPr>
        <p:spPr>
          <a:xfrm>
            <a:off x="2278743" y="6149329"/>
            <a:ext cx="393048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PEOPLE LISTENED TO RADICAL SOLUTIONS</a:t>
            </a:r>
          </a:p>
        </p:txBody>
      </p:sp>
      <p:pic>
        <p:nvPicPr>
          <p:cNvPr id="6148" name="Picture 4" descr="Image result for youtube icon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46" y="5058355"/>
            <a:ext cx="1575800" cy="157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4549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655" y="157809"/>
            <a:ext cx="11366457" cy="1024806"/>
          </a:xfrm>
        </p:spPr>
        <p:txBody>
          <a:bodyPr>
            <a:normAutofit/>
          </a:bodyPr>
          <a:lstStyle/>
          <a:p>
            <a:pPr algn="l"/>
            <a:r>
              <a:rPr lang="en-GB" sz="5800" dirty="0"/>
              <a:t>HITLER’S FOREIGN POLICY</a:t>
            </a:r>
          </a:p>
        </p:txBody>
      </p:sp>
      <p:sp>
        <p:nvSpPr>
          <p:cNvPr id="4" name="TextBox 3"/>
          <p:cNvSpPr txBox="1"/>
          <p:nvPr/>
        </p:nvSpPr>
        <p:spPr>
          <a:xfrm>
            <a:off x="433655" y="1180681"/>
            <a:ext cx="9967646" cy="1477328"/>
          </a:xfrm>
          <a:prstGeom prst="rect">
            <a:avLst/>
          </a:prstGeom>
          <a:noFill/>
        </p:spPr>
        <p:txBody>
          <a:bodyPr wrap="square" rtlCol="0">
            <a:spAutoFit/>
          </a:bodyPr>
          <a:lstStyle/>
          <a:p>
            <a:r>
              <a:rPr lang="en-GB" dirty="0"/>
              <a:t>Fuelled by his anger at the loss of WW1 and the treaty of Versailles, Hitler sought revenge and to restore Germany to its former glory. Hitler had largely been ignored in Germany in the years after the war and seen as a hot-headed radical.  However, once the depression hit Germany after 1929, Hitler’s ideas become more popular with the German people. Once he became Chancellor in 1933, Hitler repeatedly broke the Treaty of Versailles and pushed Europe to the edge of war.</a:t>
            </a:r>
            <a:endParaRPr lang="en-GB" sz="1600" dirty="0">
              <a:latin typeface="Calibri" panose="020F0502020204030204" pitchFamily="34" charset="0"/>
            </a:endParaRP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111" y="295397"/>
            <a:ext cx="804500" cy="8192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hitler chancel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490" y="2790146"/>
            <a:ext cx="4302560" cy="34730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53" y="2790146"/>
            <a:ext cx="2240671" cy="34730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p:cNvPicPr>
            <a:picLocks noChangeAspect="1" noChangeArrowheads="1"/>
          </p:cNvPicPr>
          <p:nvPr/>
        </p:nvPicPr>
        <p:blipFill rotWithShape="1">
          <a:blip r:embed="rId6">
            <a:extLst>
              <a:ext uri="{28A0092B-C50C-407E-A947-70E740481C1C}">
                <a14:useLocalDpi xmlns:a14="http://schemas.microsoft.com/office/drawing/2010/main" val="0"/>
              </a:ext>
            </a:extLst>
          </a:blip>
          <a:srcRect r="20270"/>
          <a:stretch/>
        </p:blipFill>
        <p:spPr bwMode="auto">
          <a:xfrm>
            <a:off x="7631111" y="2790146"/>
            <a:ext cx="4169001" cy="34795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3653" y="5931188"/>
            <a:ext cx="2028303"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HITLER DURING WW1</a:t>
            </a:r>
          </a:p>
        </p:txBody>
      </p:sp>
      <p:sp>
        <p:nvSpPr>
          <p:cNvPr id="13" name="TextBox 12"/>
          <p:cNvSpPr txBox="1"/>
          <p:nvPr/>
        </p:nvSpPr>
        <p:spPr>
          <a:xfrm>
            <a:off x="5207770" y="5931188"/>
            <a:ext cx="2168653"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CHANCELLOR IN 1933</a:t>
            </a:r>
          </a:p>
        </p:txBody>
      </p:sp>
      <p:sp>
        <p:nvSpPr>
          <p:cNvPr id="14" name="TextBox 13"/>
          <p:cNvSpPr txBox="1"/>
          <p:nvPr/>
        </p:nvSpPr>
        <p:spPr>
          <a:xfrm>
            <a:off x="7631112" y="2790146"/>
            <a:ext cx="2020888" cy="34494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FIERY ORATORY</a:t>
            </a:r>
          </a:p>
        </p:txBody>
      </p:sp>
      <p:pic>
        <p:nvPicPr>
          <p:cNvPr id="7178" name="Picture 10" descr="Image result for youtube icon no backgroun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7424" y="1114613"/>
            <a:ext cx="1371588" cy="1371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19662" y="468282"/>
            <a:ext cx="1767112" cy="646331"/>
          </a:xfrm>
          <a:prstGeom prst="rect">
            <a:avLst/>
          </a:prstGeom>
          <a:noFill/>
        </p:spPr>
        <p:txBody>
          <a:bodyPr wrap="square" rtlCol="0">
            <a:spAutoFit/>
          </a:bodyPr>
          <a:lstStyle/>
          <a:p>
            <a:pPr algn="ctr"/>
            <a:r>
              <a:rPr lang="en-GB" dirty="0"/>
              <a:t>Opening 20mins recommended</a:t>
            </a:r>
          </a:p>
        </p:txBody>
      </p:sp>
    </p:spTree>
    <p:extLst>
      <p:ext uri="{BB962C8B-B14F-4D97-AF65-F5344CB8AC3E}">
        <p14:creationId xmlns:p14="http://schemas.microsoft.com/office/powerpoint/2010/main" val="340756511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TM04033927[[fn=Main Event]]</Template>
  <TotalTime>5771</TotalTime>
  <Words>733</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 CENA</vt:lpstr>
      <vt:lpstr>Arial</vt:lpstr>
      <vt:lpstr>Calibri</vt:lpstr>
      <vt:lpstr>Calibri Light</vt:lpstr>
      <vt:lpstr>Franklin Gothic Heavy</vt:lpstr>
      <vt:lpstr>Tw Cen MT</vt:lpstr>
      <vt:lpstr>Droplet</vt:lpstr>
      <vt:lpstr>The Second  World war</vt:lpstr>
      <vt:lpstr>Navigation and action buttons</vt:lpstr>
      <vt:lpstr>PowerPoint Presentation</vt:lpstr>
      <vt:lpstr>PowerPoint Presentation</vt:lpstr>
      <vt:lpstr>THE LEGACY OF WW1</vt:lpstr>
      <vt:lpstr>The Failure of the League</vt:lpstr>
      <vt:lpstr>THE NAZI-SOVIET PACT</vt:lpstr>
      <vt:lpstr>THE GLOBAL DEPRESSION</vt:lpstr>
      <vt:lpstr>HITLER’S FOREIGN POLICY</vt:lpstr>
      <vt:lpstr>APPEASEMENT</vt:lpstr>
      <vt:lpstr>The HOLOCAUST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causes of the first world war</dc:title>
  <dc:creator>Phil icHistory</dc:creator>
  <cp:lastModifiedBy>Phil icHistory</cp:lastModifiedBy>
  <cp:revision>93</cp:revision>
  <cp:lastPrinted>2014-12-22T18:04:16Z</cp:lastPrinted>
  <dcterms:created xsi:type="dcterms:W3CDTF">2014-12-22T16:57:23Z</dcterms:created>
  <dcterms:modified xsi:type="dcterms:W3CDTF">2016-09-29T11:06:12Z</dcterms:modified>
</cp:coreProperties>
</file>